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6"/>
  </p:notesMasterIdLst>
  <p:sldIdLst>
    <p:sldId id="443" r:id="rId2"/>
    <p:sldId id="267" r:id="rId3"/>
    <p:sldId id="269" r:id="rId4"/>
    <p:sldId id="270" r:id="rId5"/>
    <p:sldId id="265" r:id="rId6"/>
    <p:sldId id="323" r:id="rId7"/>
    <p:sldId id="385" r:id="rId8"/>
    <p:sldId id="262" r:id="rId9"/>
    <p:sldId id="391" r:id="rId10"/>
    <p:sldId id="273" r:id="rId11"/>
    <p:sldId id="442" r:id="rId12"/>
    <p:sldId id="324" r:id="rId13"/>
    <p:sldId id="325" r:id="rId14"/>
    <p:sldId id="326" r:id="rId15"/>
    <p:sldId id="321" r:id="rId16"/>
    <p:sldId id="359" r:id="rId17"/>
    <p:sldId id="388" r:id="rId18"/>
    <p:sldId id="389" r:id="rId19"/>
    <p:sldId id="348" r:id="rId20"/>
    <p:sldId id="271" r:id="rId21"/>
    <p:sldId id="440" r:id="rId22"/>
    <p:sldId id="272" r:id="rId23"/>
    <p:sldId id="360" r:id="rId24"/>
    <p:sldId id="376" r:id="rId25"/>
    <p:sldId id="427" r:id="rId26"/>
    <p:sldId id="392" r:id="rId27"/>
    <p:sldId id="361" r:id="rId28"/>
    <p:sldId id="449" r:id="rId29"/>
    <p:sldId id="333" r:id="rId30"/>
    <p:sldId id="393" r:id="rId31"/>
    <p:sldId id="394" r:id="rId32"/>
    <p:sldId id="332" r:id="rId33"/>
    <p:sldId id="349" r:id="rId34"/>
    <p:sldId id="426" r:id="rId35"/>
    <p:sldId id="428" r:id="rId36"/>
    <p:sldId id="478" r:id="rId37"/>
    <p:sldId id="310" r:id="rId38"/>
    <p:sldId id="435" r:id="rId39"/>
    <p:sldId id="453" r:id="rId40"/>
    <p:sldId id="434" r:id="rId41"/>
    <p:sldId id="397" r:id="rId42"/>
    <p:sldId id="395" r:id="rId43"/>
    <p:sldId id="396" r:id="rId44"/>
    <p:sldId id="367" r:id="rId45"/>
    <p:sldId id="356" r:id="rId46"/>
    <p:sldId id="398" r:id="rId47"/>
    <p:sldId id="451" r:id="rId48"/>
    <p:sldId id="471" r:id="rId49"/>
    <p:sldId id="470" r:id="rId50"/>
    <p:sldId id="473" r:id="rId51"/>
    <p:sldId id="411" r:id="rId52"/>
    <p:sldId id="474" r:id="rId53"/>
    <p:sldId id="347" r:id="rId54"/>
    <p:sldId id="417" r:id="rId55"/>
    <p:sldId id="418" r:id="rId56"/>
    <p:sldId id="419" r:id="rId57"/>
    <p:sldId id="364" r:id="rId58"/>
    <p:sldId id="362" r:id="rId59"/>
    <p:sldId id="438" r:id="rId60"/>
    <p:sldId id="459" r:id="rId61"/>
    <p:sldId id="477" r:id="rId62"/>
    <p:sldId id="381" r:id="rId63"/>
    <p:sldId id="481" r:id="rId64"/>
    <p:sldId id="469" r:id="rId65"/>
    <p:sldId id="479" r:id="rId66"/>
    <p:sldId id="383" r:id="rId67"/>
    <p:sldId id="405" r:id="rId68"/>
    <p:sldId id="353" r:id="rId69"/>
    <p:sldId id="476" r:id="rId70"/>
    <p:sldId id="482" r:id="rId71"/>
    <p:sldId id="266" r:id="rId72"/>
    <p:sldId id="354" r:id="rId73"/>
    <p:sldId id="355" r:id="rId74"/>
    <p:sldId id="312" r:id="rId75"/>
    <p:sldId id="423" r:id="rId76"/>
    <p:sldId id="454" r:id="rId77"/>
    <p:sldId id="445" r:id="rId78"/>
    <p:sldId id="450" r:id="rId79"/>
    <p:sldId id="457" r:id="rId80"/>
    <p:sldId id="480" r:id="rId81"/>
    <p:sldId id="372" r:id="rId82"/>
    <p:sldId id="475" r:id="rId83"/>
    <p:sldId id="318" r:id="rId84"/>
    <p:sldId id="314" r:id="rId85"/>
    <p:sldId id="339" r:id="rId86"/>
    <p:sldId id="340" r:id="rId87"/>
    <p:sldId id="460" r:id="rId88"/>
    <p:sldId id="343" r:id="rId89"/>
    <p:sldId id="344" r:id="rId90"/>
    <p:sldId id="437" r:id="rId91"/>
    <p:sldId id="425" r:id="rId92"/>
    <p:sldId id="315" r:id="rId93"/>
    <p:sldId id="432" r:id="rId94"/>
    <p:sldId id="433" r:id="rId95"/>
  </p:sldIdLst>
  <p:sldSz cx="6858000" cy="9906000" type="A4"/>
  <p:notesSz cx="6865938" cy="9998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Zadana sekcija" id="{0D26384A-5443-49EE-A950-6C5316537775}">
          <p14:sldIdLst>
            <p14:sldId id="443"/>
            <p14:sldId id="267"/>
            <p14:sldId id="269"/>
            <p14:sldId id="270"/>
            <p14:sldId id="265"/>
            <p14:sldId id="323"/>
            <p14:sldId id="385"/>
            <p14:sldId id="262"/>
            <p14:sldId id="391"/>
            <p14:sldId id="273"/>
            <p14:sldId id="442"/>
            <p14:sldId id="324"/>
            <p14:sldId id="325"/>
            <p14:sldId id="326"/>
            <p14:sldId id="321"/>
            <p14:sldId id="359"/>
            <p14:sldId id="388"/>
            <p14:sldId id="389"/>
            <p14:sldId id="348"/>
            <p14:sldId id="271"/>
            <p14:sldId id="440"/>
            <p14:sldId id="272"/>
            <p14:sldId id="360"/>
            <p14:sldId id="376"/>
            <p14:sldId id="427"/>
            <p14:sldId id="392"/>
            <p14:sldId id="361"/>
            <p14:sldId id="449"/>
            <p14:sldId id="333"/>
            <p14:sldId id="393"/>
            <p14:sldId id="394"/>
            <p14:sldId id="332"/>
            <p14:sldId id="349"/>
            <p14:sldId id="426"/>
            <p14:sldId id="428"/>
            <p14:sldId id="478"/>
            <p14:sldId id="310"/>
            <p14:sldId id="435"/>
            <p14:sldId id="453"/>
            <p14:sldId id="434"/>
            <p14:sldId id="397"/>
            <p14:sldId id="395"/>
            <p14:sldId id="396"/>
            <p14:sldId id="367"/>
            <p14:sldId id="356"/>
            <p14:sldId id="398"/>
            <p14:sldId id="451"/>
            <p14:sldId id="471"/>
            <p14:sldId id="470"/>
            <p14:sldId id="473"/>
            <p14:sldId id="411"/>
            <p14:sldId id="474"/>
            <p14:sldId id="347"/>
            <p14:sldId id="417"/>
            <p14:sldId id="418"/>
            <p14:sldId id="419"/>
            <p14:sldId id="364"/>
            <p14:sldId id="362"/>
            <p14:sldId id="438"/>
            <p14:sldId id="459"/>
            <p14:sldId id="477"/>
            <p14:sldId id="381"/>
            <p14:sldId id="481"/>
            <p14:sldId id="469"/>
            <p14:sldId id="479"/>
          </p14:sldIdLst>
        </p14:section>
        <p14:section name="Sekcija bez naslova" id="{4DF8C577-5E51-4A5B-8B51-2F7052121982}">
          <p14:sldIdLst>
            <p14:sldId id="383"/>
            <p14:sldId id="405"/>
            <p14:sldId id="353"/>
            <p14:sldId id="476"/>
            <p14:sldId id="482"/>
            <p14:sldId id="266"/>
            <p14:sldId id="354"/>
            <p14:sldId id="355"/>
            <p14:sldId id="312"/>
            <p14:sldId id="423"/>
            <p14:sldId id="454"/>
            <p14:sldId id="445"/>
            <p14:sldId id="450"/>
            <p14:sldId id="457"/>
            <p14:sldId id="480"/>
            <p14:sldId id="372"/>
            <p14:sldId id="475"/>
            <p14:sldId id="318"/>
            <p14:sldId id="314"/>
            <p14:sldId id="339"/>
            <p14:sldId id="340"/>
            <p14:sldId id="460"/>
            <p14:sldId id="343"/>
            <p14:sldId id="344"/>
            <p14:sldId id="437"/>
            <p14:sldId id="425"/>
            <p14:sldId id="315"/>
            <p14:sldId id="432"/>
            <p14:sldId id="433"/>
          </p14:sldIdLst>
        </p14:section>
      </p14:sectionLst>
    </p:ex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CCFF"/>
    <a:srgbClr val="FFFFFF"/>
    <a:srgbClr val="349AD9"/>
    <a:srgbClr val="FFF0C2"/>
    <a:srgbClr val="FF977A"/>
    <a:srgbClr val="262626"/>
    <a:srgbClr val="474336"/>
    <a:srgbClr val="6671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Srednji stil 4 - Isticanj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46F890A9-2807-4EBB-B81D-B2AA78EC7F39}" styleName="Tamni stil 2 - Isticanje 5/Isticanje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Srednji stil 1 - Isticanj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Bez stila, s rešetkom tablice">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Srednji stil 1 - Isticanj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Srednji stil 1 - Isticanj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Svijetli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DBED569-4797-4DF1-A0F4-6AAB3CD982D8}" styleName="Svijetli stil 3 - Isticanj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505E3EF-67EA-436B-97B2-0124C06EBD24}" styleName="Srednji stil 4 - Isticanj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2833802-FEF1-4C79-8D5D-14CF1EAF98D9}" styleName="Svijetli stil 2 - Isticanj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Srednji stil 2 - Isticanj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Svijetli stil 3 - Isticanj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Svijetli stil 3 - Isticanje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Srednji stil 4 - Isticanj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0" autoAdjust="0"/>
    <p:restoredTop sz="94680" autoAdjust="0"/>
  </p:normalViewPr>
  <p:slideViewPr>
    <p:cSldViewPr snapToGrid="0">
      <p:cViewPr varScale="1">
        <p:scale>
          <a:sx n="45" d="100"/>
          <a:sy n="45" d="100"/>
        </p:scale>
        <p:origin x="2280" y="52"/>
      </p:cViewPr>
      <p:guideLst>
        <p:guide orient="horz" pos="3120"/>
        <p:guide pos="216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hr-HR" dirty="0"/>
          </a:p>
        </p:txBody>
      </p:sp>
      <p:sp>
        <p:nvSpPr>
          <p:cNvPr id="3" name="Rezervirano mjesto datuma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BD2E26C3-9333-48BA-BE4F-DF2D4CAEA184}" type="datetimeFigureOut">
              <a:rPr lang="hr-HR" smtClean="0"/>
              <a:t>8.10.2026.</a:t>
            </a:fld>
            <a:endParaRPr lang="hr-HR" dirty="0"/>
          </a:p>
        </p:txBody>
      </p:sp>
      <p:sp>
        <p:nvSpPr>
          <p:cNvPr id="4" name="Rezervirano mjesto slike slajda 3"/>
          <p:cNvSpPr>
            <a:spLocks noGrp="1" noRot="1" noChangeAspect="1"/>
          </p:cNvSpPr>
          <p:nvPr>
            <p:ph type="sldImg" idx="2"/>
          </p:nvPr>
        </p:nvSpPr>
        <p:spPr>
          <a:xfrm>
            <a:off x="2265363" y="1249363"/>
            <a:ext cx="2335212" cy="3375025"/>
          </a:xfrm>
          <a:prstGeom prst="rect">
            <a:avLst/>
          </a:prstGeom>
          <a:noFill/>
          <a:ln w="12700">
            <a:solidFill>
              <a:prstClr val="black"/>
            </a:solidFill>
          </a:ln>
        </p:spPr>
        <p:txBody>
          <a:bodyPr vert="horz" lIns="96359" tIns="48180" rIns="96359" bIns="48180" rtlCol="0" anchor="ctr"/>
          <a:lstStyle/>
          <a:p>
            <a:endParaRPr lang="hr-HR" dirty="0"/>
          </a:p>
        </p:txBody>
      </p:sp>
      <p:sp>
        <p:nvSpPr>
          <p:cNvPr id="5" name="Rezervirano mjesto bilježaka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6" name="Rezervirano mjesto podnožja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hr-HR" dirty="0"/>
          </a:p>
        </p:txBody>
      </p:sp>
      <p:sp>
        <p:nvSpPr>
          <p:cNvPr id="7" name="Rezervirano mjesto broja slajda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571BEAE2-6C96-4FFE-8EAD-B554497322AE}" type="slidenum">
              <a:rPr lang="hr-HR" smtClean="0"/>
              <a:t>‹#›</a:t>
            </a:fld>
            <a:endParaRPr lang="hr-HR" dirty="0"/>
          </a:p>
        </p:txBody>
      </p:sp>
    </p:spTree>
    <p:extLst>
      <p:ext uri="{BB962C8B-B14F-4D97-AF65-F5344CB8AC3E}">
        <p14:creationId xmlns:p14="http://schemas.microsoft.com/office/powerpoint/2010/main" val="639668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fld id="{571BEAE2-6C96-4FFE-8EAD-B554497322AE}" type="slidenum">
              <a:rPr lang="hr-HR" smtClean="0"/>
              <a:t>23</a:t>
            </a:fld>
            <a:endParaRPr lang="hr-HR" dirty="0"/>
          </a:p>
        </p:txBody>
      </p:sp>
    </p:spTree>
    <p:extLst>
      <p:ext uri="{BB962C8B-B14F-4D97-AF65-F5344CB8AC3E}">
        <p14:creationId xmlns:p14="http://schemas.microsoft.com/office/powerpoint/2010/main" val="337858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fld id="{571BEAE2-6C96-4FFE-8EAD-B554497322AE}" type="slidenum">
              <a:rPr lang="hr-HR" smtClean="0"/>
              <a:t>27</a:t>
            </a:fld>
            <a:endParaRPr lang="hr-HR" dirty="0"/>
          </a:p>
        </p:txBody>
      </p:sp>
    </p:spTree>
    <p:extLst>
      <p:ext uri="{BB962C8B-B14F-4D97-AF65-F5344CB8AC3E}">
        <p14:creationId xmlns:p14="http://schemas.microsoft.com/office/powerpoint/2010/main" val="889963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fld id="{571BEAE2-6C96-4FFE-8EAD-B554497322AE}" type="slidenum">
              <a:rPr lang="hr-HR" smtClean="0"/>
              <a:t>28</a:t>
            </a:fld>
            <a:endParaRPr lang="hr-HR" dirty="0"/>
          </a:p>
        </p:txBody>
      </p:sp>
    </p:spTree>
    <p:extLst>
      <p:ext uri="{BB962C8B-B14F-4D97-AF65-F5344CB8AC3E}">
        <p14:creationId xmlns:p14="http://schemas.microsoft.com/office/powerpoint/2010/main" val="1528635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5"/>
          </p:nvPr>
        </p:nvSpPr>
        <p:spPr/>
        <p:txBody>
          <a:bodyPr/>
          <a:lstStyle/>
          <a:p>
            <a:fld id="{571BEAE2-6C96-4FFE-8EAD-B554497322AE}" type="slidenum">
              <a:rPr lang="hr-HR" smtClean="0"/>
              <a:t>35</a:t>
            </a:fld>
            <a:endParaRPr lang="hr-HR" dirty="0"/>
          </a:p>
        </p:txBody>
      </p:sp>
    </p:spTree>
    <p:extLst>
      <p:ext uri="{BB962C8B-B14F-4D97-AF65-F5344CB8AC3E}">
        <p14:creationId xmlns:p14="http://schemas.microsoft.com/office/powerpoint/2010/main" val="3614713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30CF9-8BB4-D766-99BA-C8CFC9F9EA4F}"/>
            </a:ext>
          </a:extLst>
        </p:cNvPr>
        <p:cNvGrpSpPr/>
        <p:nvPr/>
      </p:nvGrpSpPr>
      <p:grpSpPr>
        <a:xfrm>
          <a:off x="0" y="0"/>
          <a:ext cx="0" cy="0"/>
          <a:chOff x="0" y="0"/>
          <a:chExt cx="0" cy="0"/>
        </a:xfrm>
      </p:grpSpPr>
      <p:sp>
        <p:nvSpPr>
          <p:cNvPr id="2" name="Rezervirano mjesto slike slajda 1">
            <a:extLst>
              <a:ext uri="{FF2B5EF4-FFF2-40B4-BE49-F238E27FC236}">
                <a16:creationId xmlns:a16="http://schemas.microsoft.com/office/drawing/2014/main" id="{B6AB1A9C-CDE0-C08C-50F6-9AF108F15D42}"/>
              </a:ext>
            </a:extLst>
          </p:cNvPr>
          <p:cNvSpPr>
            <a:spLocks noGrp="1" noRot="1" noChangeAspect="1"/>
          </p:cNvSpPr>
          <p:nvPr>
            <p:ph type="sldImg"/>
          </p:nvPr>
        </p:nvSpPr>
        <p:spPr/>
      </p:sp>
      <p:sp>
        <p:nvSpPr>
          <p:cNvPr id="3" name="Rezervirano mjesto bilježaka 2">
            <a:extLst>
              <a:ext uri="{FF2B5EF4-FFF2-40B4-BE49-F238E27FC236}">
                <a16:creationId xmlns:a16="http://schemas.microsoft.com/office/drawing/2014/main" id="{515E660D-5F56-1E50-E32A-6E493D602D87}"/>
              </a:ext>
            </a:extLst>
          </p:cNvPr>
          <p:cNvSpPr>
            <a:spLocks noGrp="1"/>
          </p:cNvSpPr>
          <p:nvPr>
            <p:ph type="body" idx="1"/>
          </p:nvPr>
        </p:nvSpPr>
        <p:spPr/>
        <p:txBody>
          <a:bodyPr/>
          <a:lstStyle/>
          <a:p>
            <a:endParaRPr lang="hr-HR" dirty="0"/>
          </a:p>
        </p:txBody>
      </p:sp>
      <p:sp>
        <p:nvSpPr>
          <p:cNvPr id="4" name="Rezervirano mjesto broja slajda 3">
            <a:extLst>
              <a:ext uri="{FF2B5EF4-FFF2-40B4-BE49-F238E27FC236}">
                <a16:creationId xmlns:a16="http://schemas.microsoft.com/office/drawing/2014/main" id="{F51DD4F5-896A-CC04-237B-7456F2E252A0}"/>
              </a:ext>
            </a:extLst>
          </p:cNvPr>
          <p:cNvSpPr>
            <a:spLocks noGrp="1"/>
          </p:cNvSpPr>
          <p:nvPr>
            <p:ph type="sldNum" sz="quarter" idx="5"/>
          </p:nvPr>
        </p:nvSpPr>
        <p:spPr/>
        <p:txBody>
          <a:bodyPr/>
          <a:lstStyle/>
          <a:p>
            <a:fld id="{571BEAE2-6C96-4FFE-8EAD-B554497322AE}" type="slidenum">
              <a:rPr lang="hr-HR" smtClean="0"/>
              <a:t>36</a:t>
            </a:fld>
            <a:endParaRPr lang="hr-HR" dirty="0"/>
          </a:p>
        </p:txBody>
      </p:sp>
    </p:spTree>
    <p:extLst>
      <p:ext uri="{BB962C8B-B14F-4D97-AF65-F5344CB8AC3E}">
        <p14:creationId xmlns:p14="http://schemas.microsoft.com/office/powerpoint/2010/main" val="1797818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hr-HR"/>
              <a:t>Kliknite da biste uredili stil naslova matrice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6C22962A-221F-4424-81DD-06DC6FCF1E3F}" type="datetime1">
              <a:rPr lang="hr-HR" smtClean="0"/>
              <a:t>8.10.2026.</a:t>
            </a:fld>
            <a:endParaRPr lang="hr-HR" dirty="0"/>
          </a:p>
        </p:txBody>
      </p:sp>
      <p:sp>
        <p:nvSpPr>
          <p:cNvPr id="5" name="Footer Placeholder 4"/>
          <p:cNvSpPr>
            <a:spLocks noGrp="1"/>
          </p:cNvSpPr>
          <p:nvPr>
            <p:ph type="ftr" sz="quarter" idx="11"/>
          </p:nvPr>
        </p:nvSpPr>
        <p:spPr/>
        <p:txBody>
          <a:bodyPr/>
          <a:lstStyle/>
          <a:p>
            <a:endParaRPr lang="hr-HR" dirty="0"/>
          </a:p>
        </p:txBody>
      </p:sp>
      <p:sp>
        <p:nvSpPr>
          <p:cNvPr id="6" name="Slide Number Placeholder 5"/>
          <p:cNvSpPr>
            <a:spLocks noGrp="1"/>
          </p:cNvSpPr>
          <p:nvPr>
            <p:ph type="sldNum" sz="quarter" idx="12"/>
          </p:nvPr>
        </p:nvSpPr>
        <p:spPr/>
        <p:txBody>
          <a:bodyPr/>
          <a:lstStyle>
            <a:lvl1pPr>
              <a:defRPr sz="1400"/>
            </a:lvl1pPr>
          </a:lstStyle>
          <a:p>
            <a:fld id="{E7FDF1D0-E4F4-4EC6-B6AF-9683D68D0AF0}" type="slidenum">
              <a:rPr lang="hr-HR" smtClean="0"/>
              <a:pPr/>
              <a:t>‹#›</a:t>
            </a:fld>
            <a:endParaRPr lang="hr-HR" dirty="0"/>
          </a:p>
        </p:txBody>
      </p:sp>
    </p:spTree>
    <p:extLst>
      <p:ext uri="{BB962C8B-B14F-4D97-AF65-F5344CB8AC3E}">
        <p14:creationId xmlns:p14="http://schemas.microsoft.com/office/powerpoint/2010/main" val="3220278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728124E6-484E-4020-95C3-35B6A0206624}" type="datetime1">
              <a:rPr lang="hr-HR" smtClean="0"/>
              <a:t>8.10.2026.</a:t>
            </a:fld>
            <a:endParaRPr lang="hr-HR" dirty="0"/>
          </a:p>
        </p:txBody>
      </p:sp>
      <p:sp>
        <p:nvSpPr>
          <p:cNvPr id="5" name="Footer Placeholder 4"/>
          <p:cNvSpPr>
            <a:spLocks noGrp="1"/>
          </p:cNvSpPr>
          <p:nvPr>
            <p:ph type="ftr" sz="quarter" idx="11"/>
          </p:nvPr>
        </p:nvSpPr>
        <p:spPr/>
        <p:txBody>
          <a:bodyPr/>
          <a:lstStyle/>
          <a:p>
            <a:endParaRPr lang="hr-HR" dirty="0"/>
          </a:p>
        </p:txBody>
      </p:sp>
      <p:sp>
        <p:nvSpPr>
          <p:cNvPr id="6" name="Slide Number Placeholder 5"/>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1969389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hr-HR"/>
              <a:t>Kliknite da biste uredili stil naslova matrice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A7271065-4AA6-48F4-9C63-AD34E7ACB69B}" type="datetime1">
              <a:rPr lang="hr-HR" smtClean="0"/>
              <a:t>8.10.2026.</a:t>
            </a:fld>
            <a:endParaRPr lang="hr-HR" dirty="0"/>
          </a:p>
        </p:txBody>
      </p:sp>
      <p:sp>
        <p:nvSpPr>
          <p:cNvPr id="5" name="Footer Placeholder 4"/>
          <p:cNvSpPr>
            <a:spLocks noGrp="1"/>
          </p:cNvSpPr>
          <p:nvPr>
            <p:ph type="ftr" sz="quarter" idx="11"/>
          </p:nvPr>
        </p:nvSpPr>
        <p:spPr/>
        <p:txBody>
          <a:bodyPr/>
          <a:lstStyle/>
          <a:p>
            <a:endParaRPr lang="hr-HR" dirty="0"/>
          </a:p>
        </p:txBody>
      </p:sp>
      <p:sp>
        <p:nvSpPr>
          <p:cNvPr id="6" name="Slide Number Placeholder 5"/>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3822661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137DB080-855A-40EA-9D53-EB23CBF9F7FE}" type="datetime1">
              <a:rPr lang="hr-HR" smtClean="0"/>
              <a:t>8.10.2026.</a:t>
            </a:fld>
            <a:endParaRPr lang="hr-HR" dirty="0"/>
          </a:p>
        </p:txBody>
      </p:sp>
      <p:sp>
        <p:nvSpPr>
          <p:cNvPr id="6" name="Footer Placeholder 5"/>
          <p:cNvSpPr>
            <a:spLocks noGrp="1"/>
          </p:cNvSpPr>
          <p:nvPr>
            <p:ph type="ftr" sz="quarter" idx="11"/>
          </p:nvPr>
        </p:nvSpPr>
        <p:spPr/>
        <p:txBody>
          <a:bodyPr/>
          <a:lstStyle/>
          <a:p>
            <a:endParaRPr lang="hr-HR" dirty="0"/>
          </a:p>
        </p:txBody>
      </p:sp>
      <p:sp>
        <p:nvSpPr>
          <p:cNvPr id="7" name="Slide Number Placeholder 6"/>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3974681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hr-HR"/>
              <a:t>Kliknite da biste uredili stil naslova matrice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r-HR"/>
              <a:t>Kliknite da biste uredili matrice</a:t>
            </a:r>
          </a:p>
        </p:txBody>
      </p:sp>
      <p:sp>
        <p:nvSpPr>
          <p:cNvPr id="4" name="Content Placeholder 3"/>
          <p:cNvSpPr>
            <a:spLocks noGrp="1"/>
          </p:cNvSpPr>
          <p:nvPr>
            <p:ph sz="half" idx="2"/>
          </p:nvPr>
        </p:nvSpPr>
        <p:spPr>
          <a:xfrm>
            <a:off x="472381" y="3618442"/>
            <a:ext cx="2901255" cy="5322183"/>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r-HR"/>
              <a:t>Kliknite da biste uredili matrice</a:t>
            </a:r>
          </a:p>
        </p:txBody>
      </p:sp>
      <p:sp>
        <p:nvSpPr>
          <p:cNvPr id="6" name="Content Placeholder 5"/>
          <p:cNvSpPr>
            <a:spLocks noGrp="1"/>
          </p:cNvSpPr>
          <p:nvPr>
            <p:ph sz="quarter" idx="4"/>
          </p:nvPr>
        </p:nvSpPr>
        <p:spPr>
          <a:xfrm>
            <a:off x="3471863" y="3618442"/>
            <a:ext cx="2915543" cy="5322183"/>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814BB7D1-1578-4512-A09B-F110C9147064}" type="datetime1">
              <a:rPr lang="hr-HR" smtClean="0"/>
              <a:t>8.10.2026.</a:t>
            </a:fld>
            <a:endParaRPr lang="hr-HR" dirty="0"/>
          </a:p>
        </p:txBody>
      </p:sp>
      <p:sp>
        <p:nvSpPr>
          <p:cNvPr id="8" name="Footer Placeholder 7"/>
          <p:cNvSpPr>
            <a:spLocks noGrp="1"/>
          </p:cNvSpPr>
          <p:nvPr>
            <p:ph type="ftr" sz="quarter" idx="11"/>
          </p:nvPr>
        </p:nvSpPr>
        <p:spPr/>
        <p:txBody>
          <a:bodyPr/>
          <a:lstStyle/>
          <a:p>
            <a:endParaRPr lang="hr-HR" dirty="0"/>
          </a:p>
        </p:txBody>
      </p:sp>
      <p:sp>
        <p:nvSpPr>
          <p:cNvPr id="9" name="Slide Number Placeholder 8"/>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3762905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Date Placeholder 2"/>
          <p:cNvSpPr>
            <a:spLocks noGrp="1"/>
          </p:cNvSpPr>
          <p:nvPr>
            <p:ph type="dt" sz="half" idx="10"/>
          </p:nvPr>
        </p:nvSpPr>
        <p:spPr/>
        <p:txBody>
          <a:bodyPr/>
          <a:lstStyle/>
          <a:p>
            <a:fld id="{EA291233-DE65-4019-98A5-EB237694551B}" type="datetime1">
              <a:rPr lang="hr-HR" smtClean="0"/>
              <a:t>8.10.2026.</a:t>
            </a:fld>
            <a:endParaRPr lang="hr-HR" dirty="0"/>
          </a:p>
        </p:txBody>
      </p:sp>
      <p:sp>
        <p:nvSpPr>
          <p:cNvPr id="4" name="Footer Placeholder 3"/>
          <p:cNvSpPr>
            <a:spLocks noGrp="1"/>
          </p:cNvSpPr>
          <p:nvPr>
            <p:ph type="ftr" sz="quarter" idx="11"/>
          </p:nvPr>
        </p:nvSpPr>
        <p:spPr/>
        <p:txBody>
          <a:bodyPr/>
          <a:lstStyle/>
          <a:p>
            <a:endParaRPr lang="hr-HR" dirty="0"/>
          </a:p>
        </p:txBody>
      </p:sp>
      <p:sp>
        <p:nvSpPr>
          <p:cNvPr id="5" name="Slide Number Placeholder 4"/>
          <p:cNvSpPr>
            <a:spLocks noGrp="1"/>
          </p:cNvSpPr>
          <p:nvPr>
            <p:ph type="sldNum" sz="quarter" idx="12"/>
          </p:nvPr>
        </p:nvSpPr>
        <p:spPr/>
        <p:txBody>
          <a:bodyPr/>
          <a:lstStyle>
            <a:lvl1pPr>
              <a:defRPr sz="1400"/>
            </a:lvl1pPr>
          </a:lstStyle>
          <a:p>
            <a:fld id="{E7FDF1D0-E4F4-4EC6-B6AF-9683D68D0AF0}" type="slidenum">
              <a:rPr lang="hr-HR" smtClean="0"/>
              <a:pPr/>
              <a:t>‹#›</a:t>
            </a:fld>
            <a:endParaRPr lang="hr-HR" dirty="0"/>
          </a:p>
        </p:txBody>
      </p:sp>
    </p:spTree>
    <p:extLst>
      <p:ext uri="{BB962C8B-B14F-4D97-AF65-F5344CB8AC3E}">
        <p14:creationId xmlns:p14="http://schemas.microsoft.com/office/powerpoint/2010/main" val="1229150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3EE501-4DB7-4EE0-A4CB-2420FD229DE1}" type="datetime1">
              <a:rPr lang="hr-HR" smtClean="0"/>
              <a:t>8.10.2026.</a:t>
            </a:fld>
            <a:endParaRPr lang="hr-HR" dirty="0"/>
          </a:p>
        </p:txBody>
      </p:sp>
      <p:sp>
        <p:nvSpPr>
          <p:cNvPr id="3" name="Footer Placeholder 2"/>
          <p:cNvSpPr>
            <a:spLocks noGrp="1"/>
          </p:cNvSpPr>
          <p:nvPr>
            <p:ph type="ftr" sz="quarter" idx="11"/>
          </p:nvPr>
        </p:nvSpPr>
        <p:spPr/>
        <p:txBody>
          <a:bodyPr/>
          <a:lstStyle/>
          <a:p>
            <a:endParaRPr lang="hr-HR" dirty="0"/>
          </a:p>
        </p:txBody>
      </p:sp>
      <p:sp>
        <p:nvSpPr>
          <p:cNvPr id="4" name="Slide Number Placeholder 3"/>
          <p:cNvSpPr>
            <a:spLocks noGrp="1"/>
          </p:cNvSpPr>
          <p:nvPr>
            <p:ph type="sldNum" sz="quarter" idx="12"/>
          </p:nvPr>
        </p:nvSpPr>
        <p:spPr/>
        <p:txBody>
          <a:bodyPr/>
          <a:lstStyle>
            <a:lvl1pPr>
              <a:defRPr sz="1400"/>
            </a:lvl1pPr>
          </a:lstStyle>
          <a:p>
            <a:fld id="{E7FDF1D0-E4F4-4EC6-B6AF-9683D68D0AF0}" type="slidenum">
              <a:rPr lang="hr-HR" smtClean="0"/>
              <a:pPr/>
              <a:t>‹#›</a:t>
            </a:fld>
            <a:endParaRPr lang="hr-HR" dirty="0"/>
          </a:p>
        </p:txBody>
      </p:sp>
    </p:spTree>
    <p:extLst>
      <p:ext uri="{BB962C8B-B14F-4D97-AF65-F5344CB8AC3E}">
        <p14:creationId xmlns:p14="http://schemas.microsoft.com/office/powerpoint/2010/main" val="388755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hr-HR"/>
              <a:t>Kliknite da biste uredili stil naslova matrice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r-HR"/>
              <a:t>Kliknite da biste uredili matrice</a:t>
            </a:r>
          </a:p>
        </p:txBody>
      </p:sp>
      <p:sp>
        <p:nvSpPr>
          <p:cNvPr id="5" name="Date Placeholder 4"/>
          <p:cNvSpPr>
            <a:spLocks noGrp="1"/>
          </p:cNvSpPr>
          <p:nvPr>
            <p:ph type="dt" sz="half" idx="10"/>
          </p:nvPr>
        </p:nvSpPr>
        <p:spPr/>
        <p:txBody>
          <a:bodyPr/>
          <a:lstStyle/>
          <a:p>
            <a:fld id="{09EABB24-B6D7-48AF-911D-29CD6A13129D}" type="datetime1">
              <a:rPr lang="hr-HR" smtClean="0"/>
              <a:t>8.10.2026.</a:t>
            </a:fld>
            <a:endParaRPr lang="hr-HR" dirty="0"/>
          </a:p>
        </p:txBody>
      </p:sp>
      <p:sp>
        <p:nvSpPr>
          <p:cNvPr id="6" name="Footer Placeholder 5"/>
          <p:cNvSpPr>
            <a:spLocks noGrp="1"/>
          </p:cNvSpPr>
          <p:nvPr>
            <p:ph type="ftr" sz="quarter" idx="11"/>
          </p:nvPr>
        </p:nvSpPr>
        <p:spPr/>
        <p:txBody>
          <a:bodyPr/>
          <a:lstStyle/>
          <a:p>
            <a:endParaRPr lang="hr-HR" dirty="0"/>
          </a:p>
        </p:txBody>
      </p:sp>
      <p:sp>
        <p:nvSpPr>
          <p:cNvPr id="7" name="Slide Number Placeholder 6"/>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3541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hr-HR" dirty="0"/>
              <a:t>Kliknite ikonu da biste dodali  sliku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r-HR"/>
              <a:t>Kliknite da biste uredili matrice</a:t>
            </a:r>
          </a:p>
        </p:txBody>
      </p:sp>
      <p:sp>
        <p:nvSpPr>
          <p:cNvPr id="5" name="Date Placeholder 4"/>
          <p:cNvSpPr>
            <a:spLocks noGrp="1"/>
          </p:cNvSpPr>
          <p:nvPr>
            <p:ph type="dt" sz="half" idx="10"/>
          </p:nvPr>
        </p:nvSpPr>
        <p:spPr/>
        <p:txBody>
          <a:bodyPr/>
          <a:lstStyle/>
          <a:p>
            <a:fld id="{C19B385B-32EE-4D2E-8432-40D3E4DBD4A0}" type="datetime1">
              <a:rPr lang="hr-HR" smtClean="0"/>
              <a:t>8.10.2026.</a:t>
            </a:fld>
            <a:endParaRPr lang="hr-HR" dirty="0"/>
          </a:p>
        </p:txBody>
      </p:sp>
      <p:sp>
        <p:nvSpPr>
          <p:cNvPr id="6" name="Footer Placeholder 5"/>
          <p:cNvSpPr>
            <a:spLocks noGrp="1"/>
          </p:cNvSpPr>
          <p:nvPr>
            <p:ph type="ftr" sz="quarter" idx="11"/>
          </p:nvPr>
        </p:nvSpPr>
        <p:spPr/>
        <p:txBody>
          <a:bodyPr/>
          <a:lstStyle/>
          <a:p>
            <a:endParaRPr lang="hr-HR" dirty="0"/>
          </a:p>
        </p:txBody>
      </p:sp>
      <p:sp>
        <p:nvSpPr>
          <p:cNvPr id="7" name="Slide Number Placeholder 6"/>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2112625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06AE19A9-C296-425A-A483-39FB75BAA000}" type="datetime1">
              <a:rPr lang="hr-HR" smtClean="0"/>
              <a:t>8.10.2026.</a:t>
            </a:fld>
            <a:endParaRPr lang="hr-HR" dirty="0"/>
          </a:p>
        </p:txBody>
      </p:sp>
      <p:sp>
        <p:nvSpPr>
          <p:cNvPr id="5" name="Footer Placeholder 4"/>
          <p:cNvSpPr>
            <a:spLocks noGrp="1"/>
          </p:cNvSpPr>
          <p:nvPr>
            <p:ph type="ftr" sz="quarter" idx="11"/>
          </p:nvPr>
        </p:nvSpPr>
        <p:spPr/>
        <p:txBody>
          <a:bodyPr/>
          <a:lstStyle/>
          <a:p>
            <a:endParaRPr lang="hr-HR" dirty="0"/>
          </a:p>
        </p:txBody>
      </p:sp>
      <p:sp>
        <p:nvSpPr>
          <p:cNvPr id="6" name="Slide Number Placeholder 5"/>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604467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16B266F7-AB32-443C-964A-0C7E1E1299E1}" type="datetime1">
              <a:rPr lang="hr-HR" smtClean="0"/>
              <a:t>8.10.2026.</a:t>
            </a:fld>
            <a:endParaRPr lang="hr-HR" dirty="0"/>
          </a:p>
        </p:txBody>
      </p:sp>
      <p:sp>
        <p:nvSpPr>
          <p:cNvPr id="5" name="Footer Placeholder 4"/>
          <p:cNvSpPr>
            <a:spLocks noGrp="1"/>
          </p:cNvSpPr>
          <p:nvPr>
            <p:ph type="ftr" sz="quarter" idx="11"/>
          </p:nvPr>
        </p:nvSpPr>
        <p:spPr/>
        <p:txBody>
          <a:bodyPr/>
          <a:lstStyle/>
          <a:p>
            <a:endParaRPr lang="hr-HR" dirty="0"/>
          </a:p>
        </p:txBody>
      </p:sp>
      <p:sp>
        <p:nvSpPr>
          <p:cNvPr id="6" name="Slide Number Placeholder 5"/>
          <p:cNvSpPr>
            <a:spLocks noGrp="1"/>
          </p:cNvSpPr>
          <p:nvPr>
            <p:ph type="sldNum" sz="quarter" idx="12"/>
          </p:nvPr>
        </p:nvSpPr>
        <p:spPr/>
        <p:txBody>
          <a:bodyPr/>
          <a:lstStyle/>
          <a:p>
            <a:fld id="{E7FDF1D0-E4F4-4EC6-B6AF-9683D68D0AF0}" type="slidenum">
              <a:rPr lang="hr-HR" smtClean="0"/>
              <a:t>‹#›</a:t>
            </a:fld>
            <a:endParaRPr lang="hr-HR" dirty="0"/>
          </a:p>
        </p:txBody>
      </p:sp>
    </p:spTree>
    <p:extLst>
      <p:ext uri="{BB962C8B-B14F-4D97-AF65-F5344CB8AC3E}">
        <p14:creationId xmlns:p14="http://schemas.microsoft.com/office/powerpoint/2010/main" val="2348000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hr-HR" dirty="0"/>
              <a:t>Kliknite da biste uredili stil naslova matrice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4E31E68-4E51-47C2-B80F-E50A881C1059}" type="datetime1">
              <a:rPr lang="hr-HR" smtClean="0"/>
              <a:t>8.10.2026.</a:t>
            </a:fld>
            <a:endParaRPr lang="hr-HR"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hr-HR"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1400">
                <a:solidFill>
                  <a:schemeClr val="tx1">
                    <a:tint val="75000"/>
                  </a:schemeClr>
                </a:solidFill>
              </a:defRPr>
            </a:lvl1pPr>
          </a:lstStyle>
          <a:p>
            <a:fld id="{E7FDF1D0-E4F4-4EC6-B6AF-9683D68D0AF0}" type="slidenum">
              <a:rPr lang="hr-HR" smtClean="0"/>
              <a:pPr/>
              <a:t>‹#›</a:t>
            </a:fld>
            <a:endParaRPr lang="hr-HR" dirty="0"/>
          </a:p>
        </p:txBody>
      </p:sp>
    </p:spTree>
    <p:extLst>
      <p:ext uri="{BB962C8B-B14F-4D97-AF65-F5344CB8AC3E}">
        <p14:creationId xmlns:p14="http://schemas.microsoft.com/office/powerpoint/2010/main" val="36057573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62.xml"/><Relationship Id="rId3" Type="http://schemas.openxmlformats.org/officeDocument/2006/relationships/slide" Target="slide3.xml"/><Relationship Id="rId7" Type="http://schemas.openxmlformats.org/officeDocument/2006/relationships/slide" Target="slide8.xml"/><Relationship Id="rId12" Type="http://schemas.openxmlformats.org/officeDocument/2006/relationships/slide" Target="slide53.xml"/><Relationship Id="rId2" Type="http://schemas.openxmlformats.org/officeDocument/2006/relationships/image" Target="../media/image6.png"/><Relationship Id="rId16"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slide" Target="slide37.xml"/><Relationship Id="rId5" Type="http://schemas.openxmlformats.org/officeDocument/2006/relationships/slide" Target="slide5.xml"/><Relationship Id="rId15" Type="http://schemas.openxmlformats.org/officeDocument/2006/relationships/slide" Target="slide92.xml"/><Relationship Id="rId10" Type="http://schemas.openxmlformats.org/officeDocument/2006/relationships/slide" Target="slide21.xml"/><Relationship Id="rId4" Type="http://schemas.openxmlformats.org/officeDocument/2006/relationships/slide" Target="slide4.xml"/><Relationship Id="rId9" Type="http://schemas.openxmlformats.org/officeDocument/2006/relationships/slide" Target="slide15.xml"/><Relationship Id="rId14" Type="http://schemas.openxmlformats.org/officeDocument/2006/relationships/slide" Target="slide8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ka 5">
            <a:extLst>
              <a:ext uri="{FF2B5EF4-FFF2-40B4-BE49-F238E27FC236}">
                <a16:creationId xmlns:a16="http://schemas.microsoft.com/office/drawing/2014/main" id="{AF488FBD-4105-497B-AA4D-10FDED3FFE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200"/>
            <a:ext cx="6858000" cy="9961199"/>
          </a:xfrm>
          <a:prstGeom prst="rect">
            <a:avLst/>
          </a:prstGeom>
        </p:spPr>
      </p:pic>
      <p:sp>
        <p:nvSpPr>
          <p:cNvPr id="4" name="Rezervirano mjesto broja slajda 3">
            <a:extLst>
              <a:ext uri="{FF2B5EF4-FFF2-40B4-BE49-F238E27FC236}">
                <a16:creationId xmlns:a16="http://schemas.microsoft.com/office/drawing/2014/main" id="{9C7B9AFB-1689-A40F-6933-3A6CBA1C043A}"/>
              </a:ext>
            </a:extLst>
          </p:cNvPr>
          <p:cNvSpPr>
            <a:spLocks noGrp="1"/>
          </p:cNvSpPr>
          <p:nvPr>
            <p:ph type="sldNum" sz="quarter" idx="12"/>
          </p:nvPr>
        </p:nvSpPr>
        <p:spPr/>
        <p:txBody>
          <a:bodyPr/>
          <a:lstStyle/>
          <a:p>
            <a:fld id="{E7FDF1D0-E4F4-4EC6-B6AF-9683D68D0AF0}" type="slidenum">
              <a:rPr lang="hr-HR" smtClean="0"/>
              <a:t>1</a:t>
            </a:fld>
            <a:endParaRPr lang="hr-HR" dirty="0"/>
          </a:p>
        </p:txBody>
      </p:sp>
      <p:pic>
        <p:nvPicPr>
          <p:cNvPr id="7" name="Slika 6" descr="Slika na kojoj se prikazuje tekst, Font, snimka zaslona, piksel&#10;&#10;Opis je automatski generiran">
            <a:extLst>
              <a:ext uri="{FF2B5EF4-FFF2-40B4-BE49-F238E27FC236}">
                <a16:creationId xmlns:a16="http://schemas.microsoft.com/office/drawing/2014/main" id="{14FB2F7F-62D0-21AD-F383-3BB24172DE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2769" y="6498633"/>
            <a:ext cx="1892461" cy="785709"/>
          </a:xfrm>
          <a:prstGeom prst="rect">
            <a:avLst/>
          </a:prstGeom>
          <a:effectLst>
            <a:outerShdw blurRad="50800" dist="38100" dir="2700000" algn="tl" rotWithShape="0">
              <a:prstClr val="black">
                <a:alpha val="40000"/>
              </a:prstClr>
            </a:outerShdw>
          </a:effectLst>
        </p:spPr>
      </p:pic>
      <p:pic>
        <p:nvPicPr>
          <p:cNvPr id="8" name="Slika 7">
            <a:extLst>
              <a:ext uri="{FF2B5EF4-FFF2-40B4-BE49-F238E27FC236}">
                <a16:creationId xmlns:a16="http://schemas.microsoft.com/office/drawing/2014/main" id="{4086761C-F9B9-AA77-3841-B36BD2714B16}"/>
              </a:ext>
            </a:extLst>
          </p:cNvPr>
          <p:cNvPicPr>
            <a:picLocks noChangeAspect="1"/>
          </p:cNvPicPr>
          <p:nvPr/>
        </p:nvPicPr>
        <p:blipFill rotWithShape="1">
          <a:blip r:embed="rId4"/>
          <a:srcRect l="7277" r="16054"/>
          <a:stretch/>
        </p:blipFill>
        <p:spPr>
          <a:xfrm>
            <a:off x="276059" y="4741246"/>
            <a:ext cx="1949856" cy="1255267"/>
          </a:xfrm>
          <a:prstGeom prst="rect">
            <a:avLst/>
          </a:prstGeom>
          <a:effectLst>
            <a:outerShdw blurRad="50800" dist="38100" dir="2700000" algn="tl" rotWithShape="0">
              <a:prstClr val="black">
                <a:alpha val="40000"/>
              </a:prstClr>
            </a:outerShdw>
          </a:effectLst>
        </p:spPr>
      </p:pic>
      <p:pic>
        <p:nvPicPr>
          <p:cNvPr id="9" name="Slika 8" descr="Slika na kojoj se prikazuje grafika, grafički dizajn, Font, logotip&#10;&#10;Opis je automatski generiran">
            <a:extLst>
              <a:ext uri="{FF2B5EF4-FFF2-40B4-BE49-F238E27FC236}">
                <a16:creationId xmlns:a16="http://schemas.microsoft.com/office/drawing/2014/main" id="{3A7E76CD-DA83-F82E-5C0B-CE29C7850F6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43463" y="4741246"/>
            <a:ext cx="1738478" cy="1190667"/>
          </a:xfrm>
          <a:prstGeom prst="rect">
            <a:avLst/>
          </a:prstGeom>
          <a:effectLst>
            <a:outerShdw blurRad="50800" dist="38100" dir="2700000" algn="tl" rotWithShape="0">
              <a:prstClr val="black">
                <a:alpha val="40000"/>
              </a:prstClr>
            </a:outerShdw>
          </a:effectLst>
        </p:spPr>
      </p:pic>
      <p:pic>
        <p:nvPicPr>
          <p:cNvPr id="5" name="Slika 4">
            <a:extLst>
              <a:ext uri="{FF2B5EF4-FFF2-40B4-BE49-F238E27FC236}">
                <a16:creationId xmlns:a16="http://schemas.microsoft.com/office/drawing/2014/main" id="{6B611BE2-912E-C195-30A1-98F41F52535B}"/>
              </a:ext>
            </a:extLst>
          </p:cNvPr>
          <p:cNvPicPr>
            <a:picLocks noChangeAspect="1"/>
          </p:cNvPicPr>
          <p:nvPr/>
        </p:nvPicPr>
        <p:blipFill>
          <a:blip r:embed="rId6"/>
          <a:stretch>
            <a:fillRect/>
          </a:stretch>
        </p:blipFill>
        <p:spPr>
          <a:xfrm>
            <a:off x="5972256" y="9114652"/>
            <a:ext cx="609685" cy="638264"/>
          </a:xfrm>
          <a:prstGeom prst="rect">
            <a:avLst/>
          </a:prstGeom>
        </p:spPr>
      </p:pic>
    </p:spTree>
    <p:extLst>
      <p:ext uri="{BB962C8B-B14F-4D97-AF65-F5344CB8AC3E}">
        <p14:creationId xmlns:p14="http://schemas.microsoft.com/office/powerpoint/2010/main" val="4136406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descr="Slika na kojoj se prikazuje Font, dijagram, snimka zaslona, crta&#10;&#10;Sadržaj generiran uz AI možda nije točan.">
            <a:extLst>
              <a:ext uri="{FF2B5EF4-FFF2-40B4-BE49-F238E27FC236}">
                <a16:creationId xmlns:a16="http://schemas.microsoft.com/office/drawing/2014/main" id="{E6B9F6A4-93A1-7E67-8F25-BAC20A339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 y="8309154"/>
            <a:ext cx="6858000" cy="1609725"/>
          </a:xfrm>
          <a:prstGeom prst="rect">
            <a:avLst/>
          </a:prstGeom>
        </p:spPr>
      </p:pic>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a:t>
            </a:fld>
            <a:endParaRPr lang="hr-HR" dirty="0"/>
          </a:p>
        </p:txBody>
      </p:sp>
      <p:sp>
        <p:nvSpPr>
          <p:cNvPr id="12" name="Rectangle 4">
            <a:extLst>
              <a:ext uri="{FF2B5EF4-FFF2-40B4-BE49-F238E27FC236}">
                <a16:creationId xmlns:a16="http://schemas.microsoft.com/office/drawing/2014/main" id="{9BA04505-2924-A0BF-8AE6-FDF3B73EF82A}"/>
              </a:ext>
            </a:extLst>
          </p:cNvPr>
          <p:cNvSpPr>
            <a:spLocks noChangeArrowheads="1"/>
          </p:cNvSpPr>
          <p:nvPr/>
        </p:nvSpPr>
        <p:spPr bwMode="auto">
          <a:xfrm>
            <a:off x="234227" y="1186525"/>
            <a:ext cx="6378394" cy="6203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337300" algn="r"/>
              </a:tabLst>
              <a:defRPr>
                <a:solidFill>
                  <a:schemeClr val="tx1"/>
                </a:solidFill>
                <a:latin typeface="Arial" panose="020B0604020202020204" pitchFamily="34" charset="0"/>
              </a:defRPr>
            </a:lvl1pPr>
            <a:lvl2pPr eaLnBrk="0" fontAlgn="base" hangingPunct="0">
              <a:spcBef>
                <a:spcPct val="0"/>
              </a:spcBef>
              <a:spcAft>
                <a:spcPct val="0"/>
              </a:spcAft>
              <a:tabLst>
                <a:tab pos="6337300" algn="r"/>
              </a:tabLst>
              <a:defRPr>
                <a:solidFill>
                  <a:schemeClr val="tx1"/>
                </a:solidFill>
                <a:latin typeface="Arial" panose="020B0604020202020204" pitchFamily="34" charset="0"/>
              </a:defRPr>
            </a:lvl2pPr>
            <a:lvl3pPr eaLnBrk="0" fontAlgn="base" hangingPunct="0">
              <a:spcBef>
                <a:spcPct val="0"/>
              </a:spcBef>
              <a:spcAft>
                <a:spcPct val="0"/>
              </a:spcAft>
              <a:tabLst>
                <a:tab pos="6337300" algn="r"/>
              </a:tabLst>
              <a:defRPr>
                <a:solidFill>
                  <a:schemeClr val="tx1"/>
                </a:solidFill>
                <a:latin typeface="Arial" panose="020B0604020202020204" pitchFamily="34" charset="0"/>
              </a:defRPr>
            </a:lvl3pPr>
            <a:lvl4pPr eaLnBrk="0" fontAlgn="base" hangingPunct="0">
              <a:spcBef>
                <a:spcPct val="0"/>
              </a:spcBef>
              <a:spcAft>
                <a:spcPct val="0"/>
              </a:spcAft>
              <a:tabLst>
                <a:tab pos="6337300" algn="r"/>
              </a:tabLst>
              <a:defRPr>
                <a:solidFill>
                  <a:schemeClr val="tx1"/>
                </a:solidFill>
                <a:latin typeface="Arial" panose="020B0604020202020204" pitchFamily="34" charset="0"/>
              </a:defRPr>
            </a:lvl4pPr>
            <a:lvl5pPr eaLnBrk="0" fontAlgn="base" hangingPunct="0">
              <a:spcBef>
                <a:spcPct val="0"/>
              </a:spcBef>
              <a:spcAft>
                <a:spcPct val="0"/>
              </a:spcAft>
              <a:tabLst>
                <a:tab pos="6337300" algn="r"/>
              </a:tabLst>
              <a:defRPr>
                <a:solidFill>
                  <a:schemeClr val="tx1"/>
                </a:solidFill>
                <a:latin typeface="Arial" panose="020B0604020202020204" pitchFamily="34" charset="0"/>
              </a:defRPr>
            </a:lvl5pPr>
            <a:lvl6pPr eaLnBrk="0" fontAlgn="base" hangingPunct="0">
              <a:spcBef>
                <a:spcPct val="0"/>
              </a:spcBef>
              <a:spcAft>
                <a:spcPct val="0"/>
              </a:spcAft>
              <a:tabLst>
                <a:tab pos="6337300" algn="r"/>
              </a:tabLst>
              <a:defRPr>
                <a:solidFill>
                  <a:schemeClr val="tx1"/>
                </a:solidFill>
                <a:latin typeface="Arial" panose="020B0604020202020204" pitchFamily="34" charset="0"/>
              </a:defRPr>
            </a:lvl6pPr>
            <a:lvl7pPr eaLnBrk="0" fontAlgn="base" hangingPunct="0">
              <a:spcBef>
                <a:spcPct val="0"/>
              </a:spcBef>
              <a:spcAft>
                <a:spcPct val="0"/>
              </a:spcAft>
              <a:tabLst>
                <a:tab pos="6337300" algn="r"/>
              </a:tabLst>
              <a:defRPr>
                <a:solidFill>
                  <a:schemeClr val="tx1"/>
                </a:solidFill>
                <a:latin typeface="Arial" panose="020B0604020202020204" pitchFamily="34" charset="0"/>
              </a:defRPr>
            </a:lvl7pPr>
            <a:lvl8pPr eaLnBrk="0" fontAlgn="base" hangingPunct="0">
              <a:spcBef>
                <a:spcPct val="0"/>
              </a:spcBef>
              <a:spcAft>
                <a:spcPct val="0"/>
              </a:spcAft>
              <a:tabLst>
                <a:tab pos="6337300" algn="r"/>
              </a:tabLst>
              <a:defRPr>
                <a:solidFill>
                  <a:schemeClr val="tx1"/>
                </a:solidFill>
                <a:latin typeface="Arial" panose="020B0604020202020204" pitchFamily="34" charset="0"/>
              </a:defRPr>
            </a:lvl8pPr>
            <a:lvl9pPr eaLnBrk="0" fontAlgn="base" hangingPunct="0">
              <a:spcBef>
                <a:spcPct val="0"/>
              </a:spcBef>
              <a:spcAft>
                <a:spcPct val="0"/>
              </a:spcAft>
              <a:tabLst>
                <a:tab pos="6337300" algn="r"/>
              </a:tabLst>
              <a:defRPr>
                <a:solidFill>
                  <a:schemeClr val="tx1"/>
                </a:solidFill>
                <a:latin typeface="Arial" panose="020B0604020202020204" pitchFamily="34" charset="0"/>
              </a:defRPr>
            </a:lvl9pPr>
          </a:lstStyle>
          <a:p>
            <a:pPr marL="0" marR="0" lvl="0" indent="0" defTabSz="914400" rtl="0" eaLnBrk="0" fontAlgn="base" latinLnBrk="0" hangingPunct="0">
              <a:lnSpc>
                <a:spcPct val="150000"/>
              </a:lnSpc>
              <a:spcBef>
                <a:spcPct val="0"/>
              </a:spcBef>
              <a:spcAft>
                <a:spcPct val="0"/>
              </a:spcAft>
              <a:buClrTx/>
              <a:buSzTx/>
              <a:buFontTx/>
              <a:buNone/>
              <a:tabLst>
                <a:tab pos="6337300" algn="r"/>
              </a:tabLst>
            </a:pPr>
            <a:r>
              <a:rPr kumimoji="0" lang="hr-HR" altLang="sr-Latn-RS" sz="1400" b="1" i="0" u="none" strike="noStrike" cap="none" normalizeH="0" baseline="0" dirty="0">
                <a:ln>
                  <a:noFill/>
                </a:ln>
                <a:effectLst/>
                <a:latin typeface="+mn-lt"/>
                <a:ea typeface="Calibri Light" panose="020F0302020204030204" pitchFamily="34" charset="0"/>
                <a:cs typeface="Calibri" panose="020F0502020204030204" pitchFamily="34" charset="0"/>
              </a:rPr>
              <a:t>Sadržaj</a:t>
            </a:r>
            <a:endParaRPr kumimoji="0" lang="hr-HR" altLang="sr-Latn-RS" sz="1400" b="0" i="0" u="none" strike="noStrike" cap="none" normalizeH="0" baseline="0" dirty="0">
              <a:ln>
                <a:noFill/>
              </a:ln>
              <a:effectLst/>
              <a:latin typeface="+mn-lt"/>
            </a:endParaRPr>
          </a:p>
          <a:p>
            <a:pPr algn="just" defTabSz="914400">
              <a:lnSpc>
                <a:spcPct val="150000"/>
              </a:lnSpc>
            </a:pPr>
            <a:r>
              <a:rPr lang="hr-HR" altLang="zh-CN" sz="1200" b="1" dirty="0">
                <a:latin typeface="+mn-lt"/>
                <a:ea typeface="Arial" panose="020B0604020202020204" pitchFamily="34" charset="0"/>
                <a:cs typeface="Calibri Light" panose="020F0302020204030204" pitchFamily="34" charset="0"/>
                <a:hlinkClick r:id="rId3" action="ppaction://hlinksldjump">
                  <a:extLst>
                    <a:ext uri="{A12FA001-AC4F-418D-AE19-62706E023703}">
                      <ahyp:hlinkClr xmlns:ahyp="http://schemas.microsoft.com/office/drawing/2018/hyperlinkcolor" xmlns="" val="tx"/>
                    </a:ext>
                  </a:extLst>
                </a:hlinkClick>
              </a:rPr>
              <a:t>1. UVOD</a:t>
            </a:r>
            <a:r>
              <a:rPr lang="hr-HR" altLang="zh-CN" sz="1200" b="1" dirty="0">
                <a:ea typeface="Arial" panose="020B0604020202020204" pitchFamily="34" charset="0"/>
                <a:cs typeface="Calibri Light" panose="020F0302020204030204" pitchFamily="34" charset="0"/>
                <a:hlinkClick r:id="rId3" action="ppaction://hlinksldjump">
                  <a:extLst>
                    <a:ext uri="{A12FA001-AC4F-418D-AE19-62706E023703}">
                      <ahyp:hlinkClr xmlns:ahyp="http://schemas.microsoft.com/office/drawing/2018/hyperlinkcolor" xmlns="" val="tx"/>
                    </a:ext>
                  </a:extLst>
                </a:hlinkClick>
              </a:rPr>
              <a:t>	</a:t>
            </a:r>
            <a:r>
              <a:rPr lang="hr-HR" altLang="zh-CN" sz="1200" b="1" u="sng" dirty="0">
                <a:ea typeface="Arial" panose="020B0604020202020204" pitchFamily="34" charset="0"/>
                <a:cs typeface="Calibri Light" panose="020F0302020204030204" pitchFamily="34" charset="0"/>
                <a:hlinkClick r:id="rId3" action="ppaction://hlinksldjump">
                  <a:extLst>
                    <a:ext uri="{A12FA001-AC4F-418D-AE19-62706E023703}">
                      <ahyp:hlinkClr xmlns:ahyp="http://schemas.microsoft.com/office/drawing/2018/hyperlinkcolor" xmlns="" val="tx"/>
                    </a:ext>
                  </a:extLst>
                </a:hlinkClick>
              </a:rPr>
              <a:t>3</a:t>
            </a:r>
            <a:endParaRPr kumimoji="0" lang="hr-HR" altLang="zh-CN" sz="1200" b="1" i="0" u="sng" strike="noStrike" cap="none" normalizeH="0" baseline="0" dirty="0">
              <a:ln>
                <a:noFill/>
              </a:ln>
              <a:effectLst/>
              <a:latin typeface="+mn-lt"/>
              <a:ea typeface="Arial" panose="020B0604020202020204" pitchFamily="34" charset="0"/>
              <a:cs typeface="Calibri Light" panose="020F0302020204030204" pitchFamily="34" charset="0"/>
              <a:hlinkClick r:id="rId3" action="ppaction://hlinksldjump">
                <a:extLst>
                  <a:ext uri="{A12FA001-AC4F-418D-AE19-62706E023703}">
                    <ahyp:hlinkClr xmlns:ahyp="http://schemas.microsoft.com/office/drawing/2018/hyperlinkcolor" xmlns="" val="tx"/>
                  </a:ext>
                </a:extLst>
              </a:hlinkClick>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1" i="0" u="none" strike="noStrike" cap="none" normalizeH="0" baseline="0" dirty="0">
                <a:ln>
                  <a:noFill/>
                </a:ln>
                <a:effectLst/>
                <a:latin typeface="+mn-lt"/>
                <a:ea typeface="Arial" panose="020B0604020202020204" pitchFamily="34" charset="0"/>
                <a:cs typeface="Calibri Light" panose="020F0302020204030204" pitchFamily="34" charset="0"/>
                <a:hlinkClick r:id="rId4" action="ppaction://hlinksldjump">
                  <a:extLst>
                    <a:ext uri="{A12FA001-AC4F-418D-AE19-62706E023703}">
                      <ahyp:hlinkClr xmlns:ahyp="http://schemas.microsoft.com/office/drawing/2018/hyperlinkcolor" xmlns="" val="tx"/>
                    </a:ext>
                  </a:extLst>
                </a:hlinkClick>
              </a:rPr>
              <a:t>2. STRATEGIJA RAZVOJA OŠ ANTE STARČEVIĆA	4</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4" action="ppaction://hlinksldjump">
                  <a:extLst>
                    <a:ext uri="{A12FA001-AC4F-418D-AE19-62706E023703}">
                      <ahyp:hlinkClr xmlns:ahyp="http://schemas.microsoft.com/office/drawing/2018/hyperlinkcolor" xmlns="" val="tx"/>
                    </a:ext>
                  </a:extLst>
                </a:hlinkClick>
              </a:rPr>
              <a:t>2.1. GESLO	4</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4" action="ppaction://hlinksldjump">
                  <a:extLst>
                    <a:ext uri="{A12FA001-AC4F-418D-AE19-62706E023703}">
                      <ahyp:hlinkClr xmlns:ahyp="http://schemas.microsoft.com/office/drawing/2018/hyperlinkcolor" xmlns="" val="tx"/>
                    </a:ext>
                  </a:extLst>
                </a:hlinkClick>
              </a:rPr>
              <a:t>2.2. MISIJA	4</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4" action="ppaction://hlinksldjump">
                  <a:extLst>
                    <a:ext uri="{A12FA001-AC4F-418D-AE19-62706E023703}">
                      <ahyp:hlinkClr xmlns:ahyp="http://schemas.microsoft.com/office/drawing/2018/hyperlinkcolor" xmlns="" val="tx"/>
                    </a:ext>
                  </a:extLst>
                </a:hlinkClick>
              </a:rPr>
              <a:t>2.3. VIZIJA	4</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4" action="ppaction://hlinksldjump">
                  <a:extLst>
                    <a:ext uri="{A12FA001-AC4F-418D-AE19-62706E023703}">
                      <ahyp:hlinkClr xmlns:ahyp="http://schemas.microsoft.com/office/drawing/2018/hyperlinkcolor" xmlns="" val="tx"/>
                    </a:ext>
                  </a:extLst>
                </a:hlinkClick>
              </a:rPr>
              <a:t>2.4. OPĆE VRIJEDNOSTI	4</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5" action="ppaction://hlinksldjump">
                  <a:extLst>
                    <a:ext uri="{A12FA001-AC4F-418D-AE19-62706E023703}">
                      <ahyp:hlinkClr xmlns:ahyp="http://schemas.microsoft.com/office/drawing/2018/hyperlinkcolor" xmlns="" val="tx"/>
                    </a:ext>
                  </a:extLst>
                </a:hlinkClick>
              </a:rPr>
              <a:t>2.5. UČENJE I POUČAVANJE	5</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5" action="ppaction://hlinksldjump">
                  <a:extLst>
                    <a:ext uri="{A12FA001-AC4F-418D-AE19-62706E023703}">
                      <ahyp:hlinkClr xmlns:ahyp="http://schemas.microsoft.com/office/drawing/2018/hyperlinkcolor" xmlns="" val="tx"/>
                    </a:ext>
                  </a:extLst>
                </a:hlinkClick>
              </a:rPr>
              <a:t>2.6. SURADNJA S RODITELJIMA	5</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lang="hr-HR" altLang="zh-CN" sz="1200" dirty="0">
                <a:latin typeface="+mn-lt"/>
                <a:ea typeface="Calibri" panose="020F0502020204030204" pitchFamily="34" charset="0"/>
                <a:hlinkClick r:id="rId5" action="ppaction://hlinksldjump">
                  <a:extLst>
                    <a:ext uri="{A12FA001-AC4F-418D-AE19-62706E023703}">
                      <ahyp:hlinkClr xmlns:ahyp="http://schemas.microsoft.com/office/drawing/2018/hyperlinkcolor" xmlns="" val="tx"/>
                    </a:ext>
                  </a:extLst>
                </a:hlinkClick>
              </a:rPr>
              <a:t>2.7. MEĐUSOBNI ODNOSI	5</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6" action="ppaction://hlinksldjump">
                  <a:extLst>
                    <a:ext uri="{A12FA001-AC4F-418D-AE19-62706E023703}">
                      <ahyp:hlinkClr xmlns:ahyp="http://schemas.microsoft.com/office/drawing/2018/hyperlinkcolor" xmlns="" val="tx"/>
                    </a:ext>
                  </a:extLst>
                </a:hlinkClick>
              </a:rPr>
              <a:t>2.8. ŠKOLSKI RAZVOJNI PLAN	6</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pl-PL" altLang="zh-CN" sz="1200" b="1" i="0" u="none" strike="noStrike" cap="none" normalizeH="0" baseline="0" dirty="0">
                <a:ln>
                  <a:noFill/>
                </a:ln>
                <a:effectLst/>
                <a:latin typeface="+mn-lt"/>
                <a:ea typeface="Arial" panose="020B0604020202020204" pitchFamily="34" charset="0"/>
                <a:cs typeface="Calibri Light" panose="020F0302020204030204" pitchFamily="34" charset="0"/>
                <a:hlinkClick r:id="rId7" action="ppaction://hlinksldjump">
                  <a:extLst>
                    <a:ext uri="{A12FA001-AC4F-418D-AE19-62706E023703}">
                      <ahyp:hlinkClr xmlns:ahyp="http://schemas.microsoft.com/office/drawing/2018/hyperlinkcolor" xmlns="" val="tx"/>
                    </a:ext>
                  </a:extLst>
                </a:hlinkClick>
              </a:rPr>
              <a:t>3. DIFERENCIRANI (RAZLIKOVNI) KURIKULUM	8</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7" action="ppaction://hlinksldjump">
                  <a:extLst>
                    <a:ext uri="{A12FA001-AC4F-418D-AE19-62706E023703}">
                      <ahyp:hlinkClr xmlns:ahyp="http://schemas.microsoft.com/office/drawing/2018/hyperlinkcolor" xmlns="" val="tx"/>
                    </a:ext>
                  </a:extLst>
                </a:hlinkClick>
              </a:rPr>
              <a:t>3.1. IZBORNA NASTAVA	8</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1" i="0" u="none" strike="noStrike" cap="none" normalizeH="0" baseline="0" dirty="0">
                <a:ln>
                  <a:noFill/>
                </a:ln>
                <a:effectLst/>
                <a:latin typeface="+mn-lt"/>
                <a:ea typeface="Arial" panose="020B0604020202020204" pitchFamily="34" charset="0"/>
                <a:cs typeface="Calibri Light" panose="020F0302020204030204" pitchFamily="34" charset="0"/>
                <a:hlinkClick r:id="rId8" action="ppaction://hlinksldjump">
                  <a:extLst>
                    <a:ext uri="{A12FA001-AC4F-418D-AE19-62706E023703}">
                      <ahyp:hlinkClr xmlns:ahyp="http://schemas.microsoft.com/office/drawing/2018/hyperlinkcolor" xmlns="" val="tx"/>
                    </a:ext>
                  </a:extLst>
                </a:hlinkClick>
              </a:rPr>
              <a:t>4. POSEBNI DIO ŠKOLSKOG KURIKULUMA	11</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8" action="ppaction://hlinksldjump">
                  <a:extLst>
                    <a:ext uri="{A12FA001-AC4F-418D-AE19-62706E023703}">
                      <ahyp:hlinkClr xmlns:ahyp="http://schemas.microsoft.com/office/drawing/2018/hyperlinkcolor" xmlns="" val="tx"/>
                    </a:ext>
                  </a:extLst>
                </a:hlinkClick>
              </a:rPr>
              <a:t>4.2. DOPUNSKA NASTAVA	11</a:t>
            </a:r>
            <a:endParaRPr kumimoji="0" lang="hr-HR" altLang="zh-CN" sz="1200" b="0" i="0" u="none" strike="noStrike" cap="none" normalizeH="0" baseline="0" dirty="0">
              <a:ln>
                <a:noFill/>
              </a:ln>
              <a:effectLst/>
              <a:latin typeface="+mn-lt"/>
              <a:ea typeface="Calibri" panose="020F0502020204030204"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lang="hr-HR" altLang="zh-CN" sz="1200" dirty="0">
                <a:latin typeface="+mn-lt"/>
                <a:ea typeface="Calibri" panose="020F0502020204030204" pitchFamily="34" charset="0"/>
                <a:hlinkClick r:id="rId9" action="ppaction://hlinksldjump">
                  <a:extLst>
                    <a:ext uri="{A12FA001-AC4F-418D-AE19-62706E023703}">
                      <ahyp:hlinkClr xmlns:ahyp="http://schemas.microsoft.com/office/drawing/2018/hyperlinkcolor" xmlns="" val="tx"/>
                    </a:ext>
                  </a:extLst>
                </a:hlinkClick>
              </a:rPr>
              <a:t>4.3. DODATNA NASTAVA ___________________________________________________________15</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0" i="0" u="none" strike="noStrike" cap="none" normalizeH="0" baseline="0" dirty="0">
                <a:ln>
                  <a:noFill/>
                </a:ln>
                <a:effectLst/>
                <a:latin typeface="+mn-lt"/>
                <a:ea typeface="Calibri" panose="020F0502020204030204" pitchFamily="34" charset="0"/>
                <a:hlinkClick r:id="rId10" action="ppaction://hlinksldjump">
                  <a:extLst>
                    <a:ext uri="{A12FA001-AC4F-418D-AE19-62706E023703}">
                      <ahyp:hlinkClr xmlns:ahyp="http://schemas.microsoft.com/office/drawing/2018/hyperlinkcolor" xmlns="" val="tx"/>
                    </a:ext>
                  </a:extLst>
                </a:hlinkClick>
              </a:rPr>
              <a:t>4.4. IZVANNASTAVNE AKTIVNOSTI	21</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lang="hr-HR" altLang="zh-CN" sz="1200" b="1" u="sng" dirty="0">
                <a:latin typeface="+mn-lt"/>
                <a:ea typeface="Calibri" panose="020F0502020204030204" pitchFamily="34" charset="0"/>
                <a:hlinkClick r:id="rId11" action="ppaction://hlinksldjump">
                  <a:extLst>
                    <a:ext uri="{A12FA001-AC4F-418D-AE19-62706E023703}">
                      <ahyp:hlinkClr xmlns:ahyp="http://schemas.microsoft.com/office/drawing/2018/hyperlinkcolor" xmlns="" val="tx"/>
                    </a:ext>
                  </a:extLst>
                </a:hlinkClick>
              </a:rPr>
              <a:t>5. KULTURNA I JAVNA DJELATNOST__________________________________________________37</a:t>
            </a:r>
            <a:endParaRPr kumimoji="0" lang="hr-HR" altLang="zh-CN" sz="1200" b="0" i="0" u="sng" strike="noStrike" cap="none" normalizeH="0" baseline="0" dirty="0">
              <a:ln>
                <a:noFill/>
              </a:ln>
              <a:effectLst/>
              <a:latin typeface="+mn-lt"/>
            </a:endParaRPr>
          </a:p>
          <a:p>
            <a:pPr algn="just" defTabSz="914400">
              <a:lnSpc>
                <a:spcPct val="150000"/>
              </a:lnSpc>
            </a:pPr>
            <a:r>
              <a:rPr lang="hr-HR" altLang="zh-CN" sz="1200" b="1" dirty="0">
                <a:latin typeface="+mn-lt"/>
                <a:ea typeface="Arial" panose="020B0604020202020204" pitchFamily="34" charset="0"/>
                <a:cs typeface="Calibri Light" panose="020F0302020204030204" pitchFamily="34" charset="0"/>
                <a:hlinkClick r:id="rId12" action="ppaction://hlinksldjump">
                  <a:extLst>
                    <a:ext uri="{A12FA001-AC4F-418D-AE19-62706E023703}">
                      <ahyp:hlinkClr xmlns:ahyp="http://schemas.microsoft.com/office/drawing/2018/hyperlinkcolor" xmlns="" val="tx"/>
                    </a:ext>
                  </a:extLst>
                </a:hlinkClick>
              </a:rPr>
              <a:t>6. IZVANUČIONIČKA NASTAVA	</a:t>
            </a:r>
            <a:r>
              <a:rPr lang="hr-HR" altLang="zh-CN" sz="1200" b="1" u="sng" dirty="0">
                <a:latin typeface="+mn-lt"/>
                <a:ea typeface="Arial" panose="020B0604020202020204" pitchFamily="34" charset="0"/>
                <a:cs typeface="Calibri Light" panose="020F0302020204030204" pitchFamily="34" charset="0"/>
                <a:hlinkClick r:id="rId12" action="ppaction://hlinksldjump">
                  <a:extLst>
                    <a:ext uri="{A12FA001-AC4F-418D-AE19-62706E023703}">
                      <ahyp:hlinkClr xmlns:ahyp="http://schemas.microsoft.com/office/drawing/2018/hyperlinkcolor" xmlns="" val="tx"/>
                    </a:ext>
                  </a:extLst>
                </a:hlinkClick>
              </a:rPr>
              <a:t>53</a:t>
            </a:r>
            <a:endParaRPr kumimoji="0" lang="hr-HR" altLang="zh-CN" sz="1200" b="0" i="0" u="none"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lang="hr-HR" altLang="zh-CN" sz="1200" b="1" dirty="0">
                <a:latin typeface="+mn-lt"/>
                <a:ea typeface="Arial" panose="020B0604020202020204" pitchFamily="34" charset="0"/>
                <a:cs typeface="Calibri Light" panose="020F0302020204030204" pitchFamily="34" charset="0"/>
                <a:hlinkClick r:id="rId13" action="ppaction://hlinksldjump">
                  <a:extLst>
                    <a:ext uri="{A12FA001-AC4F-418D-AE19-62706E023703}">
                      <ahyp:hlinkClr xmlns:ahyp="http://schemas.microsoft.com/office/drawing/2018/hyperlinkcolor" xmlns="" val="tx"/>
                    </a:ext>
                  </a:extLst>
                </a:hlinkClick>
              </a:rPr>
              <a:t>7. RAZREDNI PROJEKTI	</a:t>
            </a:r>
            <a:r>
              <a:rPr lang="hr-HR" altLang="zh-CN" sz="1200" b="1" u="sng" dirty="0">
                <a:latin typeface="+mn-lt"/>
                <a:ea typeface="Arial" panose="020B0604020202020204" pitchFamily="34" charset="0"/>
                <a:cs typeface="Calibri Light" panose="020F0302020204030204" pitchFamily="34" charset="0"/>
              </a:rPr>
              <a:t>62</a:t>
            </a:r>
            <a:endParaRPr kumimoji="0" lang="hr-HR" altLang="zh-CN" sz="1200" b="0" i="0" u="sng"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kumimoji="0" lang="hr-HR" altLang="zh-CN" sz="1200" b="1" i="0" u="none" strike="noStrike" cap="none" normalizeH="0" baseline="0" dirty="0">
                <a:ln>
                  <a:noFill/>
                </a:ln>
                <a:effectLst/>
                <a:latin typeface="+mn-lt"/>
                <a:ea typeface="Arial" panose="020B0604020202020204" pitchFamily="34" charset="0"/>
                <a:cs typeface="Calibri Light" panose="020F0302020204030204" pitchFamily="34" charset="0"/>
                <a:hlinkClick r:id="rId14" action="ppaction://hlinksldjump">
                  <a:extLst>
                    <a:ext uri="{A12FA001-AC4F-418D-AE19-62706E023703}">
                      <ahyp:hlinkClr xmlns:ahyp="http://schemas.microsoft.com/office/drawing/2018/hyperlinkcolor" xmlns="" val="tx"/>
                    </a:ext>
                  </a:extLst>
                </a:hlinkClick>
              </a:rPr>
              <a:t>8. ŠKOLSKI PROJEKTI	</a:t>
            </a:r>
            <a:r>
              <a:rPr lang="hr-HR" altLang="zh-CN" sz="1200" b="1" u="sng" dirty="0">
                <a:latin typeface="+mn-lt"/>
                <a:ea typeface="Arial" panose="020B0604020202020204" pitchFamily="34" charset="0"/>
                <a:cs typeface="Calibri Light" panose="020F0302020204030204" pitchFamily="34" charset="0"/>
              </a:rPr>
              <a:t>81</a:t>
            </a:r>
            <a:endParaRPr kumimoji="0" lang="hr-HR" altLang="zh-CN" sz="1200" b="0" i="0" u="sng" strike="noStrike" cap="none" normalizeH="0" baseline="0" dirty="0">
              <a:ln>
                <a:noFill/>
              </a:ln>
              <a:effectLst/>
              <a:latin typeface="+mn-lt"/>
            </a:endParaRPr>
          </a:p>
          <a:p>
            <a:pPr marL="0" marR="0" lvl="0" indent="0" algn="just" defTabSz="914400" rtl="0" eaLnBrk="0" fontAlgn="base" latinLnBrk="0" hangingPunct="0">
              <a:lnSpc>
                <a:spcPct val="150000"/>
              </a:lnSpc>
              <a:spcBef>
                <a:spcPct val="0"/>
              </a:spcBef>
              <a:spcAft>
                <a:spcPct val="0"/>
              </a:spcAft>
              <a:buClrTx/>
              <a:buSzTx/>
              <a:buFontTx/>
              <a:buNone/>
              <a:tabLst>
                <a:tab pos="6337300" algn="r"/>
              </a:tabLst>
            </a:pPr>
            <a:r>
              <a:rPr lang="hr-HR" altLang="zh-CN" sz="1200" b="1" dirty="0">
                <a:latin typeface="+mn-lt"/>
                <a:ea typeface="Arial" panose="020B0604020202020204" pitchFamily="34" charset="0"/>
                <a:cs typeface="Calibri Light" panose="020F0302020204030204" pitchFamily="34" charset="0"/>
                <a:hlinkClick r:id="rId15" action="ppaction://hlinksldjump">
                  <a:extLst>
                    <a:ext uri="{A12FA001-AC4F-418D-AE19-62706E023703}">
                      <ahyp:hlinkClr xmlns:ahyp="http://schemas.microsoft.com/office/drawing/2018/hyperlinkcolor" xmlns="" val="tx"/>
                    </a:ext>
                  </a:extLst>
                </a:hlinkClick>
              </a:rPr>
              <a:t>9. PROGRAMI	</a:t>
            </a:r>
            <a:r>
              <a:rPr lang="hr-HR" altLang="zh-CN" sz="1200" b="1" u="sng" dirty="0">
                <a:latin typeface="+mn-lt"/>
                <a:ea typeface="Arial" panose="020B0604020202020204" pitchFamily="34" charset="0"/>
                <a:cs typeface="Calibri Light" panose="020F0302020204030204" pitchFamily="34" charset="0"/>
                <a:hlinkClick r:id="rId15" action="ppaction://hlinksldjump">
                  <a:extLst>
                    <a:ext uri="{A12FA001-AC4F-418D-AE19-62706E023703}">
                      <ahyp:hlinkClr xmlns:ahyp="http://schemas.microsoft.com/office/drawing/2018/hyperlinkcolor" xmlns="" val="tx"/>
                    </a:ext>
                  </a:extLst>
                </a:hlinkClick>
              </a:rPr>
              <a:t>92</a:t>
            </a:r>
            <a:endParaRPr kumimoji="0" lang="hr-HR" altLang="zh-CN" sz="1200" b="0" i="0" u="sng" strike="noStrike" cap="none" normalizeH="0" baseline="0" dirty="0">
              <a:ln>
                <a:noFill/>
              </a:ln>
              <a:effectLst/>
              <a:latin typeface="+mn-lt"/>
            </a:endParaRP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2A9700C9-9B72-E56C-729D-1CADB929706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108732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a:xfrm>
            <a:off x="4984140" y="9157951"/>
            <a:ext cx="1543050" cy="527403"/>
          </a:xfrm>
        </p:spPr>
        <p:txBody>
          <a:bodyPr/>
          <a:lstStyle/>
          <a:p>
            <a:fld id="{E7FDF1D0-E4F4-4EC6-B6AF-9683D68D0AF0}" type="slidenum">
              <a:rPr lang="hr-HR" smtClean="0"/>
              <a:t>3</a:t>
            </a:fld>
            <a:endParaRPr lang="hr-HR" dirty="0"/>
          </a:p>
        </p:txBody>
      </p:sp>
      <p:sp>
        <p:nvSpPr>
          <p:cNvPr id="5" name="Rectangle 3">
            <a:extLst>
              <a:ext uri="{FF2B5EF4-FFF2-40B4-BE49-F238E27FC236}">
                <a16:creationId xmlns:a16="http://schemas.microsoft.com/office/drawing/2014/main" id="{C6FB6123-A2F7-D670-2487-57C593BE0880}"/>
              </a:ext>
            </a:extLst>
          </p:cNvPr>
          <p:cNvSpPr/>
          <p:nvPr/>
        </p:nvSpPr>
        <p:spPr>
          <a:xfrm>
            <a:off x="895349" y="1139825"/>
            <a:ext cx="734667" cy="261592"/>
          </a:xfrm>
          <a:prstGeom prst="rect">
            <a:avLst/>
          </a:prstGeom>
        </p:spPr>
        <p:txBody>
          <a:bodyPr wrap="none" lIns="0" tIns="0" rIns="0" bIns="0"/>
          <a:lstStyle/>
          <a:p>
            <a:pPr eaLnBrk="1" fontAlgn="auto" hangingPunct="1">
              <a:spcBef>
                <a:spcPts val="0"/>
              </a:spcBef>
              <a:spcAft>
                <a:spcPts val="2100"/>
              </a:spcAft>
              <a:defRPr/>
            </a:pPr>
            <a:r>
              <a:rPr lang="en-US" sz="1200" b="1" spc="-50" dirty="0">
                <a:latin typeface="Calibri"/>
              </a:rPr>
              <a:t>1. UVOD</a:t>
            </a:r>
          </a:p>
        </p:txBody>
      </p:sp>
      <p:sp>
        <p:nvSpPr>
          <p:cNvPr id="6" name="Rectangle 5">
            <a:extLst>
              <a:ext uri="{FF2B5EF4-FFF2-40B4-BE49-F238E27FC236}">
                <a16:creationId xmlns:a16="http://schemas.microsoft.com/office/drawing/2014/main" id="{C3BFBF4E-0176-1BAC-3FC5-690AF4E703E4}"/>
              </a:ext>
            </a:extLst>
          </p:cNvPr>
          <p:cNvSpPr>
            <a:spLocks noChangeArrowheads="1"/>
          </p:cNvSpPr>
          <p:nvPr/>
        </p:nvSpPr>
        <p:spPr bwMode="auto">
          <a:xfrm>
            <a:off x="821531" y="1932582"/>
            <a:ext cx="5214937"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indent="4445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lnSpc>
                <a:spcPts val="1463"/>
              </a:lnSpc>
              <a:spcBef>
                <a:spcPts val="2100"/>
              </a:spcBef>
              <a:spcAft>
                <a:spcPts val="425"/>
              </a:spcAft>
            </a:pPr>
            <a:r>
              <a:rPr lang="hr-HR" altLang="sr-Latn-RS" sz="1200" dirty="0"/>
              <a:t>Razvoj društva i osposobljavanje pojedinca za život i rad u novim uvjetima, stvaraju potrebu za novim kompetencijama (inovativnost, kreativnost, informatička pismenost, timski rad, stalno stjecanje novih znanja, </a:t>
            </a:r>
            <a:r>
              <a:rPr lang="hr-HR" altLang="sr-Latn-RS" sz="1200" dirty="0" err="1"/>
              <a:t>prilagodavanje</a:t>
            </a:r>
            <a:r>
              <a:rPr lang="hr-HR" altLang="sr-Latn-RS" sz="1200" dirty="0"/>
              <a:t> promjenama). Njih nije moguće ostvariti kroz tradicionalni odgojno-obrazovni sustav koji funkcionira kao sredstvo prenošenja i orijentacije na činjenično znanje. Pomak u </a:t>
            </a:r>
            <a:r>
              <a:rPr lang="hr-HR" altLang="sr-Latn-RS" sz="1200" dirty="0" err="1"/>
              <a:t>kurikularnoj</a:t>
            </a:r>
            <a:r>
              <a:rPr lang="hr-HR" altLang="sr-Latn-RS" sz="1200" dirty="0"/>
              <a:t> politici s prenošenja znanja na razvoj kompetencija danas je imperativ.</a:t>
            </a:r>
          </a:p>
          <a:p>
            <a:pPr algn="just" eaLnBrk="1" hangingPunct="1">
              <a:lnSpc>
                <a:spcPts val="1463"/>
              </a:lnSpc>
              <a:spcAft>
                <a:spcPts val="425"/>
              </a:spcAft>
            </a:pPr>
            <a:r>
              <a:rPr lang="hr-HR" altLang="sr-Latn-RS" sz="1200" dirty="0"/>
              <a:t>Prema Zakonu o odgoju i obrazovanju u osnovnoj i srednjoj školi, odgoj i obrazovanje u školi ostvaruje se na temelju nacionalnog </a:t>
            </a:r>
            <a:r>
              <a:rPr lang="hr-HR" altLang="sr-Latn-RS" sz="1200" dirty="0" err="1"/>
              <a:t>kurikula</a:t>
            </a:r>
            <a:r>
              <a:rPr lang="hr-HR" altLang="sr-Latn-RS" sz="1200" dirty="0"/>
              <a:t>, nastavnih planova i programa i školskog </a:t>
            </a:r>
            <a:r>
              <a:rPr lang="hr-HR" altLang="sr-Latn-RS" sz="1200" dirty="0" err="1"/>
              <a:t>kurikula</a:t>
            </a:r>
            <a:r>
              <a:rPr lang="hr-HR" altLang="sr-Latn-RS" sz="1200" dirty="0"/>
              <a:t>. Školski se </a:t>
            </a:r>
            <a:r>
              <a:rPr lang="hr-HR" altLang="sr-Latn-RS" sz="1200" dirty="0" err="1"/>
              <a:t>kurikul</a:t>
            </a:r>
            <a:r>
              <a:rPr lang="hr-HR" altLang="sr-Latn-RS" sz="1200" dirty="0"/>
              <a:t> odnosi na način kojim škola implementira Nacionalni okvirni kurikulum uzimajući u obzir odgojno-obrazovne potrebe i prioritete učenika i škole te sredine u kojoj škola djeluje. Izrađen je u suradnji s djelatnicima škole, učenicima, roditeljima i lokalnom zajednicom.</a:t>
            </a:r>
          </a:p>
          <a:p>
            <a:pPr algn="just" eaLnBrk="1" hangingPunct="1">
              <a:lnSpc>
                <a:spcPts val="1463"/>
              </a:lnSpc>
              <a:spcAft>
                <a:spcPts val="425"/>
              </a:spcAft>
            </a:pPr>
            <a:r>
              <a:rPr lang="hr-HR" altLang="sr-Latn-RS" sz="1200" dirty="0"/>
              <a:t>Školski se </a:t>
            </a:r>
            <a:r>
              <a:rPr lang="hr-HR" altLang="sr-Latn-RS" sz="1200" dirty="0" err="1"/>
              <a:t>kurikul</a:t>
            </a:r>
            <a:r>
              <a:rPr lang="hr-HR" altLang="sr-Latn-RS" sz="1200" dirty="0"/>
              <a:t> odnosi na ponudu izbornih predmeta i drugih odgojno-obrazovnih program, realizaciju dodatne i dopunske nastave, projekte škole, razreda, ekskurzije, izlete, terensku nastavu, izvannastavne i izvanškolske aktivnosti prema smjernicama hrvatskog nacionalnog obrazovnog standarda. </a:t>
            </a:r>
            <a:r>
              <a:rPr lang="hr-HR" altLang="sr-Latn-RS" sz="1200" dirty="0" err="1"/>
              <a:t>Kurikul</a:t>
            </a:r>
            <a:r>
              <a:rPr lang="hr-HR" altLang="sr-Latn-RS" sz="1200" dirty="0"/>
              <a:t> je razvojni dokument otvoren za promjene i poboljšanja ovisno o potrebama i razvojnim težnjama na području odgoja i obrazovanja, rezultatima istraživanja i rezultatima vrednovanja.</a:t>
            </a:r>
          </a:p>
          <a:p>
            <a:pPr algn="just" eaLnBrk="1" hangingPunct="1">
              <a:lnSpc>
                <a:spcPts val="1463"/>
              </a:lnSpc>
              <a:spcAft>
                <a:spcPts val="8400"/>
              </a:spcAft>
            </a:pPr>
            <a:r>
              <a:rPr lang="hr-HR" altLang="sr-Latn-RS" sz="1200" dirty="0"/>
              <a:t>Školski je </a:t>
            </a:r>
            <a:r>
              <a:rPr lang="hr-HR" altLang="sr-Latn-RS" sz="1200" dirty="0" err="1"/>
              <a:t>kurikul</a:t>
            </a:r>
            <a:r>
              <a:rPr lang="hr-HR" altLang="sr-Latn-RS" sz="1200" dirty="0"/>
              <a:t> Osnovne škole Ante Starčevića objavljen na mrežnim stranicama skole, dostupan je učenicima, roditeljima i svima zainteresiranima za život i rad škole.</a:t>
            </a:r>
          </a:p>
        </p:txBody>
      </p:sp>
      <p:sp>
        <p:nvSpPr>
          <p:cNvPr id="7" name="Rectangle 6">
            <a:extLst>
              <a:ext uri="{FF2B5EF4-FFF2-40B4-BE49-F238E27FC236}">
                <a16:creationId xmlns:a16="http://schemas.microsoft.com/office/drawing/2014/main" id="{33013E84-A9CB-68DB-B1A0-0F13E20BBE24}"/>
              </a:ext>
            </a:extLst>
          </p:cNvPr>
          <p:cNvSpPr>
            <a:spLocks noChangeArrowheads="1"/>
          </p:cNvSpPr>
          <p:nvPr/>
        </p:nvSpPr>
        <p:spPr bwMode="auto">
          <a:xfrm>
            <a:off x="4512468" y="6656982"/>
            <a:ext cx="15240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spcBef>
                <a:spcPts val="8400"/>
              </a:spcBef>
              <a:spcAft>
                <a:spcPts val="838"/>
              </a:spcAft>
            </a:pPr>
            <a:r>
              <a:rPr lang="en-US" altLang="sr-Latn-RS" sz="1200" dirty="0"/>
              <a:t>Ravnatelj:</a:t>
            </a:r>
          </a:p>
          <a:p>
            <a:pPr eaLnBrk="1" hangingPunct="1"/>
            <a:r>
              <a:rPr lang="en-US" altLang="sr-Latn-RS" sz="1200" dirty="0"/>
              <a:t>Tihomir Batalo, dipl. in</a:t>
            </a:r>
            <a:r>
              <a:rPr lang="hr-HR" altLang="sr-Latn-RS" sz="1200" dirty="0"/>
              <a:t>ž</a:t>
            </a:r>
            <a:r>
              <a:rPr lang="en-US" altLang="sr-Latn-RS" sz="1200" dirty="0"/>
              <a:t>.</a:t>
            </a:r>
          </a:p>
        </p:txBody>
      </p:sp>
      <p:pic>
        <p:nvPicPr>
          <p:cNvPr id="9" name="Slika 8" descr="Slika na kojoj se prikazuje tekst, snimka zaslona, Font, logotip&#10;&#10;Sadržaj generiran uz AI možda nije točan.">
            <a:extLst>
              <a:ext uri="{FF2B5EF4-FFF2-40B4-BE49-F238E27FC236}">
                <a16:creationId xmlns:a16="http://schemas.microsoft.com/office/drawing/2014/main" id="{1C58950B-214D-2925-A6F3-3C5100DCE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24946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4</a:t>
            </a:fld>
            <a:endParaRPr lang="hr-HR" dirty="0"/>
          </a:p>
        </p:txBody>
      </p:sp>
      <p:sp>
        <p:nvSpPr>
          <p:cNvPr id="4" name="Rectangle 4">
            <a:extLst>
              <a:ext uri="{FF2B5EF4-FFF2-40B4-BE49-F238E27FC236}">
                <a16:creationId xmlns:a16="http://schemas.microsoft.com/office/drawing/2014/main" id="{E17AA0F9-7A50-DDD8-EAC2-9BA90F1BA72B}"/>
              </a:ext>
            </a:extLst>
          </p:cNvPr>
          <p:cNvSpPr>
            <a:spLocks noChangeArrowheads="1"/>
          </p:cNvSpPr>
          <p:nvPr/>
        </p:nvSpPr>
        <p:spPr bwMode="auto">
          <a:xfrm>
            <a:off x="595061" y="1212485"/>
            <a:ext cx="3024187"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Aft>
                <a:spcPts val="1263"/>
              </a:spcAft>
            </a:pPr>
            <a:r>
              <a:rPr lang="en-US" altLang="sr-Latn-RS" sz="1200" b="1" dirty="0"/>
              <a:t>2. STRATEGIJA RAZVOJA O</a:t>
            </a:r>
            <a:r>
              <a:rPr lang="hr-HR" altLang="sr-Latn-RS" sz="1200" b="1" dirty="0"/>
              <a:t>Š</a:t>
            </a:r>
            <a:r>
              <a:rPr lang="en-US" altLang="sr-Latn-RS" sz="1200" b="1" dirty="0"/>
              <a:t> ANTE STAR</a:t>
            </a:r>
            <a:r>
              <a:rPr lang="hr-HR" altLang="sr-Latn-RS" sz="1200" b="1" dirty="0"/>
              <a:t>Č</a:t>
            </a:r>
            <a:r>
              <a:rPr lang="en-US" altLang="sr-Latn-RS" sz="1200" b="1" dirty="0"/>
              <a:t>EVI</a:t>
            </a:r>
            <a:r>
              <a:rPr lang="hr-HR" altLang="sr-Latn-RS" sz="1200" b="1" dirty="0"/>
              <a:t>Ć</a:t>
            </a:r>
            <a:r>
              <a:rPr lang="en-US" altLang="sr-Latn-RS" sz="1200" b="1" dirty="0"/>
              <a:t>A</a:t>
            </a:r>
          </a:p>
        </p:txBody>
      </p:sp>
      <p:sp>
        <p:nvSpPr>
          <p:cNvPr id="5" name="Rectangle 5">
            <a:extLst>
              <a:ext uri="{FF2B5EF4-FFF2-40B4-BE49-F238E27FC236}">
                <a16:creationId xmlns:a16="http://schemas.microsoft.com/office/drawing/2014/main" id="{CCF5FC08-FCC7-5B48-FA3A-3318E17C6656}"/>
              </a:ext>
            </a:extLst>
          </p:cNvPr>
          <p:cNvSpPr/>
          <p:nvPr/>
        </p:nvSpPr>
        <p:spPr>
          <a:xfrm>
            <a:off x="566486" y="1551299"/>
            <a:ext cx="5426075" cy="3070693"/>
          </a:xfrm>
          <a:prstGeom prst="rect">
            <a:avLst/>
          </a:prstGeom>
        </p:spPr>
        <p:txBody>
          <a:bodyPr lIns="0" tIns="0" rIns="0" bIns="0"/>
          <a:lstStyle/>
          <a:p>
            <a:pPr marL="203200" indent="444500" algn="just" eaLnBrk="1" fontAlgn="auto" hangingPunct="1">
              <a:lnSpc>
                <a:spcPts val="1464"/>
              </a:lnSpc>
              <a:spcBef>
                <a:spcPts val="1260"/>
              </a:spcBef>
              <a:spcAft>
                <a:spcPts val="420"/>
              </a:spcAft>
              <a:defRPr/>
            </a:pPr>
            <a:r>
              <a:rPr lang="hr-HR" sz="1200" dirty="0">
                <a:latin typeface="Calibri"/>
              </a:rPr>
              <a:t>Strategijom razvoja se žele istaknuti glavne smjernice za poboljšanje kvalitete rada škole. Ove smjernice izrađene su na osnovu </a:t>
            </a:r>
            <a:r>
              <a:rPr lang="hr-HR" sz="1200" dirty="0" err="1">
                <a:latin typeface="Calibri"/>
              </a:rPr>
              <a:t>samovrednovanja</a:t>
            </a:r>
            <a:r>
              <a:rPr lang="hr-HR" sz="1200" dirty="0">
                <a:latin typeface="Calibri"/>
              </a:rPr>
              <a:t> i vanjskog vrednovanja rada škole u sklopu projekta e-Škole, zaključaka Tima za kvalitetu i Učiteljskog vijeća škole. Strategija razvoja uključuje definiranje: vizije i misije škole, općih vrijednosti, učenja i poučavanja, suradnje s roditeljima, međusobnih odnosa te razvojnog plana s dva prioritetna područja unaprjeđenja rada škole.</a:t>
            </a:r>
          </a:p>
          <a:p>
            <a:pPr algn="just" eaLnBrk="1" fontAlgn="auto" hangingPunct="1">
              <a:spcBef>
                <a:spcPts val="0"/>
              </a:spcBef>
              <a:spcAft>
                <a:spcPts val="420"/>
              </a:spcAft>
              <a:defRPr/>
            </a:pPr>
            <a:endParaRPr lang="hr-HR" sz="800" b="1" dirty="0">
              <a:latin typeface="Calibri"/>
            </a:endParaRPr>
          </a:p>
          <a:p>
            <a:pPr algn="just" eaLnBrk="1" fontAlgn="auto" hangingPunct="1">
              <a:spcBef>
                <a:spcPts val="0"/>
              </a:spcBef>
              <a:spcAft>
                <a:spcPts val="420"/>
              </a:spcAft>
              <a:defRPr/>
            </a:pPr>
            <a:r>
              <a:rPr lang="hr-HR" sz="1200" b="1" dirty="0">
                <a:latin typeface="Calibri"/>
              </a:rPr>
              <a:t>2.1.    GESLO</a:t>
            </a:r>
          </a:p>
          <a:p>
            <a:pPr algn="just" eaLnBrk="1" fontAlgn="auto" hangingPunct="1">
              <a:spcBef>
                <a:spcPts val="0"/>
              </a:spcBef>
              <a:spcAft>
                <a:spcPts val="420"/>
              </a:spcAft>
              <a:defRPr/>
            </a:pPr>
            <a:endParaRPr lang="hr-HR" sz="800" b="1" dirty="0">
              <a:latin typeface="Calibri"/>
            </a:endParaRPr>
          </a:p>
          <a:p>
            <a:pPr marL="203200" indent="444500" algn="just" eaLnBrk="1" fontAlgn="auto" hangingPunct="1">
              <a:spcBef>
                <a:spcPts val="0"/>
              </a:spcBef>
              <a:spcAft>
                <a:spcPts val="840"/>
              </a:spcAft>
              <a:defRPr/>
            </a:pPr>
            <a:r>
              <a:rPr lang="hr-HR" sz="1200" dirty="0">
                <a:latin typeface="Calibri"/>
              </a:rPr>
              <a:t>„Slavonijo, dok ti ime traje, čuvat ćemo tvoje običaje...„</a:t>
            </a:r>
          </a:p>
          <a:p>
            <a:pPr marL="203200" indent="444500" algn="just" eaLnBrk="1" fontAlgn="auto" hangingPunct="1">
              <a:spcBef>
                <a:spcPts val="0"/>
              </a:spcBef>
              <a:spcAft>
                <a:spcPts val="840"/>
              </a:spcAft>
              <a:defRPr/>
            </a:pPr>
            <a:endParaRPr lang="hr-HR" sz="800" dirty="0">
              <a:latin typeface="Calibri"/>
            </a:endParaRPr>
          </a:p>
          <a:p>
            <a:pPr algn="just" eaLnBrk="1" fontAlgn="auto" hangingPunct="1">
              <a:lnSpc>
                <a:spcPts val="1464"/>
              </a:lnSpc>
              <a:spcBef>
                <a:spcPts val="0"/>
              </a:spcBef>
              <a:spcAft>
                <a:spcPts val="0"/>
              </a:spcAft>
              <a:defRPr/>
            </a:pPr>
            <a:r>
              <a:rPr lang="hr-HR" sz="1200" b="1" dirty="0">
                <a:latin typeface="Calibri"/>
              </a:rPr>
              <a:t>2.2.    MISIJA</a:t>
            </a:r>
          </a:p>
          <a:p>
            <a:pPr algn="just" eaLnBrk="1" fontAlgn="auto" hangingPunct="1">
              <a:lnSpc>
                <a:spcPts val="1464"/>
              </a:lnSpc>
              <a:spcBef>
                <a:spcPts val="0"/>
              </a:spcBef>
              <a:spcAft>
                <a:spcPts val="0"/>
              </a:spcAft>
              <a:defRPr/>
            </a:pPr>
            <a:endParaRPr lang="hr-HR" sz="1200" b="1" dirty="0">
              <a:latin typeface="Calibri"/>
            </a:endParaRPr>
          </a:p>
          <a:p>
            <a:pPr marL="203200" indent="444500" algn="just" eaLnBrk="1" fontAlgn="auto" hangingPunct="1">
              <a:lnSpc>
                <a:spcPts val="1464"/>
              </a:lnSpc>
              <a:spcBef>
                <a:spcPts val="0"/>
              </a:spcBef>
              <a:spcAft>
                <a:spcPts val="1890"/>
              </a:spcAft>
              <a:defRPr/>
            </a:pPr>
            <a:r>
              <a:rPr lang="hr-HR" sz="1200" dirty="0">
                <a:latin typeface="Calibri"/>
              </a:rPr>
              <a:t>Škola je posvećena stvaranju IKT okruženja u kojem se podržavaju samostalnost, kreativnost i suradnja među učenicima. Istovremeno odgojno-obrazovnim djelatnicima škole omogućava se razvijanje digitalnih kompetencija, unaprjeđujući pritom način poučavanja usmjeren ka ostvarivanju ishoda učenja.</a:t>
            </a:r>
          </a:p>
        </p:txBody>
      </p:sp>
      <p:sp>
        <p:nvSpPr>
          <p:cNvPr id="6" name="Rectangle 6">
            <a:extLst>
              <a:ext uri="{FF2B5EF4-FFF2-40B4-BE49-F238E27FC236}">
                <a16:creationId xmlns:a16="http://schemas.microsoft.com/office/drawing/2014/main" id="{66199419-5BC6-C644-ADEE-0B2FD64F7413}"/>
              </a:ext>
            </a:extLst>
          </p:cNvPr>
          <p:cNvSpPr/>
          <p:nvPr/>
        </p:nvSpPr>
        <p:spPr>
          <a:xfrm>
            <a:off x="595061" y="5124158"/>
            <a:ext cx="5408612" cy="1096963"/>
          </a:xfrm>
          <a:prstGeom prst="rect">
            <a:avLst/>
          </a:prstGeom>
        </p:spPr>
        <p:txBody>
          <a:bodyPr lIns="0" tIns="0" rIns="0" bIns="0"/>
          <a:lstStyle/>
          <a:p>
            <a:pPr algn="just" eaLnBrk="1" fontAlgn="auto" hangingPunct="1">
              <a:lnSpc>
                <a:spcPts val="1464"/>
              </a:lnSpc>
              <a:spcBef>
                <a:spcPts val="1890"/>
              </a:spcBef>
              <a:spcAft>
                <a:spcPts val="0"/>
              </a:spcAft>
              <a:defRPr/>
            </a:pPr>
            <a:r>
              <a:rPr lang="hr-HR" sz="1200" b="1" dirty="0">
                <a:latin typeface="Calibri"/>
              </a:rPr>
              <a:t>2.3. VIZIJA</a:t>
            </a:r>
          </a:p>
          <a:p>
            <a:pPr algn="just" eaLnBrk="1" fontAlgn="auto" hangingPunct="1">
              <a:lnSpc>
                <a:spcPts val="1464"/>
              </a:lnSpc>
              <a:spcBef>
                <a:spcPts val="1890"/>
              </a:spcBef>
              <a:spcAft>
                <a:spcPts val="0"/>
              </a:spcAft>
              <a:defRPr/>
            </a:pPr>
            <a:r>
              <a:rPr lang="hr-HR" sz="1200" dirty="0">
                <a:solidFill>
                  <a:srgbClr val="0070C0"/>
                </a:solidFill>
                <a:latin typeface="Calibri"/>
              </a:rPr>
              <a:t>	</a:t>
            </a:r>
            <a:r>
              <a:rPr lang="hr-HR" sz="1200" dirty="0">
                <a:latin typeface="Calibri"/>
              </a:rPr>
              <a:t>Nastojimo uspostaviti kulturu poučavanja koja će pridonijeti razvoju aktivnih i odgovornih pojedinaca otvorenih za promjene i osposobljenih za cjeloživotno učenje. To mogu ostvariti motivirani učitelji, primjenjujući suvremenu nastavnu tehnologiju, koji uvažavaju učenikovo predznanje i iskustvo uz redovitu suradnju s roditeljima i društvenom zajednicom.</a:t>
            </a:r>
          </a:p>
        </p:txBody>
      </p:sp>
      <p:sp>
        <p:nvSpPr>
          <p:cNvPr id="7" name="Rectangle 7">
            <a:extLst>
              <a:ext uri="{FF2B5EF4-FFF2-40B4-BE49-F238E27FC236}">
                <a16:creationId xmlns:a16="http://schemas.microsoft.com/office/drawing/2014/main" id="{EDC507CA-3F09-F27F-6942-80E1F49BEC33}"/>
              </a:ext>
            </a:extLst>
          </p:cNvPr>
          <p:cNvSpPr>
            <a:spLocks noChangeArrowheads="1"/>
          </p:cNvSpPr>
          <p:nvPr/>
        </p:nvSpPr>
        <p:spPr bwMode="auto">
          <a:xfrm>
            <a:off x="595061" y="6706708"/>
            <a:ext cx="1549400"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ts val="1888"/>
              </a:spcBef>
              <a:spcAft>
                <a:spcPts val="1263"/>
              </a:spcAft>
            </a:pPr>
            <a:r>
              <a:rPr lang="en-US" altLang="sr-Latn-RS" sz="1200" b="1" dirty="0"/>
              <a:t>2.4. OP</a:t>
            </a:r>
            <a:r>
              <a:rPr lang="hr-HR" altLang="sr-Latn-RS" sz="1200" b="1" dirty="0"/>
              <a:t>Ć</a:t>
            </a:r>
            <a:r>
              <a:rPr lang="en-US" altLang="sr-Latn-RS" sz="1200" b="1" dirty="0"/>
              <a:t>E VRIJEDNOSTI</a:t>
            </a:r>
          </a:p>
        </p:txBody>
      </p:sp>
      <p:sp>
        <p:nvSpPr>
          <p:cNvPr id="8" name="Rectangle 8">
            <a:extLst>
              <a:ext uri="{FF2B5EF4-FFF2-40B4-BE49-F238E27FC236}">
                <a16:creationId xmlns:a16="http://schemas.microsoft.com/office/drawing/2014/main" id="{52516722-E378-B9D7-0E04-C813EE5ED920}"/>
              </a:ext>
            </a:extLst>
          </p:cNvPr>
          <p:cNvSpPr>
            <a:spLocks noChangeArrowheads="1"/>
          </p:cNvSpPr>
          <p:nvPr/>
        </p:nvSpPr>
        <p:spPr bwMode="auto">
          <a:xfrm>
            <a:off x="566486" y="7067023"/>
            <a:ext cx="5426075"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lnSpc>
                <a:spcPts val="1463"/>
              </a:lnSpc>
              <a:spcBef>
                <a:spcPts val="1263"/>
              </a:spcBef>
            </a:pPr>
            <a:r>
              <a:rPr lang="hr-HR" altLang="sr-Latn-RS" sz="1200" dirty="0">
                <a:solidFill>
                  <a:srgbClr val="0070C0"/>
                </a:solidFill>
              </a:rPr>
              <a:t>	</a:t>
            </a:r>
            <a:r>
              <a:rPr lang="hr-HR" altLang="sr-Latn-RS" sz="1200" dirty="0"/>
              <a:t>Osnovna škola Ante Starčevića Rešetari je škola koja želi odgajati zrele, autonomne i odgovorne osobe.</a:t>
            </a:r>
          </a:p>
          <a:p>
            <a:pPr algn="just" eaLnBrk="1" hangingPunct="1">
              <a:lnSpc>
                <a:spcPts val="1463"/>
              </a:lnSpc>
            </a:pPr>
            <a:r>
              <a:rPr lang="hr-HR" altLang="sr-Latn-RS" sz="1200" dirty="0"/>
              <a:t>Težimo solidarnosti koja pretpostavlja suosjećajnost te razumijevanje drugih - slabijih i nemoćnih.</a:t>
            </a:r>
          </a:p>
          <a:p>
            <a:pPr algn="just" eaLnBrk="1" hangingPunct="1">
              <a:lnSpc>
                <a:spcPts val="1463"/>
              </a:lnSpc>
            </a:pPr>
            <a:r>
              <a:rPr lang="hr-HR" altLang="sr-Latn-RS" sz="1200" dirty="0"/>
              <a:t>	Nastojimo graditi zajednicu u kojoj se (samo)poštovanje, istina, radinost, mir, kulturna baština, zaštita i očuvanje okoliša te domoljublje neprestano podučavaju i prakticiraju.</a:t>
            </a:r>
          </a:p>
          <a:p>
            <a:pPr algn="just" eaLnBrk="1" hangingPunct="1">
              <a:lnSpc>
                <a:spcPts val="1463"/>
              </a:lnSpc>
            </a:pPr>
            <a:r>
              <a:rPr lang="hr-HR" altLang="sr-Latn-RS" sz="1200" dirty="0"/>
              <a:t>	Promičemo i potičemo učenikovu aktivnost, samostalnost, samopouzdanje, odgovornost, inicijativu, kritičko mišljenje i nenasilnu komunikaciju.</a:t>
            </a:r>
          </a:p>
          <a:p>
            <a:pPr algn="just" eaLnBrk="1" hangingPunct="1">
              <a:lnSpc>
                <a:spcPts val="1463"/>
              </a:lnSpc>
            </a:pPr>
            <a:r>
              <a:rPr lang="hr-HR" altLang="sr-Latn-RS" sz="1200" dirty="0"/>
              <a:t>Poštujemo nacionalnu, vjersku, kulturnu i svaku drugu različitost među učenicima i zaposlenicima sa svrhom razvijanja humanih i demokratskih odnosa u školi.</a:t>
            </a:r>
          </a:p>
        </p:txBody>
      </p:sp>
      <p:pic>
        <p:nvPicPr>
          <p:cNvPr id="11" name="Slika 10" descr="Slika na kojoj se prikazuje tekst, snimka zaslona, Font, logotip&#10;&#10;Sadržaj generiran uz AI možda nije točan.">
            <a:extLst>
              <a:ext uri="{FF2B5EF4-FFF2-40B4-BE49-F238E27FC236}">
                <a16:creationId xmlns:a16="http://schemas.microsoft.com/office/drawing/2014/main" id="{CDCEB4A7-24E6-2B4D-7E46-28B11D4ABB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768663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5</a:t>
            </a:fld>
            <a:endParaRPr lang="hr-HR" dirty="0"/>
          </a:p>
        </p:txBody>
      </p:sp>
      <p:sp>
        <p:nvSpPr>
          <p:cNvPr id="4" name="Rectangle 3">
            <a:extLst>
              <a:ext uri="{FF2B5EF4-FFF2-40B4-BE49-F238E27FC236}">
                <a16:creationId xmlns:a16="http://schemas.microsoft.com/office/drawing/2014/main" id="{757F4D04-5082-D232-9732-14DF28DC4CAD}"/>
              </a:ext>
            </a:extLst>
          </p:cNvPr>
          <p:cNvSpPr>
            <a:spLocks noChangeArrowheads="1"/>
          </p:cNvSpPr>
          <p:nvPr/>
        </p:nvSpPr>
        <p:spPr bwMode="auto">
          <a:xfrm>
            <a:off x="429341" y="1268929"/>
            <a:ext cx="1746250" cy="16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Aft>
                <a:spcPts val="1888"/>
              </a:spcAft>
            </a:pPr>
            <a:r>
              <a:rPr lang="en-US" altLang="sr-Latn-RS" sz="1200" b="1" dirty="0"/>
              <a:t>2.5. U</a:t>
            </a:r>
            <a:r>
              <a:rPr lang="hr-HR" altLang="sr-Latn-RS" sz="1200" b="1" dirty="0"/>
              <a:t>Č</a:t>
            </a:r>
            <a:r>
              <a:rPr lang="en-US" altLang="sr-Latn-RS" sz="1200" b="1" dirty="0"/>
              <a:t>ENJE I POU</a:t>
            </a:r>
            <a:r>
              <a:rPr lang="hr-HR" altLang="sr-Latn-RS" sz="1200" b="1" dirty="0"/>
              <a:t>Č</a:t>
            </a:r>
            <a:r>
              <a:rPr lang="en-US" altLang="sr-Latn-RS" sz="1200" b="1" dirty="0"/>
              <a:t>AVANJE</a:t>
            </a:r>
          </a:p>
        </p:txBody>
      </p:sp>
      <p:sp>
        <p:nvSpPr>
          <p:cNvPr id="5" name="Rectangle 5">
            <a:extLst>
              <a:ext uri="{FF2B5EF4-FFF2-40B4-BE49-F238E27FC236}">
                <a16:creationId xmlns:a16="http://schemas.microsoft.com/office/drawing/2014/main" id="{11DD06FE-B4C6-6060-6DCF-C3473A3C1388}"/>
              </a:ext>
            </a:extLst>
          </p:cNvPr>
          <p:cNvSpPr>
            <a:spLocks noChangeArrowheads="1"/>
          </p:cNvSpPr>
          <p:nvPr/>
        </p:nvSpPr>
        <p:spPr bwMode="auto">
          <a:xfrm>
            <a:off x="871460" y="1686217"/>
            <a:ext cx="531495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0825"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ts val="1463"/>
              </a:lnSpc>
              <a:spcBef>
                <a:spcPts val="1888"/>
              </a:spcBef>
            </a:pPr>
            <a:r>
              <a:rPr lang="en-US" altLang="sr-Latn-RS" sz="1200" dirty="0">
                <a:solidFill>
                  <a:srgbClr val="0070C0"/>
                </a:solidFill>
              </a:rPr>
              <a:t>-   </a:t>
            </a:r>
            <a:r>
              <a:rPr lang="en-US" altLang="sr-Latn-RS" sz="1200" dirty="0"/>
              <a:t>Pri preno</a:t>
            </a:r>
            <a:r>
              <a:rPr lang="hr-HR" altLang="sr-Latn-RS" sz="1200" dirty="0"/>
              <a:t>š</a:t>
            </a:r>
            <a:r>
              <a:rPr lang="en-US" altLang="sr-Latn-RS" sz="1200" dirty="0"/>
              <a:t>enju znanja u</a:t>
            </a:r>
            <a:r>
              <a:rPr lang="hr-HR" altLang="sr-Latn-RS" sz="1200" dirty="0"/>
              <a:t>č</a:t>
            </a:r>
            <a:r>
              <a:rPr lang="en-US" altLang="sr-Latn-RS" sz="1200" dirty="0"/>
              <a:t>enicima omogu</a:t>
            </a:r>
            <a:r>
              <a:rPr lang="hr-HR" altLang="sr-Latn-RS" sz="1200" dirty="0"/>
              <a:t>ć</a:t>
            </a:r>
            <a:r>
              <a:rPr lang="en-US" altLang="sr-Latn-RS" sz="1200" dirty="0"/>
              <a:t>iti usvajanje pozitivnih </a:t>
            </a:r>
            <a:r>
              <a:rPr lang="hr-HR" altLang="sr-Latn-RS" sz="1200" dirty="0"/>
              <a:t>ž</a:t>
            </a:r>
            <a:r>
              <a:rPr lang="en-US" altLang="sr-Latn-RS" sz="1200" dirty="0"/>
              <a:t>ivotnih vrijednosti i vje</a:t>
            </a:r>
            <a:r>
              <a:rPr lang="hr-HR" altLang="sr-Latn-RS" sz="1200" dirty="0"/>
              <a:t>š</a:t>
            </a:r>
            <a:r>
              <a:rPr lang="en-US" altLang="sr-Latn-RS" sz="1200" dirty="0"/>
              <a:t>tina kroz razli</a:t>
            </a:r>
            <a:r>
              <a:rPr lang="hr-HR" altLang="sr-Latn-RS" sz="1200" dirty="0"/>
              <a:t>č</a:t>
            </a:r>
            <a:r>
              <a:rPr lang="en-US" altLang="sr-Latn-RS" sz="1200" dirty="0"/>
              <a:t>ite oblike timskoga rada i suradnje.</a:t>
            </a:r>
          </a:p>
          <a:p>
            <a:pPr eaLnBrk="1" hangingPunct="1">
              <a:lnSpc>
                <a:spcPts val="1463"/>
              </a:lnSpc>
            </a:pPr>
            <a:r>
              <a:rPr lang="en-US" altLang="sr-Latn-RS" sz="1200" dirty="0"/>
              <a:t>-    Njegovati kreativnost i stvarala</a:t>
            </a:r>
            <a:r>
              <a:rPr lang="hr-HR" altLang="sr-Latn-RS" sz="1200" dirty="0"/>
              <a:t>š</a:t>
            </a:r>
            <a:r>
              <a:rPr lang="en-US" altLang="sr-Latn-RS" sz="1200" dirty="0"/>
              <a:t>tvo te pru</a:t>
            </a:r>
            <a:r>
              <a:rPr lang="hr-HR" altLang="sr-Latn-RS" sz="1200" dirty="0"/>
              <a:t>ž</a:t>
            </a:r>
            <a:r>
              <a:rPr lang="en-US" altLang="sr-Latn-RS" sz="1200" dirty="0"/>
              <a:t>iti u</a:t>
            </a:r>
            <a:r>
              <a:rPr lang="hr-HR" altLang="sr-Latn-RS" sz="1200" dirty="0"/>
              <a:t>č</a:t>
            </a:r>
            <a:r>
              <a:rPr lang="en-US" altLang="sr-Latn-RS" sz="1200" dirty="0"/>
              <a:t>enicima pomo</a:t>
            </a:r>
            <a:r>
              <a:rPr lang="hr-HR" altLang="sr-Latn-RS" sz="1200" dirty="0"/>
              <a:t>ć</a:t>
            </a:r>
            <a:r>
              <a:rPr lang="en-US" altLang="sr-Latn-RS" sz="1200" dirty="0"/>
              <a:t> za </a:t>
            </a:r>
            <a:r>
              <a:rPr lang="hr-HR" altLang="sr-Latn-RS" sz="1200" dirty="0"/>
              <a:t>š</a:t>
            </a:r>
            <a:r>
              <a:rPr lang="en-US" altLang="sr-Latn-RS" sz="1200" dirty="0"/>
              <a:t>to kvalitetniji osobni rast i razvoj.</a:t>
            </a:r>
          </a:p>
          <a:p>
            <a:pPr eaLnBrk="1" hangingPunct="1">
              <a:lnSpc>
                <a:spcPts val="1463"/>
              </a:lnSpc>
            </a:pPr>
            <a:r>
              <a:rPr lang="en-US" altLang="sr-Latn-RS" sz="1200" dirty="0"/>
              <a:t>-    U</a:t>
            </a:r>
            <a:r>
              <a:rPr lang="hr-HR" altLang="sr-Latn-RS" sz="1200" dirty="0"/>
              <a:t>č</a:t>
            </a:r>
            <a:r>
              <a:rPr lang="en-US" altLang="sr-Latn-RS" sz="1200" dirty="0"/>
              <a:t>enicima omogu</a:t>
            </a:r>
            <a:r>
              <a:rPr lang="hr-HR" altLang="sr-Latn-RS" sz="1200" dirty="0"/>
              <a:t>ć</a:t>
            </a:r>
            <a:r>
              <a:rPr lang="en-US" altLang="sr-Latn-RS" sz="1200" dirty="0"/>
              <a:t>iti u</a:t>
            </a:r>
            <a:r>
              <a:rPr lang="hr-HR" altLang="sr-Latn-RS" sz="1200" dirty="0"/>
              <a:t>č</a:t>
            </a:r>
            <a:r>
              <a:rPr lang="en-US" altLang="sr-Latn-RS" sz="1200" dirty="0"/>
              <a:t>enje radi cjelo</a:t>
            </a:r>
            <a:r>
              <a:rPr lang="hr-HR" altLang="sr-Latn-RS" sz="1200" dirty="0"/>
              <a:t>ž</a:t>
            </a:r>
            <a:r>
              <a:rPr lang="en-US" altLang="sr-Latn-RS" sz="1200" dirty="0"/>
              <a:t>ivotnog znanja, a ne samo zbog u</a:t>
            </a:r>
            <a:r>
              <a:rPr lang="hr-HR" altLang="sr-Latn-RS" sz="1200" dirty="0"/>
              <a:t>č</a:t>
            </a:r>
            <a:r>
              <a:rPr lang="en-US" altLang="sr-Latn-RS" sz="1200" dirty="0"/>
              <a:t>enja za ocjenu.</a:t>
            </a:r>
          </a:p>
          <a:p>
            <a:pPr eaLnBrk="1" hangingPunct="1">
              <a:lnSpc>
                <a:spcPts val="1463"/>
              </a:lnSpc>
            </a:pPr>
            <a:r>
              <a:rPr lang="en-US" altLang="sr-Latn-RS" sz="1200" dirty="0"/>
              <a:t>-    Poticati u</a:t>
            </a:r>
            <a:r>
              <a:rPr lang="hr-HR" altLang="sr-Latn-RS" sz="1200" dirty="0"/>
              <a:t>č</a:t>
            </a:r>
            <a:r>
              <a:rPr lang="en-US" altLang="sr-Latn-RS" sz="1200" dirty="0"/>
              <a:t>enike na razvoj radnih navika i vje</a:t>
            </a:r>
            <a:r>
              <a:rPr lang="hr-HR" altLang="sr-Latn-RS" sz="1200" dirty="0"/>
              <a:t>š</a:t>
            </a:r>
            <a:r>
              <a:rPr lang="en-US" altLang="sr-Latn-RS" sz="1200" dirty="0"/>
              <a:t>tina.</a:t>
            </a:r>
          </a:p>
          <a:p>
            <a:pPr eaLnBrk="1" hangingPunct="1">
              <a:lnSpc>
                <a:spcPts val="1463"/>
              </a:lnSpc>
              <a:spcAft>
                <a:spcPts val="2938"/>
              </a:spcAft>
            </a:pPr>
            <a:r>
              <a:rPr lang="en-US" altLang="sr-Latn-RS" sz="1200" dirty="0"/>
              <a:t>- </a:t>
            </a:r>
            <a:r>
              <a:rPr lang="hr-HR" altLang="sr-Latn-RS" sz="1200" dirty="0"/>
              <a:t>   </a:t>
            </a:r>
            <a:r>
              <a:rPr lang="en-US" altLang="sr-Latn-RS" sz="1200" dirty="0"/>
              <a:t>Osuvremeniti nastavu i pru</a:t>
            </a:r>
            <a:r>
              <a:rPr lang="hr-HR" altLang="sr-Latn-RS" sz="1200" dirty="0"/>
              <a:t>ž</a:t>
            </a:r>
            <a:r>
              <a:rPr lang="en-US" altLang="sr-Latn-RS" sz="1200" dirty="0"/>
              <a:t>iti mogu</a:t>
            </a:r>
            <a:r>
              <a:rPr lang="hr-HR" altLang="sr-Latn-RS" sz="1200" dirty="0"/>
              <a:t>ć</a:t>
            </a:r>
            <a:r>
              <a:rPr lang="en-US" altLang="sr-Latn-RS" sz="1200" dirty="0"/>
              <a:t>nost u</a:t>
            </a:r>
            <a:r>
              <a:rPr lang="hr-HR" altLang="sr-Latn-RS" sz="1200" dirty="0"/>
              <a:t>č</a:t>
            </a:r>
            <a:r>
              <a:rPr lang="en-US" altLang="sr-Latn-RS" sz="1200" dirty="0"/>
              <a:t>enicima da sve </a:t>
            </a:r>
            <a:r>
              <a:rPr lang="hr-HR" altLang="sr-Latn-RS" sz="1200" dirty="0"/>
              <a:t>š</a:t>
            </a:r>
            <a:r>
              <a:rPr lang="en-US" altLang="sr-Latn-RS" sz="1200" dirty="0"/>
              <a:t>to u</a:t>
            </a:r>
            <a:r>
              <a:rPr lang="hr-HR" altLang="sr-Latn-RS" sz="1200" dirty="0"/>
              <a:t>č</a:t>
            </a:r>
            <a:r>
              <a:rPr lang="en-US" altLang="sr-Latn-RS" sz="1200" dirty="0"/>
              <a:t>e bude zanimljivo, zabavno, kontinuirano i ostvareno na istra</a:t>
            </a:r>
            <a:r>
              <a:rPr lang="hr-HR" altLang="sr-Latn-RS" sz="1200" dirty="0"/>
              <a:t>ž</a:t>
            </a:r>
            <a:r>
              <a:rPr lang="en-US" altLang="sr-Latn-RS" sz="1200" dirty="0"/>
              <a:t>iva</a:t>
            </a:r>
            <a:r>
              <a:rPr lang="hr-HR" altLang="sr-Latn-RS" sz="1200" dirty="0"/>
              <a:t>č</a:t>
            </a:r>
            <a:r>
              <a:rPr lang="en-US" altLang="sr-Latn-RS" sz="1200" dirty="0"/>
              <a:t>ki na</a:t>
            </a:r>
            <a:r>
              <a:rPr lang="hr-HR" altLang="sr-Latn-RS" sz="1200" dirty="0"/>
              <a:t>č</a:t>
            </a:r>
            <a:r>
              <a:rPr lang="en-US" altLang="sr-Latn-RS" sz="1200" dirty="0"/>
              <a:t>in.</a:t>
            </a:r>
          </a:p>
        </p:txBody>
      </p:sp>
      <p:sp>
        <p:nvSpPr>
          <p:cNvPr id="6" name="Rectangle 6">
            <a:extLst>
              <a:ext uri="{FF2B5EF4-FFF2-40B4-BE49-F238E27FC236}">
                <a16:creationId xmlns:a16="http://schemas.microsoft.com/office/drawing/2014/main" id="{48C01C4A-F43F-815C-1947-CD46888D08E7}"/>
              </a:ext>
            </a:extLst>
          </p:cNvPr>
          <p:cNvSpPr>
            <a:spLocks noChangeArrowheads="1"/>
          </p:cNvSpPr>
          <p:nvPr/>
        </p:nvSpPr>
        <p:spPr bwMode="auto">
          <a:xfrm>
            <a:off x="429341" y="3856640"/>
            <a:ext cx="1984375"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ts val="2938"/>
              </a:spcBef>
              <a:spcAft>
                <a:spcPts val="1888"/>
              </a:spcAft>
            </a:pPr>
            <a:r>
              <a:rPr lang="en-US" altLang="sr-Latn-RS" sz="1200" b="1" dirty="0"/>
              <a:t>2.6. SURADNJA S RODITELJIMA</a:t>
            </a:r>
          </a:p>
        </p:txBody>
      </p:sp>
      <p:sp>
        <p:nvSpPr>
          <p:cNvPr id="7" name="Rectangle 7">
            <a:extLst>
              <a:ext uri="{FF2B5EF4-FFF2-40B4-BE49-F238E27FC236}">
                <a16:creationId xmlns:a16="http://schemas.microsoft.com/office/drawing/2014/main" id="{5453155D-5DFC-2C06-8A57-3473223A09D0}"/>
              </a:ext>
            </a:extLst>
          </p:cNvPr>
          <p:cNvSpPr>
            <a:spLocks noChangeArrowheads="1"/>
          </p:cNvSpPr>
          <p:nvPr/>
        </p:nvSpPr>
        <p:spPr bwMode="auto">
          <a:xfrm>
            <a:off x="861935" y="4245353"/>
            <a:ext cx="532447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0825"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ts val="1463"/>
              </a:lnSpc>
              <a:spcBef>
                <a:spcPts val="1888"/>
              </a:spcBef>
            </a:pPr>
            <a:r>
              <a:rPr lang="en-US" altLang="sr-Latn-RS" sz="1200" dirty="0"/>
              <a:t>-    Redovito komunicirati s roditeljima i obiteljima te ostvarivati suradnički, otvoren i iskren, odnos pun razumijevanja kako bi djeca dobila što bolju podršku za razvoj i učenje.</a:t>
            </a:r>
          </a:p>
          <a:p>
            <a:pPr eaLnBrk="1" hangingPunct="1">
              <a:lnSpc>
                <a:spcPts val="1463"/>
              </a:lnSpc>
            </a:pPr>
            <a:r>
              <a:rPr lang="en-US" altLang="sr-Latn-RS" sz="1200" dirty="0"/>
              <a:t>-    Prikupljati informacije o interesima, hobijima, kulturi i profesijama </a:t>
            </a:r>
            <a:r>
              <a:rPr lang="hr-HR" altLang="sr-Latn-RS" sz="1200" dirty="0"/>
              <a:t>č</a:t>
            </a:r>
            <a:r>
              <a:rPr lang="en-US" altLang="sr-Latn-RS" sz="1200" dirty="0"/>
              <a:t>lanova obitelji te ih poticati da na razli</a:t>
            </a:r>
            <a:r>
              <a:rPr lang="hr-HR" altLang="sr-Latn-RS" sz="1200" dirty="0"/>
              <a:t>č</a:t>
            </a:r>
            <a:r>
              <a:rPr lang="en-US" altLang="sr-Latn-RS" sz="1200" dirty="0"/>
              <a:t>ite na</a:t>
            </a:r>
            <a:r>
              <a:rPr lang="hr-HR" altLang="sr-Latn-RS" sz="1200" dirty="0"/>
              <a:t>č</a:t>
            </a:r>
            <a:r>
              <a:rPr lang="en-US" altLang="sr-Latn-RS" sz="1200" dirty="0"/>
              <a:t>ine pridonesu odgojno-obrazovnom procesu.</a:t>
            </a:r>
          </a:p>
          <a:p>
            <a:pPr eaLnBrk="1" hangingPunct="1">
              <a:lnSpc>
                <a:spcPts val="1463"/>
              </a:lnSpc>
            </a:pPr>
            <a:r>
              <a:rPr lang="en-US" altLang="sr-Latn-RS" sz="1200" dirty="0"/>
              <a:t>-    Dijeliti odgovornost u procesu donosenja odluka vezanih za odgoj i obrazovanje njihova djeteta.</a:t>
            </a:r>
          </a:p>
          <a:p>
            <a:pPr eaLnBrk="1" hangingPunct="1">
              <a:lnSpc>
                <a:spcPts val="1463"/>
              </a:lnSpc>
              <a:spcAft>
                <a:spcPts val="2525"/>
              </a:spcAft>
            </a:pPr>
            <a:r>
              <a:rPr lang="en-US" altLang="sr-Latn-RS" sz="1200" dirty="0"/>
              <a:t>-    Pru</a:t>
            </a:r>
            <a:r>
              <a:rPr lang="hr-HR" altLang="sr-Latn-RS" sz="1200" dirty="0"/>
              <a:t>ž</a:t>
            </a:r>
            <a:r>
              <a:rPr lang="en-US" altLang="sr-Latn-RS" sz="1200" dirty="0"/>
              <a:t>ati roditeljima mogu</a:t>
            </a:r>
            <a:r>
              <a:rPr lang="hr-HR" altLang="sr-Latn-RS" sz="1200" dirty="0"/>
              <a:t>ć</a:t>
            </a:r>
            <a:r>
              <a:rPr lang="en-US" altLang="sr-Latn-RS" sz="1200" dirty="0"/>
              <a:t>nost da stje</a:t>
            </a:r>
            <a:r>
              <a:rPr lang="hr-HR" altLang="sr-Latn-RS" sz="1200" dirty="0"/>
              <a:t>č</a:t>
            </a:r>
            <a:r>
              <a:rPr lang="en-US" altLang="sr-Latn-RS" sz="1200" dirty="0"/>
              <a:t>u i razmjenjuju znanja i iskustva o skrbi za djecu i o njihovom razvoju i obrazovanju.</a:t>
            </a:r>
          </a:p>
        </p:txBody>
      </p:sp>
      <p:sp>
        <p:nvSpPr>
          <p:cNvPr id="8" name="Rectangle 8">
            <a:extLst>
              <a:ext uri="{FF2B5EF4-FFF2-40B4-BE49-F238E27FC236}">
                <a16:creationId xmlns:a16="http://schemas.microsoft.com/office/drawing/2014/main" id="{BA7B138C-F1D9-D44E-F92E-ACC5029C462D}"/>
              </a:ext>
            </a:extLst>
          </p:cNvPr>
          <p:cNvSpPr>
            <a:spLocks noChangeArrowheads="1"/>
          </p:cNvSpPr>
          <p:nvPr/>
        </p:nvSpPr>
        <p:spPr bwMode="auto">
          <a:xfrm>
            <a:off x="429341" y="6420539"/>
            <a:ext cx="1643062" cy="14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spcBef>
                <a:spcPts val="2525"/>
              </a:spcBef>
              <a:spcAft>
                <a:spcPts val="1888"/>
              </a:spcAft>
            </a:pPr>
            <a:r>
              <a:rPr lang="en-US" altLang="sr-Latn-RS" sz="1200" b="1" dirty="0"/>
              <a:t>2.7. ME</a:t>
            </a:r>
            <a:r>
              <a:rPr lang="hr-HR" altLang="sr-Latn-RS" sz="1200" b="1" dirty="0"/>
              <a:t>Đ</a:t>
            </a:r>
            <a:r>
              <a:rPr lang="en-US" altLang="sr-Latn-RS" sz="1200" b="1" dirty="0"/>
              <a:t>USOBNI ODNOSI</a:t>
            </a:r>
          </a:p>
        </p:txBody>
      </p:sp>
      <p:sp>
        <p:nvSpPr>
          <p:cNvPr id="9" name="Rectangle 9">
            <a:extLst>
              <a:ext uri="{FF2B5EF4-FFF2-40B4-BE49-F238E27FC236}">
                <a16:creationId xmlns:a16="http://schemas.microsoft.com/office/drawing/2014/main" id="{D9484451-BDFD-FDFC-D10D-BDDA71F32C8F}"/>
              </a:ext>
            </a:extLst>
          </p:cNvPr>
          <p:cNvSpPr>
            <a:spLocks noChangeArrowheads="1"/>
          </p:cNvSpPr>
          <p:nvPr/>
        </p:nvSpPr>
        <p:spPr bwMode="auto">
          <a:xfrm>
            <a:off x="871460" y="6817155"/>
            <a:ext cx="532765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250825" indent="-2286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lnSpc>
                <a:spcPts val="1463"/>
              </a:lnSpc>
              <a:spcBef>
                <a:spcPts val="1888"/>
              </a:spcBef>
            </a:pPr>
            <a:r>
              <a:rPr lang="en-US" altLang="sr-Latn-RS" sz="1200" dirty="0"/>
              <a:t>-   </a:t>
            </a:r>
            <a:r>
              <a:rPr lang="hr-HR" altLang="sr-Latn-RS" sz="1200" dirty="0"/>
              <a:t> </a:t>
            </a:r>
            <a:r>
              <a:rPr lang="en-US" altLang="sr-Latn-RS" sz="1200" dirty="0"/>
              <a:t>U</a:t>
            </a:r>
            <a:r>
              <a:rPr lang="hr-HR" altLang="sr-Latn-RS" sz="1200" dirty="0"/>
              <a:t>č</a:t>
            </a:r>
            <a:r>
              <a:rPr lang="en-US" altLang="sr-Latn-RS" sz="1200" dirty="0"/>
              <a:t>enike na</a:t>
            </a:r>
            <a:r>
              <a:rPr lang="hr-HR" altLang="sr-Latn-RS" sz="1200" dirty="0"/>
              <a:t>š</a:t>
            </a:r>
            <a:r>
              <a:rPr lang="en-US" altLang="sr-Latn-RS" sz="1200" dirty="0"/>
              <a:t>e </a:t>
            </a:r>
            <a:r>
              <a:rPr lang="hr-HR" altLang="sr-Latn-RS" sz="1200" dirty="0"/>
              <a:t>š</a:t>
            </a:r>
            <a:r>
              <a:rPr lang="en-US" altLang="sr-Latn-RS" sz="1200" dirty="0"/>
              <a:t>kole uvijek d</a:t>
            </a:r>
            <a:r>
              <a:rPr lang="hr-HR" altLang="sr-Latn-RS" sz="1200" dirty="0"/>
              <a:t>oč</a:t>
            </a:r>
            <a:r>
              <a:rPr lang="en-US" altLang="sr-Latn-RS" sz="1200" dirty="0"/>
              <a:t>ekujemo srda</a:t>
            </a:r>
            <a:r>
              <a:rPr lang="hr-HR" altLang="sr-Latn-RS" sz="1200" dirty="0"/>
              <a:t>č</a:t>
            </a:r>
            <a:r>
              <a:rPr lang="en-US" altLang="sr-Latn-RS" sz="1200" dirty="0"/>
              <a:t>no i od prvoga dana njihovoga </a:t>
            </a:r>
            <a:r>
              <a:rPr lang="hr-HR" altLang="sr-Latn-RS" sz="1200" dirty="0"/>
              <a:t>š</a:t>
            </a:r>
            <a:r>
              <a:rPr lang="en-US" altLang="sr-Latn-RS" sz="1200" dirty="0"/>
              <a:t>kolovanja razvijamo kvalitetne odnose povjerenja, razumijevanja i poticanja.</a:t>
            </a:r>
          </a:p>
          <a:p>
            <a:pPr eaLnBrk="1" hangingPunct="1">
              <a:lnSpc>
                <a:spcPts val="1463"/>
              </a:lnSpc>
            </a:pPr>
            <a:r>
              <a:rPr lang="en-US" altLang="sr-Latn-RS" sz="1200" dirty="0"/>
              <a:t>-    Aktivno slu</a:t>
            </a:r>
            <a:r>
              <a:rPr lang="hr-HR" altLang="sr-Latn-RS" sz="1200" dirty="0"/>
              <a:t>š</a:t>
            </a:r>
            <a:r>
              <a:rPr lang="en-US" altLang="sr-Latn-RS" sz="1200" dirty="0"/>
              <a:t>amo jedni druge, poti</a:t>
            </a:r>
            <a:r>
              <a:rPr lang="hr-HR" altLang="sr-Latn-RS" sz="1200" dirty="0"/>
              <a:t>č</a:t>
            </a:r>
            <a:r>
              <a:rPr lang="en-US" altLang="sr-Latn-RS" sz="1200" dirty="0"/>
              <a:t>emo po</a:t>
            </a:r>
            <a:r>
              <a:rPr lang="hr-HR" altLang="sr-Latn-RS" sz="1200" dirty="0"/>
              <a:t>š</a:t>
            </a:r>
            <a:r>
              <a:rPr lang="en-US" altLang="sr-Latn-RS" sz="1200" dirty="0"/>
              <a:t>tovanje i uva</a:t>
            </a:r>
            <a:r>
              <a:rPr lang="hr-HR" altLang="sr-Latn-RS" sz="1200" dirty="0"/>
              <a:t>ž</a:t>
            </a:r>
            <a:r>
              <a:rPr lang="en-US" altLang="sr-Latn-RS" sz="1200" dirty="0"/>
              <a:t>avamo razli</a:t>
            </a:r>
            <a:r>
              <a:rPr lang="hr-HR" altLang="sr-Latn-RS" sz="1200" dirty="0"/>
              <a:t>č</a:t>
            </a:r>
            <a:r>
              <a:rPr lang="en-US" altLang="sr-Latn-RS" sz="1200" dirty="0"/>
              <a:t>itosti te njegujemo uljudnost i prijateljstvo me</a:t>
            </a:r>
            <a:r>
              <a:rPr lang="hr-HR" altLang="sr-Latn-RS" sz="1200" dirty="0"/>
              <a:t>đ</a:t>
            </a:r>
            <a:r>
              <a:rPr lang="en-US" altLang="sr-Latn-RS" sz="1200" dirty="0"/>
              <a:t>u </a:t>
            </a:r>
            <a:r>
              <a:rPr lang="hr-HR" altLang="sr-Latn-RS" sz="1200" dirty="0"/>
              <a:t>uč</a:t>
            </a:r>
            <a:r>
              <a:rPr lang="en-US" altLang="sr-Latn-RS" sz="1200" dirty="0"/>
              <a:t>enicima i djelatnicima.</a:t>
            </a:r>
          </a:p>
          <a:p>
            <a:pPr eaLnBrk="1" hangingPunct="1">
              <a:lnSpc>
                <a:spcPts val="1463"/>
              </a:lnSpc>
            </a:pPr>
            <a:r>
              <a:rPr lang="en-US" altLang="sr-Latn-RS" sz="1200" dirty="0"/>
              <a:t>-    Pokazujemo visok stupanj razumijevanja i tolerancije za u</a:t>
            </a:r>
            <a:r>
              <a:rPr lang="hr-HR" altLang="sr-Latn-RS" sz="1200" dirty="0"/>
              <a:t>č</a:t>
            </a:r>
            <a:r>
              <a:rPr lang="en-US" altLang="sr-Latn-RS" sz="1200" dirty="0"/>
              <a:t>enike s te</a:t>
            </a:r>
            <a:r>
              <a:rPr lang="hr-HR" altLang="sr-Latn-RS" sz="1200" dirty="0"/>
              <a:t>š</a:t>
            </a:r>
            <a:r>
              <a:rPr lang="en-US" altLang="sr-Latn-RS" sz="1200" dirty="0"/>
              <a:t>ko</a:t>
            </a:r>
            <a:r>
              <a:rPr lang="hr-HR" altLang="sr-Latn-RS" sz="1200" dirty="0"/>
              <a:t>ć</a:t>
            </a:r>
            <a:r>
              <a:rPr lang="en-US" altLang="sr-Latn-RS" sz="1200" dirty="0"/>
              <a:t>ama u razvoju.</a:t>
            </a:r>
          </a:p>
          <a:p>
            <a:pPr eaLnBrk="1" hangingPunct="1">
              <a:lnSpc>
                <a:spcPts val="1463"/>
              </a:lnSpc>
            </a:pPr>
            <a:r>
              <a:rPr lang="en-US" altLang="sr-Latn-RS" sz="1200" dirty="0"/>
              <a:t>-    Te</a:t>
            </a:r>
            <a:r>
              <a:rPr lang="hr-HR" altLang="sr-Latn-RS" sz="1200" dirty="0"/>
              <a:t>ž</a:t>
            </a:r>
            <a:r>
              <a:rPr lang="en-US" altLang="sr-Latn-RS" sz="1200" dirty="0"/>
              <a:t>imo kvalitetnoj suradnji i otvorenosti u suradnji s roditeljima, lokalnom i sirom zajednicom, stru</a:t>
            </a:r>
            <a:r>
              <a:rPr lang="hr-HR" altLang="sr-Latn-RS" sz="1200" dirty="0"/>
              <a:t>č</a:t>
            </a:r>
            <a:r>
              <a:rPr lang="en-US" altLang="sr-Latn-RS" sz="1200" dirty="0"/>
              <a:t>njacima drugih profesija i drugim institucijama</a:t>
            </a:r>
          </a:p>
          <a:p>
            <a:pPr eaLnBrk="1" hangingPunct="1">
              <a:lnSpc>
                <a:spcPts val="1463"/>
              </a:lnSpc>
            </a:pPr>
            <a:r>
              <a:rPr lang="en-US" altLang="sr-Latn-RS" sz="1200" dirty="0"/>
              <a:t>-    </a:t>
            </a:r>
            <a:r>
              <a:rPr lang="hr-HR" altLang="sr-Latn-RS" sz="1200" dirty="0"/>
              <a:t>Ž</a:t>
            </a:r>
            <a:r>
              <a:rPr lang="en-US" altLang="sr-Latn-RS" sz="1200" dirty="0"/>
              <a:t>elimo stvoriti tradiciju suradnje sa starijim osobama i postati „</a:t>
            </a:r>
            <a:r>
              <a:rPr lang="hr-HR" altLang="sr-Latn-RS" sz="1200" dirty="0"/>
              <a:t>Š</a:t>
            </a:r>
            <a:r>
              <a:rPr lang="en-US" altLang="sr-Latn-RS" sz="1200" dirty="0"/>
              <a:t>kola - prijatelj starijih".</a:t>
            </a:r>
          </a:p>
        </p:txBody>
      </p:sp>
      <p:pic>
        <p:nvPicPr>
          <p:cNvPr id="12" name="Slika 11" descr="Slika na kojoj se prikazuje tekst, snimka zaslona, Font, logotip&#10;&#10;Sadržaj generiran uz AI možda nije točan.">
            <a:extLst>
              <a:ext uri="{FF2B5EF4-FFF2-40B4-BE49-F238E27FC236}">
                <a16:creationId xmlns:a16="http://schemas.microsoft.com/office/drawing/2014/main" id="{0BC1FA1C-E641-7755-8EE5-85C4FF1AB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133201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8" name="TekstniOkvir 7">
            <a:extLst>
              <a:ext uri="{FF2B5EF4-FFF2-40B4-BE49-F238E27FC236}">
                <a16:creationId xmlns:a16="http://schemas.microsoft.com/office/drawing/2014/main" id="{2953678E-469D-4524-9242-C132C403E6C1}"/>
              </a:ext>
            </a:extLst>
          </p:cNvPr>
          <p:cNvSpPr txBox="1"/>
          <p:nvPr/>
        </p:nvSpPr>
        <p:spPr>
          <a:xfrm>
            <a:off x="2423115" y="1024495"/>
            <a:ext cx="2011769" cy="307777"/>
          </a:xfrm>
          <a:prstGeom prst="rect">
            <a:avLst/>
          </a:prstGeom>
          <a:noFill/>
        </p:spPr>
        <p:txBody>
          <a:bodyPr wrap="none" rtlCol="0">
            <a:spAutoFit/>
          </a:bodyPr>
          <a:lstStyle/>
          <a:p>
            <a:r>
              <a:rPr lang="hr-HR" sz="1400" b="1" dirty="0"/>
              <a:t>ŠKOLSKI RAZVOJNI PLAN</a:t>
            </a:r>
          </a:p>
        </p:txBody>
      </p:sp>
      <p:graphicFrame>
        <p:nvGraphicFramePr>
          <p:cNvPr id="9" name="Tablica 8">
            <a:extLst>
              <a:ext uri="{FF2B5EF4-FFF2-40B4-BE49-F238E27FC236}">
                <a16:creationId xmlns:a16="http://schemas.microsoft.com/office/drawing/2014/main" id="{BFA985DB-167E-5355-8F5A-3B2206D7D058}"/>
              </a:ext>
            </a:extLst>
          </p:cNvPr>
          <p:cNvGraphicFramePr>
            <a:graphicFrameLocks noGrp="1"/>
          </p:cNvGraphicFramePr>
          <p:nvPr>
            <p:extLst>
              <p:ext uri="{D42A27DB-BD31-4B8C-83A1-F6EECF244321}">
                <p14:modId xmlns:p14="http://schemas.microsoft.com/office/powerpoint/2010/main" val="2132117682"/>
              </p:ext>
            </p:extLst>
          </p:nvPr>
        </p:nvGraphicFramePr>
        <p:xfrm>
          <a:off x="466724" y="1722416"/>
          <a:ext cx="5727700" cy="3286286"/>
        </p:xfrm>
        <a:graphic>
          <a:graphicData uri="http://schemas.openxmlformats.org/drawingml/2006/table">
            <a:tbl>
              <a:tblPr firstRow="1" firstCol="1" bandRow="1">
                <a:tableStyleId>{5C22544A-7EE6-4342-B048-85BDC9FD1C3A}</a:tableStyleId>
              </a:tblPr>
              <a:tblGrid>
                <a:gridCol w="2288199">
                  <a:extLst>
                    <a:ext uri="{9D8B030D-6E8A-4147-A177-3AD203B41FA5}">
                      <a16:colId xmlns:a16="http://schemas.microsoft.com/office/drawing/2014/main" val="1809857611"/>
                    </a:ext>
                  </a:extLst>
                </a:gridCol>
                <a:gridCol w="3439501">
                  <a:extLst>
                    <a:ext uri="{9D8B030D-6E8A-4147-A177-3AD203B41FA5}">
                      <a16:colId xmlns:a16="http://schemas.microsoft.com/office/drawing/2014/main" val="3392105163"/>
                    </a:ext>
                  </a:extLst>
                </a:gridCol>
              </a:tblGrid>
              <a:tr h="278501">
                <a:tc>
                  <a:txBody>
                    <a:bodyPr/>
                    <a:lstStyle/>
                    <a:p>
                      <a:pPr algn="l">
                        <a:lnSpc>
                          <a:spcPct val="106000"/>
                        </a:lnSpc>
                        <a:spcAft>
                          <a:spcPts val="800"/>
                        </a:spcAft>
                      </a:pPr>
                      <a:r>
                        <a:rPr lang="hr-HR" sz="1200" kern="1200">
                          <a:effectLst/>
                        </a:rPr>
                        <a:t>CILJEVI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6000"/>
                        </a:lnSpc>
                        <a:spcAft>
                          <a:spcPts val="800"/>
                        </a:spcAft>
                      </a:pPr>
                      <a:r>
                        <a:rPr lang="hr-HR" sz="1200" b="0" kern="1200" dirty="0">
                          <a:solidFill>
                            <a:schemeClr val="tx1"/>
                          </a:solidFill>
                          <a:effectLst/>
                        </a:rPr>
                        <a:t>Podići razinu kvalitete redovne nastave</a:t>
                      </a:r>
                      <a:endParaRPr lang="hr-H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F0C2"/>
                    </a:solidFill>
                  </a:tcPr>
                </a:tc>
                <a:extLst>
                  <a:ext uri="{0D108BD9-81ED-4DB2-BD59-A6C34878D82A}">
                    <a16:rowId xmlns:a16="http://schemas.microsoft.com/office/drawing/2014/main" val="477338961"/>
                  </a:ext>
                </a:extLst>
              </a:tr>
              <a:tr h="1334486">
                <a:tc>
                  <a:txBody>
                    <a:bodyPr/>
                    <a:lstStyle/>
                    <a:p>
                      <a:pPr algn="l">
                        <a:lnSpc>
                          <a:spcPct val="106000"/>
                        </a:lnSpc>
                        <a:spcAft>
                          <a:spcPts val="800"/>
                        </a:spcAft>
                      </a:pPr>
                      <a:r>
                        <a:rPr lang="hr-HR" sz="1200" kern="1200" dirty="0">
                          <a:effectLst/>
                        </a:rPr>
                        <a:t>METODE I AKTIVNOSTI ZA OSTVARIVANJE CILJEVA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Redovita stručna usavršavanja učitelja, hospitacije ravnatelja i pedagoginje na satima primjene suvremenih oblika rada, analiza nastave, analiza ishoda učenja, povećanje aktivnosti koje uključuju multidisciplinarni pristup – projektni dani, dani otvorenih vrata, terenska nastava, usporedba podataka s prethodnim godinama, analiza izostanaka učenika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4148919432"/>
                  </a:ext>
                </a:extLst>
              </a:tr>
              <a:tr h="262062">
                <a:tc>
                  <a:txBody>
                    <a:bodyPr/>
                    <a:lstStyle/>
                    <a:p>
                      <a:pPr algn="l">
                        <a:lnSpc>
                          <a:spcPct val="106000"/>
                        </a:lnSpc>
                        <a:spcAft>
                          <a:spcPts val="800"/>
                        </a:spcAft>
                      </a:pPr>
                      <a:r>
                        <a:rPr lang="hr-HR" sz="1200" kern="1200">
                          <a:effectLst/>
                        </a:rPr>
                        <a:t>NUŽNI RESURSI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7000"/>
                        </a:lnSpc>
                        <a:spcAft>
                          <a:spcPts val="800"/>
                        </a:spcAft>
                      </a:pPr>
                      <a:r>
                        <a:rPr lang="hr-HR" sz="1200" kern="1200" dirty="0">
                          <a:effectLst/>
                        </a:rPr>
                        <a:t>Anketni upitnici, intervju, diseminacija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4023362095"/>
                  </a:ext>
                </a:extLst>
              </a:tr>
              <a:tr h="296247">
                <a:tc>
                  <a:txBody>
                    <a:bodyPr/>
                    <a:lstStyle/>
                    <a:p>
                      <a:pPr algn="l">
                        <a:lnSpc>
                          <a:spcPct val="106000"/>
                        </a:lnSpc>
                        <a:spcAft>
                          <a:spcPts val="800"/>
                        </a:spcAft>
                      </a:pPr>
                      <a:r>
                        <a:rPr lang="hr-HR" sz="1200" kern="1200">
                          <a:effectLst/>
                        </a:rPr>
                        <a:t>DATUM DO KOJEGA ĆE SE CILJ OSTVARITI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6000"/>
                        </a:lnSpc>
                        <a:spcAft>
                          <a:spcPts val="800"/>
                        </a:spcAft>
                      </a:pPr>
                      <a:r>
                        <a:rPr lang="hr-HR" sz="1200" kern="1200" dirty="0">
                          <a:effectLst/>
                        </a:rPr>
                        <a:t>Kontinuirano, tijekom školske godine 2025./2026.</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2996765985"/>
                  </a:ext>
                </a:extLst>
              </a:tr>
              <a:tr h="415335">
                <a:tc>
                  <a:txBody>
                    <a:bodyPr/>
                    <a:lstStyle/>
                    <a:p>
                      <a:pPr algn="l">
                        <a:lnSpc>
                          <a:spcPct val="106000"/>
                        </a:lnSpc>
                        <a:spcAft>
                          <a:spcPts val="800"/>
                        </a:spcAft>
                      </a:pPr>
                      <a:r>
                        <a:rPr lang="hr-HR" sz="1200" kern="1200">
                          <a:effectLst/>
                        </a:rPr>
                        <a:t>OSOBE ODGOVORNE ZA PROVEDBU AKTIVNOSTI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Ravnatelj, učitelji, pedagoginja, knjižničarka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404701598"/>
                  </a:ext>
                </a:extLst>
              </a:tr>
              <a:tr h="363906">
                <a:tc>
                  <a:txBody>
                    <a:bodyPr/>
                    <a:lstStyle/>
                    <a:p>
                      <a:pPr algn="l">
                        <a:lnSpc>
                          <a:spcPct val="106000"/>
                        </a:lnSpc>
                        <a:spcAft>
                          <a:spcPts val="800"/>
                        </a:spcAft>
                      </a:pPr>
                      <a:r>
                        <a:rPr lang="hr-HR" sz="1200" kern="1200" dirty="0">
                          <a:effectLst/>
                        </a:rPr>
                        <a:t>MJERLJIVI POKAZATELJI OSTVARIVANJA CILJEVA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Samovrednovanje rada, povratne informacije učiteljima o uspjehu u učenju.</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F0C2"/>
                    </a:solidFill>
                  </a:tcPr>
                </a:tc>
                <a:extLst>
                  <a:ext uri="{0D108BD9-81ED-4DB2-BD59-A6C34878D82A}">
                    <a16:rowId xmlns:a16="http://schemas.microsoft.com/office/drawing/2014/main" val="150710187"/>
                  </a:ext>
                </a:extLst>
              </a:tr>
            </a:tbl>
          </a:graphicData>
        </a:graphic>
      </p:graphicFrame>
      <p:graphicFrame>
        <p:nvGraphicFramePr>
          <p:cNvPr id="10" name="Tablica 9">
            <a:extLst>
              <a:ext uri="{FF2B5EF4-FFF2-40B4-BE49-F238E27FC236}">
                <a16:creationId xmlns:a16="http://schemas.microsoft.com/office/drawing/2014/main" id="{346A2B3C-B388-6DA9-1EB7-F48CECEA489F}"/>
              </a:ext>
            </a:extLst>
          </p:cNvPr>
          <p:cNvGraphicFramePr>
            <a:graphicFrameLocks noGrp="1"/>
          </p:cNvGraphicFramePr>
          <p:nvPr>
            <p:extLst>
              <p:ext uri="{D42A27DB-BD31-4B8C-83A1-F6EECF244321}">
                <p14:modId xmlns:p14="http://schemas.microsoft.com/office/powerpoint/2010/main" val="62792197"/>
              </p:ext>
            </p:extLst>
          </p:nvPr>
        </p:nvGraphicFramePr>
        <p:xfrm>
          <a:off x="466724" y="5504967"/>
          <a:ext cx="5727700" cy="3798770"/>
        </p:xfrm>
        <a:graphic>
          <a:graphicData uri="http://schemas.openxmlformats.org/drawingml/2006/table">
            <a:tbl>
              <a:tblPr firstRow="1" firstCol="1" bandRow="1">
                <a:tableStyleId>{5C22544A-7EE6-4342-B048-85BDC9FD1C3A}</a:tableStyleId>
              </a:tblPr>
              <a:tblGrid>
                <a:gridCol w="2264753">
                  <a:extLst>
                    <a:ext uri="{9D8B030D-6E8A-4147-A177-3AD203B41FA5}">
                      <a16:colId xmlns:a16="http://schemas.microsoft.com/office/drawing/2014/main" val="1441741611"/>
                    </a:ext>
                  </a:extLst>
                </a:gridCol>
                <a:gridCol w="3462947">
                  <a:extLst>
                    <a:ext uri="{9D8B030D-6E8A-4147-A177-3AD203B41FA5}">
                      <a16:colId xmlns:a16="http://schemas.microsoft.com/office/drawing/2014/main" val="1405930511"/>
                    </a:ext>
                  </a:extLst>
                </a:gridCol>
              </a:tblGrid>
              <a:tr h="1166819">
                <a:tc>
                  <a:txBody>
                    <a:bodyPr/>
                    <a:lstStyle/>
                    <a:p>
                      <a:pPr>
                        <a:lnSpc>
                          <a:spcPct val="106000"/>
                        </a:lnSpc>
                        <a:spcAft>
                          <a:spcPts val="800"/>
                        </a:spcAft>
                      </a:pPr>
                      <a:r>
                        <a:rPr lang="hr-HR" sz="1200" kern="1200" dirty="0">
                          <a:effectLst/>
                        </a:rPr>
                        <a:t>CILJEVI</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b="0" kern="1200" dirty="0">
                          <a:solidFill>
                            <a:schemeClr val="tx1"/>
                          </a:solidFill>
                          <a:effectLst/>
                        </a:rPr>
                        <a:t>Podučiti učenike kako sigurno koristiti Internet i predstavljati se na društvenim mrežama. Podučiti učenike opasnostima i rizicima korištenja interneta i društvenih mreža. Podučiti učenike o internetskim terminima  - </a:t>
                      </a:r>
                      <a:r>
                        <a:rPr lang="hr-HR" sz="1200" b="0" kern="1200" dirty="0" err="1">
                          <a:solidFill>
                            <a:schemeClr val="tx1"/>
                          </a:solidFill>
                          <a:effectLst/>
                        </a:rPr>
                        <a:t>cyberbulling</a:t>
                      </a:r>
                      <a:r>
                        <a:rPr lang="hr-HR" sz="1200" b="0" kern="1200" dirty="0">
                          <a:solidFill>
                            <a:schemeClr val="tx1"/>
                          </a:solidFill>
                          <a:effectLst/>
                        </a:rPr>
                        <a:t>, digitalni građanin. Stjecanje digitalnih kompetencija.</a:t>
                      </a:r>
                      <a:endParaRPr lang="hr-HR"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F0C2"/>
                    </a:solidFill>
                  </a:tcPr>
                </a:tc>
                <a:extLst>
                  <a:ext uri="{0D108BD9-81ED-4DB2-BD59-A6C34878D82A}">
                    <a16:rowId xmlns:a16="http://schemas.microsoft.com/office/drawing/2014/main" val="3563050610"/>
                  </a:ext>
                </a:extLst>
              </a:tr>
              <a:tr h="802352">
                <a:tc>
                  <a:txBody>
                    <a:bodyPr/>
                    <a:lstStyle/>
                    <a:p>
                      <a:pPr>
                        <a:lnSpc>
                          <a:spcPct val="106000"/>
                        </a:lnSpc>
                        <a:spcAft>
                          <a:spcPts val="800"/>
                        </a:spcAft>
                      </a:pPr>
                      <a:r>
                        <a:rPr lang="hr-HR" sz="1200" kern="1200" dirty="0">
                          <a:effectLst/>
                        </a:rPr>
                        <a:t>METODE I AKTIVNOSTI ZA OSTVARIVANJE CILJEVA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nSpc>
                          <a:spcPct val="106000"/>
                        </a:lnSpc>
                        <a:spcAft>
                          <a:spcPts val="800"/>
                        </a:spcAft>
                      </a:pPr>
                      <a:r>
                        <a:rPr lang="hr-HR" sz="1200" kern="1200" dirty="0">
                          <a:effectLst/>
                        </a:rPr>
                        <a:t>Predavanje, radionice, video projekcije i animacije</a:t>
                      </a:r>
                      <a:endParaRPr lang="hr-HR" sz="1100" dirty="0">
                        <a:effectLst/>
                      </a:endParaRPr>
                    </a:p>
                    <a:p>
                      <a:pPr algn="just">
                        <a:lnSpc>
                          <a:spcPct val="106000"/>
                        </a:lnSpc>
                        <a:spcAft>
                          <a:spcPts val="800"/>
                        </a:spcAft>
                      </a:pPr>
                      <a:r>
                        <a:rPr lang="hr-HR" sz="1200" kern="1200" dirty="0">
                          <a:effectLst/>
                        </a:rPr>
                        <a:t>Obilježavanje Dana sigurnijeg interneta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2192511551"/>
                  </a:ext>
                </a:extLst>
              </a:tr>
              <a:tr h="334196">
                <a:tc>
                  <a:txBody>
                    <a:bodyPr/>
                    <a:lstStyle/>
                    <a:p>
                      <a:pPr>
                        <a:lnSpc>
                          <a:spcPct val="106000"/>
                        </a:lnSpc>
                        <a:spcAft>
                          <a:spcPts val="800"/>
                        </a:spcAft>
                      </a:pPr>
                      <a:r>
                        <a:rPr lang="hr-HR" sz="1200" kern="1200">
                          <a:effectLst/>
                        </a:rPr>
                        <a:t>NUŽNI RESURSI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Opremljenost učionica računalima, pametnim pločama, projektorima.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2290969564"/>
                  </a:ext>
                </a:extLst>
              </a:tr>
              <a:tr h="328904">
                <a:tc>
                  <a:txBody>
                    <a:bodyPr/>
                    <a:lstStyle/>
                    <a:p>
                      <a:pPr>
                        <a:lnSpc>
                          <a:spcPct val="106000"/>
                        </a:lnSpc>
                        <a:spcAft>
                          <a:spcPts val="800"/>
                        </a:spcAft>
                      </a:pPr>
                      <a:r>
                        <a:rPr lang="hr-HR" sz="1200" kern="1200">
                          <a:effectLst/>
                        </a:rPr>
                        <a:t>DATUM DO KOJEGA ĆE SE CILJ OSTVARITI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nSpc>
                          <a:spcPct val="106000"/>
                        </a:lnSpc>
                        <a:spcAft>
                          <a:spcPts val="800"/>
                        </a:spcAft>
                      </a:pPr>
                      <a:r>
                        <a:rPr lang="hr-HR" sz="1200" kern="1200" dirty="0">
                          <a:effectLst/>
                        </a:rPr>
                        <a:t>Tijekom školske godine 2025./2026.</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1551177186"/>
                  </a:ext>
                </a:extLst>
              </a:tr>
              <a:tr h="468539">
                <a:tc>
                  <a:txBody>
                    <a:bodyPr/>
                    <a:lstStyle/>
                    <a:p>
                      <a:pPr>
                        <a:lnSpc>
                          <a:spcPct val="106000"/>
                        </a:lnSpc>
                        <a:spcAft>
                          <a:spcPts val="800"/>
                        </a:spcAft>
                      </a:pPr>
                      <a:r>
                        <a:rPr lang="hr-HR" sz="1200" kern="1200">
                          <a:effectLst/>
                        </a:rPr>
                        <a:t>OSOBE ODGOVORNE ZA PROVEDBU AKTIVNOSTI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Ravnatelj, učitelji, pedagoginja, knjižničarka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916569218"/>
                  </a:ext>
                </a:extLst>
              </a:tr>
              <a:tr h="500720">
                <a:tc>
                  <a:txBody>
                    <a:bodyPr/>
                    <a:lstStyle/>
                    <a:p>
                      <a:pPr>
                        <a:lnSpc>
                          <a:spcPct val="106000"/>
                        </a:lnSpc>
                        <a:spcAft>
                          <a:spcPts val="800"/>
                        </a:spcAft>
                      </a:pPr>
                      <a:r>
                        <a:rPr lang="hr-HR" sz="1200" kern="1200" dirty="0">
                          <a:effectLst/>
                        </a:rPr>
                        <a:t>MJERLJIVI POKAZATELJI OSTVARIVANJA CILJEVA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Samovrednovanje rada, povratne informacije o korisnosti provedenih aktivnosti putem ankete učenicima preko </a:t>
                      </a:r>
                      <a:r>
                        <a:rPr lang="hr-HR" sz="1200" kern="1200" dirty="0" err="1">
                          <a:effectLst/>
                        </a:rPr>
                        <a:t>Formsa</a:t>
                      </a:r>
                      <a:r>
                        <a:rPr lang="hr-HR" sz="1200" kern="1200" dirty="0">
                          <a:effectLst/>
                        </a:rPr>
                        <a:t>.</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F0C2"/>
                    </a:solidFill>
                  </a:tcPr>
                </a:tc>
                <a:extLst>
                  <a:ext uri="{0D108BD9-81ED-4DB2-BD59-A6C34878D82A}">
                    <a16:rowId xmlns:a16="http://schemas.microsoft.com/office/drawing/2014/main" val="3089937639"/>
                  </a:ext>
                </a:extLst>
              </a:tr>
            </a:tbl>
          </a:graphicData>
        </a:graphic>
      </p:graphicFrame>
      <p:sp>
        <p:nvSpPr>
          <p:cNvPr id="11" name="TekstniOkvir 10">
            <a:extLst>
              <a:ext uri="{FF2B5EF4-FFF2-40B4-BE49-F238E27FC236}">
                <a16:creationId xmlns:a16="http://schemas.microsoft.com/office/drawing/2014/main" id="{BEDB4431-2F6A-8CD6-25C3-95733B084B8B}"/>
              </a:ext>
            </a:extLst>
          </p:cNvPr>
          <p:cNvSpPr txBox="1"/>
          <p:nvPr/>
        </p:nvSpPr>
        <p:spPr>
          <a:xfrm>
            <a:off x="2043016" y="1332272"/>
            <a:ext cx="2860270" cy="312650"/>
          </a:xfrm>
          <a:prstGeom prst="rect">
            <a:avLst/>
          </a:prstGeom>
          <a:noFill/>
        </p:spPr>
        <p:txBody>
          <a:bodyPr wrap="none" rtlCol="0">
            <a:spAutoFit/>
          </a:bodyPr>
          <a:lstStyle/>
          <a:p>
            <a:pPr algn="ctr">
              <a:lnSpc>
                <a:spcPct val="107000"/>
              </a:lnSpc>
              <a:spcAft>
                <a:spcPts val="800"/>
              </a:spcAft>
            </a:pPr>
            <a:r>
              <a:rPr lang="hr-HR" sz="1400" b="1" dirty="0">
                <a:effectLst/>
                <a:latin typeface="Calibri" panose="020F0502020204030204" pitchFamily="34" charset="0"/>
                <a:ea typeface="Calibri" panose="020F0502020204030204" pitchFamily="34" charset="0"/>
                <a:cs typeface="Times New Roman" panose="02020603050405020304" pitchFamily="18" charset="0"/>
              </a:rPr>
              <a:t>Podizanje kvalitete redovne nastave</a:t>
            </a:r>
          </a:p>
        </p:txBody>
      </p:sp>
      <p:sp>
        <p:nvSpPr>
          <p:cNvPr id="12" name="TekstniOkvir 11">
            <a:extLst>
              <a:ext uri="{FF2B5EF4-FFF2-40B4-BE49-F238E27FC236}">
                <a16:creationId xmlns:a16="http://schemas.microsoft.com/office/drawing/2014/main" id="{BB168DB6-A7F7-96E5-F819-E45AEA2ED0C3}"/>
              </a:ext>
            </a:extLst>
          </p:cNvPr>
          <p:cNvSpPr txBox="1"/>
          <p:nvPr/>
        </p:nvSpPr>
        <p:spPr>
          <a:xfrm>
            <a:off x="2188594" y="5115103"/>
            <a:ext cx="2283959" cy="312650"/>
          </a:xfrm>
          <a:prstGeom prst="rect">
            <a:avLst/>
          </a:prstGeom>
          <a:noFill/>
        </p:spPr>
        <p:txBody>
          <a:bodyPr wrap="none" rtlCol="0">
            <a:spAutoFit/>
          </a:bodyPr>
          <a:lstStyle/>
          <a:p>
            <a:pPr algn="ctr">
              <a:lnSpc>
                <a:spcPct val="107000"/>
              </a:lnSpc>
              <a:spcAft>
                <a:spcPts val="800"/>
              </a:spcAft>
            </a:pPr>
            <a:r>
              <a:rPr lang="hr-HR" sz="1400" b="1" dirty="0">
                <a:effectLst/>
                <a:latin typeface="Calibri" panose="020F0502020204030204" pitchFamily="34" charset="0"/>
                <a:ea typeface="Calibri" panose="020F0502020204030204" pitchFamily="34" charset="0"/>
                <a:cs typeface="Times New Roman" panose="02020603050405020304" pitchFamily="18" charset="0"/>
              </a:rPr>
              <a:t>Sigurnost djece na internetu</a:t>
            </a:r>
          </a:p>
        </p:txBody>
      </p:sp>
      <p:sp>
        <p:nvSpPr>
          <p:cNvPr id="2" name="Rezervirano mjesto broja slajda 1">
            <a:extLst>
              <a:ext uri="{FF2B5EF4-FFF2-40B4-BE49-F238E27FC236}">
                <a16:creationId xmlns:a16="http://schemas.microsoft.com/office/drawing/2014/main" id="{68F0A2B1-7E32-C185-95CC-D76DC7E59D08}"/>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6</a:t>
            </a:fld>
            <a:endParaRPr lang="hr-HR" dirty="0"/>
          </a:p>
        </p:txBody>
      </p:sp>
      <p:sp>
        <p:nvSpPr>
          <p:cNvPr id="3" name="Pravokutnik 2">
            <a:extLst>
              <a:ext uri="{FF2B5EF4-FFF2-40B4-BE49-F238E27FC236}">
                <a16:creationId xmlns:a16="http://schemas.microsoft.com/office/drawing/2014/main" id="{6DF273A3-4B9A-A6D8-AB98-E2ED681E74F5}"/>
              </a:ext>
            </a:extLst>
          </p:cNvPr>
          <p:cNvSpPr/>
          <p:nvPr/>
        </p:nvSpPr>
        <p:spPr>
          <a:xfrm>
            <a:off x="-2" y="381000"/>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9B1650B6-D9B9-8E6B-3FC4-0541C74F19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785378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3C3EEB9A-09B7-484C-A1BC-D60BE502BF49}"/>
              </a:ext>
            </a:extLst>
          </p:cNvPr>
          <p:cNvGraphicFramePr>
            <a:graphicFrameLocks noGrp="1"/>
          </p:cNvGraphicFramePr>
          <p:nvPr>
            <p:extLst>
              <p:ext uri="{D42A27DB-BD31-4B8C-83A1-F6EECF244321}">
                <p14:modId xmlns:p14="http://schemas.microsoft.com/office/powerpoint/2010/main" val="3042396365"/>
              </p:ext>
            </p:extLst>
          </p:nvPr>
        </p:nvGraphicFramePr>
        <p:xfrm>
          <a:off x="518316" y="1681828"/>
          <a:ext cx="5821363" cy="3477598"/>
        </p:xfrm>
        <a:graphic>
          <a:graphicData uri="http://schemas.openxmlformats.org/drawingml/2006/table">
            <a:tbl>
              <a:tblPr firstRow="1" firstCol="1" bandRow="1">
                <a:tableStyleId>{5C22544A-7EE6-4342-B048-85BDC9FD1C3A}</a:tableStyleId>
              </a:tblPr>
              <a:tblGrid>
                <a:gridCol w="2034945">
                  <a:extLst>
                    <a:ext uri="{9D8B030D-6E8A-4147-A177-3AD203B41FA5}">
                      <a16:colId xmlns:a16="http://schemas.microsoft.com/office/drawing/2014/main" val="1310796722"/>
                    </a:ext>
                  </a:extLst>
                </a:gridCol>
                <a:gridCol w="3786418">
                  <a:extLst>
                    <a:ext uri="{9D8B030D-6E8A-4147-A177-3AD203B41FA5}">
                      <a16:colId xmlns:a16="http://schemas.microsoft.com/office/drawing/2014/main" val="562078196"/>
                    </a:ext>
                  </a:extLst>
                </a:gridCol>
              </a:tblGrid>
              <a:tr h="734801">
                <a:tc>
                  <a:txBody>
                    <a:bodyPr/>
                    <a:lstStyle/>
                    <a:p>
                      <a:pPr algn="l">
                        <a:lnSpc>
                          <a:spcPct val="106000"/>
                        </a:lnSpc>
                        <a:spcAft>
                          <a:spcPts val="800"/>
                        </a:spcAft>
                      </a:pPr>
                      <a:r>
                        <a:rPr lang="hr-HR" sz="1200" kern="1200" dirty="0">
                          <a:effectLst/>
                        </a:rPr>
                        <a:t>CILJEVI</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6000"/>
                        </a:lnSpc>
                        <a:spcAft>
                          <a:spcPts val="800"/>
                        </a:spcAft>
                      </a:pPr>
                      <a:r>
                        <a:rPr lang="hr-HR" sz="1200" b="0" kern="1200" dirty="0">
                          <a:solidFill>
                            <a:schemeClr val="tx1"/>
                          </a:solidFill>
                          <a:effectLst/>
                        </a:rPr>
                        <a:t>Razviti kulturu ponašanja učenika i poštivanja prava drugih. Osvijestiti nužnost humanitarnog rada i razviti kod učenika empatiju prema onima kojima je potrebna pomoć.</a:t>
                      </a:r>
                      <a:endParaRPr lang="hr-HR"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F0C2"/>
                    </a:solidFill>
                  </a:tcPr>
                </a:tc>
                <a:extLst>
                  <a:ext uri="{0D108BD9-81ED-4DB2-BD59-A6C34878D82A}">
                    <a16:rowId xmlns:a16="http://schemas.microsoft.com/office/drawing/2014/main" val="2156123958"/>
                  </a:ext>
                </a:extLst>
              </a:tr>
              <a:tr h="814605">
                <a:tc>
                  <a:txBody>
                    <a:bodyPr/>
                    <a:lstStyle/>
                    <a:p>
                      <a:pPr algn="l">
                        <a:lnSpc>
                          <a:spcPct val="106000"/>
                        </a:lnSpc>
                        <a:spcAft>
                          <a:spcPts val="800"/>
                        </a:spcAft>
                      </a:pPr>
                      <a:r>
                        <a:rPr lang="hr-HR" sz="1200" kern="1200">
                          <a:effectLst/>
                        </a:rPr>
                        <a:t>METODE I AKTIVNOSTI ZA OSTVARIVANJE CILJEVA</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6000"/>
                        </a:lnSpc>
                        <a:spcAft>
                          <a:spcPts val="800"/>
                        </a:spcAft>
                      </a:pPr>
                      <a:r>
                        <a:rPr lang="hr-HR" sz="1200" kern="1200" dirty="0">
                          <a:effectLst/>
                        </a:rPr>
                        <a:t>Uključivanje učenika u niz humanitarnih aktivnosti</a:t>
                      </a:r>
                    </a:p>
                    <a:p>
                      <a:pPr algn="l">
                        <a:lnSpc>
                          <a:spcPct val="106000"/>
                        </a:lnSpc>
                        <a:spcAft>
                          <a:spcPts val="800"/>
                        </a:spcAft>
                      </a:pPr>
                      <a:r>
                        <a:rPr lang="hr-HR" sz="1200" kern="1200" dirty="0">
                          <a:effectLst/>
                        </a:rPr>
                        <a:t>(posjet starijim osobama, i sl.), suradnja s Crvenim križem, suradnja s udrugama</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343993969"/>
                  </a:ext>
                </a:extLst>
              </a:tr>
              <a:tr h="371211">
                <a:tc>
                  <a:txBody>
                    <a:bodyPr/>
                    <a:lstStyle/>
                    <a:p>
                      <a:pPr algn="l">
                        <a:lnSpc>
                          <a:spcPct val="106000"/>
                        </a:lnSpc>
                        <a:spcAft>
                          <a:spcPts val="800"/>
                        </a:spcAft>
                      </a:pPr>
                      <a:r>
                        <a:rPr lang="hr-HR" sz="1200" kern="1200">
                          <a:effectLst/>
                        </a:rPr>
                        <a:t>NUŽNI RESURSI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7000"/>
                        </a:lnSpc>
                      </a:pPr>
                      <a:r>
                        <a:rPr lang="hr-HR" sz="1200" dirty="0">
                          <a:effectLst/>
                          <a:latin typeface="Calibri" panose="020F0502020204030204" pitchFamily="34" charset="0"/>
                          <a:cs typeface="Times New Roman" panose="02020603050405020304" pitchFamily="18" charset="0"/>
                        </a:rPr>
                        <a:t>Prikupljene donacije u hrani, odjeći i novcu.</a:t>
                      </a:r>
                    </a:p>
                  </a:txBody>
                  <a:tcPr marL="114300" marR="114300" marT="9525" marB="0">
                    <a:solidFill>
                      <a:srgbClr val="FFF0C2"/>
                    </a:solidFill>
                  </a:tcPr>
                </a:tc>
                <a:extLst>
                  <a:ext uri="{0D108BD9-81ED-4DB2-BD59-A6C34878D82A}">
                    <a16:rowId xmlns:a16="http://schemas.microsoft.com/office/drawing/2014/main" val="1037889859"/>
                  </a:ext>
                </a:extLst>
              </a:tr>
              <a:tr h="421969">
                <a:tc>
                  <a:txBody>
                    <a:bodyPr/>
                    <a:lstStyle/>
                    <a:p>
                      <a:pPr algn="l">
                        <a:lnSpc>
                          <a:spcPct val="106000"/>
                        </a:lnSpc>
                        <a:spcAft>
                          <a:spcPts val="800"/>
                        </a:spcAft>
                      </a:pPr>
                      <a:r>
                        <a:rPr lang="hr-HR" sz="1200" kern="1200">
                          <a:effectLst/>
                        </a:rPr>
                        <a:t>DATUM DO KOJEGA ĆE SE CILJ OSTVARITI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6000"/>
                        </a:lnSpc>
                        <a:spcAft>
                          <a:spcPts val="800"/>
                        </a:spcAft>
                      </a:pPr>
                      <a:r>
                        <a:rPr lang="hr-HR" sz="1200" kern="1200" dirty="0">
                          <a:effectLst/>
                        </a:rPr>
                        <a:t>Tijekom školske godine 2025./2026.</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3622246847"/>
                  </a:ext>
                </a:extLst>
              </a:tr>
              <a:tr h="588841">
                <a:tc>
                  <a:txBody>
                    <a:bodyPr/>
                    <a:lstStyle/>
                    <a:p>
                      <a:pPr algn="l">
                        <a:lnSpc>
                          <a:spcPct val="106000"/>
                        </a:lnSpc>
                        <a:spcAft>
                          <a:spcPts val="800"/>
                        </a:spcAft>
                      </a:pPr>
                      <a:r>
                        <a:rPr lang="hr-HR" sz="1200" kern="1200">
                          <a:effectLst/>
                        </a:rPr>
                        <a:t>OSOBE ODGOVORNE ZA PROVEDBU AKTIVNOSTI</a:t>
                      </a:r>
                      <a:endParaRPr lang="hr-H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just">
                        <a:lnSpc>
                          <a:spcPct val="106000"/>
                        </a:lnSpc>
                        <a:spcAft>
                          <a:spcPts val="800"/>
                        </a:spcAft>
                      </a:pPr>
                      <a:r>
                        <a:rPr lang="hr-HR" sz="1200" kern="1200" dirty="0">
                          <a:effectLst/>
                        </a:rPr>
                        <a:t>Ravnatelj, razrednici, vjeroučiteljica, pedagoginja, knjižničarka</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9525" marB="0">
                    <a:solidFill>
                      <a:srgbClr val="FFF0C2"/>
                    </a:solidFill>
                  </a:tcPr>
                </a:tc>
                <a:extLst>
                  <a:ext uri="{0D108BD9-81ED-4DB2-BD59-A6C34878D82A}">
                    <a16:rowId xmlns:a16="http://schemas.microsoft.com/office/drawing/2014/main" val="4144321180"/>
                  </a:ext>
                </a:extLst>
              </a:tr>
              <a:tr h="546171">
                <a:tc>
                  <a:txBody>
                    <a:bodyPr/>
                    <a:lstStyle/>
                    <a:p>
                      <a:pPr algn="l">
                        <a:lnSpc>
                          <a:spcPct val="106000"/>
                        </a:lnSpc>
                        <a:spcAft>
                          <a:spcPts val="800"/>
                        </a:spcAft>
                      </a:pPr>
                      <a:r>
                        <a:rPr lang="hr-HR" sz="1200" kern="1200" dirty="0">
                          <a:effectLst/>
                        </a:rPr>
                        <a:t>MJERLJIVI POKAZATELJI OSTVARIVANJA CILJEVA</a:t>
                      </a:r>
                      <a:endParaRPr lang="hr-H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accent3">
                        <a:lumMod val="75000"/>
                      </a:schemeClr>
                    </a:solidFill>
                  </a:tcPr>
                </a:tc>
                <a:tc>
                  <a:txBody>
                    <a:bodyPr/>
                    <a:lstStyle/>
                    <a:p>
                      <a:pPr algn="l">
                        <a:lnSpc>
                          <a:spcPct val="106000"/>
                        </a:lnSpc>
                        <a:spcAft>
                          <a:spcPts val="800"/>
                        </a:spcAft>
                      </a:pPr>
                      <a:r>
                        <a:rPr lang="hr-HR" sz="1200" kern="1200" dirty="0">
                          <a:effectLst/>
                        </a:rPr>
                        <a:t>Broj učenika i roditelja uključenih u aktivnosti</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rgbClr val="FFF0C2"/>
                    </a:solidFill>
                  </a:tcPr>
                </a:tc>
                <a:extLst>
                  <a:ext uri="{0D108BD9-81ED-4DB2-BD59-A6C34878D82A}">
                    <a16:rowId xmlns:a16="http://schemas.microsoft.com/office/drawing/2014/main" val="2920290293"/>
                  </a:ext>
                </a:extLst>
              </a:tr>
            </a:tbl>
          </a:graphicData>
        </a:graphic>
      </p:graphicFrame>
      <p:sp>
        <p:nvSpPr>
          <p:cNvPr id="7" name="TekstniOkvir 6">
            <a:extLst>
              <a:ext uri="{FF2B5EF4-FFF2-40B4-BE49-F238E27FC236}">
                <a16:creationId xmlns:a16="http://schemas.microsoft.com/office/drawing/2014/main" id="{75CA06D2-1332-165B-CFF9-448BFB568043}"/>
              </a:ext>
            </a:extLst>
          </p:cNvPr>
          <p:cNvSpPr txBox="1"/>
          <p:nvPr/>
        </p:nvSpPr>
        <p:spPr>
          <a:xfrm>
            <a:off x="1085720" y="1112814"/>
            <a:ext cx="4780219" cy="312650"/>
          </a:xfrm>
          <a:prstGeom prst="rect">
            <a:avLst/>
          </a:prstGeom>
          <a:noFill/>
        </p:spPr>
        <p:txBody>
          <a:bodyPr wrap="square">
            <a:spAutoFit/>
          </a:bodyPr>
          <a:lstStyle/>
          <a:p>
            <a:pPr algn="ctr">
              <a:lnSpc>
                <a:spcPct val="107000"/>
              </a:lnSpc>
              <a:spcAft>
                <a:spcPts val="800"/>
              </a:spcAft>
            </a:pPr>
            <a:r>
              <a:rPr lang="hr-HR" sz="1400" b="1" dirty="0">
                <a:effectLst/>
                <a:latin typeface="Calibri" panose="020F0502020204030204" pitchFamily="34" charset="0"/>
                <a:ea typeface="Calibri" panose="020F0502020204030204" pitchFamily="34" charset="0"/>
                <a:cs typeface="Times New Roman" panose="02020603050405020304" pitchFamily="18" charset="0"/>
              </a:rPr>
              <a:t>Njegovanje humanitarnog pristupa i brige za opću dobrobit</a:t>
            </a:r>
          </a:p>
        </p:txBody>
      </p:sp>
      <p:sp>
        <p:nvSpPr>
          <p:cNvPr id="6" name="Rezervirano mjesto broja slajda 1">
            <a:extLst>
              <a:ext uri="{FF2B5EF4-FFF2-40B4-BE49-F238E27FC236}">
                <a16:creationId xmlns:a16="http://schemas.microsoft.com/office/drawing/2014/main" id="{40F3CB07-CB18-B04F-9759-017F5AA3AA0A}"/>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a:t>
            </a:fld>
            <a:endParaRPr lang="hr-HR" dirty="0"/>
          </a:p>
        </p:txBody>
      </p:sp>
      <p:sp>
        <p:nvSpPr>
          <p:cNvPr id="3" name="Pravokutnik 2">
            <a:extLst>
              <a:ext uri="{FF2B5EF4-FFF2-40B4-BE49-F238E27FC236}">
                <a16:creationId xmlns:a16="http://schemas.microsoft.com/office/drawing/2014/main" id="{2493BE1E-FF74-D2D2-89EA-A6D4890D27A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9" name="Slika 8" descr="Slika na kojoj se prikazuje tekst, snimka zaslona, Font, logotip&#10;&#10;Sadržaj generiran uz AI možda nije točan.">
            <a:extLst>
              <a:ext uri="{FF2B5EF4-FFF2-40B4-BE49-F238E27FC236}">
                <a16:creationId xmlns:a16="http://schemas.microsoft.com/office/drawing/2014/main" id="{02F11840-C984-198E-3293-D34AED630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529265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8" name="TekstniOkvir 7">
            <a:extLst>
              <a:ext uri="{FF2B5EF4-FFF2-40B4-BE49-F238E27FC236}">
                <a16:creationId xmlns:a16="http://schemas.microsoft.com/office/drawing/2014/main" id="{2953678E-469D-4524-9242-C132C403E6C1}"/>
              </a:ext>
            </a:extLst>
          </p:cNvPr>
          <p:cNvSpPr txBox="1"/>
          <p:nvPr/>
        </p:nvSpPr>
        <p:spPr>
          <a:xfrm>
            <a:off x="2534836" y="1443881"/>
            <a:ext cx="1600759" cy="307777"/>
          </a:xfrm>
          <a:prstGeom prst="rect">
            <a:avLst/>
          </a:prstGeom>
          <a:noFill/>
        </p:spPr>
        <p:txBody>
          <a:bodyPr wrap="none" rtlCol="0">
            <a:spAutoFit/>
          </a:bodyPr>
          <a:lstStyle/>
          <a:p>
            <a:r>
              <a:rPr lang="hr-HR" sz="1400" b="1" dirty="0"/>
              <a:t>IZBORNA NASTAVA</a:t>
            </a:r>
          </a:p>
        </p:txBody>
      </p:sp>
      <p:sp>
        <p:nvSpPr>
          <p:cNvPr id="9" name="TekstniOkvir 8">
            <a:extLst>
              <a:ext uri="{FF2B5EF4-FFF2-40B4-BE49-F238E27FC236}">
                <a16:creationId xmlns:a16="http://schemas.microsoft.com/office/drawing/2014/main" id="{0EFB22D0-C49C-6AC1-A42A-E53FF78B6B6B}"/>
              </a:ext>
            </a:extLst>
          </p:cNvPr>
          <p:cNvSpPr txBox="1"/>
          <p:nvPr/>
        </p:nvSpPr>
        <p:spPr>
          <a:xfrm>
            <a:off x="431800" y="1087945"/>
            <a:ext cx="3645876" cy="307777"/>
          </a:xfrm>
          <a:prstGeom prst="rect">
            <a:avLst/>
          </a:prstGeom>
          <a:noFill/>
        </p:spPr>
        <p:txBody>
          <a:bodyPr wrap="square">
            <a:spAutoFit/>
          </a:bodyPr>
          <a:lstStyle/>
          <a:p>
            <a:r>
              <a:rPr kumimoji="0" lang="pl-PL" altLang="zh-CN" sz="1400" b="1" i="0" u="none" strike="noStrike" cap="none" normalizeH="0" baseline="0" dirty="0">
                <a:ln>
                  <a:noFill/>
                </a:ln>
                <a:effectLst/>
                <a:latin typeface="+mn-lt"/>
                <a:ea typeface="Arial" panose="020B0604020202020204" pitchFamily="34" charset="0"/>
                <a:cs typeface="Calibri Light" panose="020F0302020204030204" pitchFamily="34" charset="0"/>
              </a:rPr>
              <a:t>3. DIFERENCIRANI (RAZLIKOVNI) KURIKULUM</a:t>
            </a:r>
            <a:endParaRPr lang="hr-HR" sz="1400" dirty="0"/>
          </a:p>
        </p:txBody>
      </p:sp>
      <p:graphicFrame>
        <p:nvGraphicFramePr>
          <p:cNvPr id="2" name="Tablica 1">
            <a:extLst>
              <a:ext uri="{FF2B5EF4-FFF2-40B4-BE49-F238E27FC236}">
                <a16:creationId xmlns:a16="http://schemas.microsoft.com/office/drawing/2014/main" id="{DB237EB4-E286-0BE5-EB5F-D45325D035DA}"/>
              </a:ext>
            </a:extLst>
          </p:cNvPr>
          <p:cNvGraphicFramePr>
            <a:graphicFrameLocks noGrp="1"/>
          </p:cNvGraphicFramePr>
          <p:nvPr>
            <p:extLst>
              <p:ext uri="{D42A27DB-BD31-4B8C-83A1-F6EECF244321}">
                <p14:modId xmlns:p14="http://schemas.microsoft.com/office/powerpoint/2010/main" val="1512266937"/>
              </p:ext>
            </p:extLst>
          </p:nvPr>
        </p:nvGraphicFramePr>
        <p:xfrm>
          <a:off x="431800" y="1882013"/>
          <a:ext cx="5947533" cy="6457157"/>
        </p:xfrm>
        <a:graphic>
          <a:graphicData uri="http://schemas.openxmlformats.org/drawingml/2006/table">
            <a:tbl>
              <a:tblPr firstRow="1" firstCol="1" bandRow="1">
                <a:tableStyleId>{22838BEF-8BB2-4498-84A7-C5851F593DF1}</a:tableStyleId>
              </a:tblPr>
              <a:tblGrid>
                <a:gridCol w="2278095">
                  <a:extLst>
                    <a:ext uri="{9D8B030D-6E8A-4147-A177-3AD203B41FA5}">
                      <a16:colId xmlns:a16="http://schemas.microsoft.com/office/drawing/2014/main" val="3944491976"/>
                    </a:ext>
                  </a:extLst>
                </a:gridCol>
                <a:gridCol w="3669438">
                  <a:extLst>
                    <a:ext uri="{9D8B030D-6E8A-4147-A177-3AD203B41FA5}">
                      <a16:colId xmlns:a16="http://schemas.microsoft.com/office/drawing/2014/main" val="1572269892"/>
                    </a:ext>
                  </a:extLst>
                </a:gridCol>
              </a:tblGrid>
              <a:tr h="53549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IZBORNA NASTAVA</a:t>
                      </a:r>
                      <a:endParaRPr lang="hr-HR" sz="12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Vjeronauka - Katolički</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60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 Hodak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36302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9 skupina (1.- 8. razred)</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340159">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2</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175830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Učvršćivanje i produbljivanje temeljnih osjećaja povjerenja u Boga i razvijanje radosnog stava prihvaćanja vjerničkog života. </a:t>
                      </a:r>
                      <a:endParaRPr lang="hr-HR" sz="12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Osposobljavanje učenika za dublje shvaćanje i povezivanje biblijske poruke sa svakodnevnim osobnim i društvenim životom.</a:t>
                      </a:r>
                      <a:endParaRPr lang="hr-HR" sz="12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Ishodi – prema predmetnom kurikulumu i kurikulumu </a:t>
                      </a:r>
                      <a:r>
                        <a:rPr lang="hr-HR" sz="1200" dirty="0" err="1">
                          <a:effectLst/>
                          <a:latin typeface="+mn-lt"/>
                          <a:ea typeface="DengXian" panose="02010600030101010101" pitchFamily="2" charset="-122"/>
                          <a:cs typeface="Times New Roman" panose="02020603050405020304" pitchFamily="18" charset="0"/>
                        </a:rPr>
                        <a:t>međupredmetnih</a:t>
                      </a:r>
                      <a:r>
                        <a:rPr lang="hr-HR" sz="1200" dirty="0">
                          <a:effectLst/>
                          <a:latin typeface="+mn-lt"/>
                          <a:ea typeface="DengXian" panose="02010600030101010101" pitchFamily="2" charset="-122"/>
                          <a:cs typeface="Times New Roman" panose="02020603050405020304" pitchFamily="18" charset="0"/>
                        </a:rPr>
                        <a:t> tema.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107033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Različiti oblici (frontalni, individualni…) i metode rada (razgovor, stvaralačko izražavanje, istraživanje, suradničko učenje, projekti…).</a:t>
                      </a:r>
                      <a:endParaRPr lang="hr-HR" sz="12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Realizira se u učionici, obitelji, crkvi, sredini u kojoj živimo.</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30716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773348">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Omogućiti dublji susret učenika s glavnim istinama i činjenicama kršćanske vjere i u njima razvijati spremnost na djelovanje u skladu s kršćanskim stavom.</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40882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Potrošni materijal za učenike; stručno usavršavanje vjeroučiteljice.</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58582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AC97BADF-0286-72FF-26EA-3938905AE370}"/>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a:t>
            </a:fld>
            <a:endParaRPr lang="hr-HR" dirty="0"/>
          </a:p>
        </p:txBody>
      </p:sp>
      <p:sp>
        <p:nvSpPr>
          <p:cNvPr id="3" name="Pravokutnik 2">
            <a:extLst>
              <a:ext uri="{FF2B5EF4-FFF2-40B4-BE49-F238E27FC236}">
                <a16:creationId xmlns:a16="http://schemas.microsoft.com/office/drawing/2014/main" id="{7C9C5B59-15E0-9A63-0B5B-527BE2F73129}"/>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10" name="Slika 9" descr="Slika na kojoj se prikazuje tekst, snimka zaslona, Font, logotip&#10;&#10;Sadržaj generiran uz AI možda nije točan.">
            <a:extLst>
              <a:ext uri="{FF2B5EF4-FFF2-40B4-BE49-F238E27FC236}">
                <a16:creationId xmlns:a16="http://schemas.microsoft.com/office/drawing/2014/main" id="{2664F552-85E6-DB50-D751-0447337EAF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27905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DB237EB4-E286-0BE5-EB5F-D45325D035DA}"/>
              </a:ext>
            </a:extLst>
          </p:cNvPr>
          <p:cNvGraphicFramePr>
            <a:graphicFrameLocks noGrp="1"/>
          </p:cNvGraphicFramePr>
          <p:nvPr>
            <p:extLst>
              <p:ext uri="{D42A27DB-BD31-4B8C-83A1-F6EECF244321}">
                <p14:modId xmlns:p14="http://schemas.microsoft.com/office/powerpoint/2010/main" val="3355163533"/>
              </p:ext>
            </p:extLst>
          </p:nvPr>
        </p:nvGraphicFramePr>
        <p:xfrm>
          <a:off x="532765" y="1354182"/>
          <a:ext cx="5792470" cy="6988501"/>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IZBORNA NASTAVA</a:t>
                      </a:r>
                      <a:endParaRPr lang="hr-HR" sz="12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Njemački jezik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D. Gorički</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5 skupina (4.- 8. razred)</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2</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Osposobiti učenike za govornu i pisanu komunikaciju na njemačkom jeziku u svakodnevnim situacijama. Razvijati vještine slušanja, pisanja, govorenja i čitanja. Zaključivanje o značenju na temelju jezičnih poticaja, reagiranje na naputke na stranom jeziku, povezivanje vidnog i zvučnog sadržaja, navikavanje na izgovor i intonaciju izvornih govornika. Poticati učenike na samostalno istraživanje jezika. Poticati učenike u radu na projektima te na suradnju s učenicima iz Europske Unije. Poticati učenike da u svojim aktivnostima koriste web 2.0 alate i da istima nauče vladati.</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Razgovor, pisani radovi, istraživanja, rad na tekstu, medijska kultura u nastavi, različite igre, izrada ukrasa i čestitki za Božić, Uskrs, Majčin dan... sudjelovanje u projektima te integracija GOO u nastavu njemačkog jezika kroz suvremene metode. Naši učenici će biti u mogućnosti skupa s učiteljicom oblikovati i raditi na poboljšanju i usavršavanju nastave njemačkog jezika. Učenici će se upoznati i raditi u web 2.0 alatima.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Razvijanje vještine govorništva, uvježbavanje vještine sricanja, rad na vokabularu i poticanje pisanja.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Potrošni materijal za učenike; stručno usavršavanje učiteljice.</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566621">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C1A3C55C-2E6F-CFFC-8497-CBDF7FE8B661}"/>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9</a:t>
            </a:fld>
            <a:endParaRPr lang="hr-HR" dirty="0"/>
          </a:p>
        </p:txBody>
      </p:sp>
      <p:sp>
        <p:nvSpPr>
          <p:cNvPr id="3" name="Pravokutnik 2">
            <a:extLst>
              <a:ext uri="{FF2B5EF4-FFF2-40B4-BE49-F238E27FC236}">
                <a16:creationId xmlns:a16="http://schemas.microsoft.com/office/drawing/2014/main" id="{1A737852-E03C-F815-8C4B-395315626BCF}"/>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91FF42AA-A9F6-3AC5-1F3E-CD6744B74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56297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10</a:t>
            </a:fld>
            <a:endParaRPr lang="hr-HR" dirty="0"/>
          </a:p>
        </p:txBody>
      </p:sp>
      <p:graphicFrame>
        <p:nvGraphicFramePr>
          <p:cNvPr id="4" name="Tablica 3">
            <a:extLst>
              <a:ext uri="{FF2B5EF4-FFF2-40B4-BE49-F238E27FC236}">
                <a16:creationId xmlns:a16="http://schemas.microsoft.com/office/drawing/2014/main" id="{2AB5B31B-3954-235E-DF66-398E5C8EC24F}"/>
              </a:ext>
            </a:extLst>
          </p:cNvPr>
          <p:cNvGraphicFramePr>
            <a:graphicFrameLocks noGrp="1"/>
          </p:cNvGraphicFramePr>
          <p:nvPr>
            <p:extLst>
              <p:ext uri="{D42A27DB-BD31-4B8C-83A1-F6EECF244321}">
                <p14:modId xmlns:p14="http://schemas.microsoft.com/office/powerpoint/2010/main" val="1084190641"/>
              </p:ext>
            </p:extLst>
          </p:nvPr>
        </p:nvGraphicFramePr>
        <p:xfrm>
          <a:off x="594043" y="883820"/>
          <a:ext cx="5792470" cy="4131659"/>
        </p:xfrm>
        <a:graphic>
          <a:graphicData uri="http://schemas.openxmlformats.org/drawingml/2006/table">
            <a:tbl>
              <a:tblPr firstRow="1" firstCol="1" bandRow="1">
                <a:tableStyleId>{22838BEF-8BB2-4498-84A7-C5851F593DF1}</a:tableStyleId>
              </a:tblPr>
              <a:tblGrid>
                <a:gridCol w="2109968">
                  <a:extLst>
                    <a:ext uri="{9D8B030D-6E8A-4147-A177-3AD203B41FA5}">
                      <a16:colId xmlns:a16="http://schemas.microsoft.com/office/drawing/2014/main" val="3944491976"/>
                    </a:ext>
                  </a:extLst>
                </a:gridCol>
                <a:gridCol w="3682502">
                  <a:extLst>
                    <a:ext uri="{9D8B030D-6E8A-4147-A177-3AD203B41FA5}">
                      <a16:colId xmlns:a16="http://schemas.microsoft.com/office/drawing/2014/main" val="1572269892"/>
                    </a:ext>
                  </a:extLst>
                </a:gridCol>
              </a:tblGrid>
              <a:tr h="27905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Informatika – Razredna nastava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5841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257831">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1a -17, 2a – 18, 3a – 17, 4a – 18</a:t>
                      </a:r>
                    </a:p>
                  </a:txBody>
                  <a:tcPr marL="114300" marR="114300" marT="0" marB="0">
                    <a:solidFill>
                      <a:schemeClr val="bg1"/>
                    </a:solidFill>
                  </a:tcPr>
                </a:tc>
                <a:extLst>
                  <a:ext uri="{0D108BD9-81ED-4DB2-BD59-A6C34878D82A}">
                    <a16:rowId xmlns:a16="http://schemas.microsoft.com/office/drawing/2014/main" val="2147242371"/>
                  </a:ext>
                </a:extLst>
              </a:tr>
              <a:tr h="28758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 tjedno</a:t>
                      </a:r>
                    </a:p>
                  </a:txBody>
                  <a:tcPr marL="114300" marR="114300" marT="0" marB="0">
                    <a:solidFill>
                      <a:schemeClr val="bg1"/>
                    </a:solidFill>
                  </a:tcPr>
                </a:tc>
                <a:extLst>
                  <a:ext uri="{0D108BD9-81ED-4DB2-BD59-A6C34878D82A}">
                    <a16:rowId xmlns:a16="http://schemas.microsoft.com/office/drawing/2014/main" val="1870274001"/>
                  </a:ext>
                </a:extLst>
              </a:tr>
              <a:tr h="640505">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Obučiti učenike sukladno planu i programu, za uporabu računala i primjenu teorijskih znanja u svakodnevnoj računalnoj komunikaciji i praksi.</a:t>
                      </a: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algn="just" defTabSz="685800" rtl="0" eaLnBrk="1" latinLnBrk="0" hangingPunct="1">
                        <a:lnSpc>
                          <a:spcPct val="107000"/>
                        </a:lnSpc>
                        <a:spcAft>
                          <a:spcPts val="800"/>
                        </a:spcAft>
                      </a:pPr>
                      <a:r>
                        <a:rPr lang="hr-HR" sz="1200" kern="1200" dirty="0">
                          <a:solidFill>
                            <a:schemeClr val="dk1"/>
                          </a:solidFill>
                          <a:effectLst/>
                          <a:latin typeface="+mn-lt"/>
                          <a:ea typeface="Calibri" panose="020F0502020204030204" pitchFamily="34" charset="0"/>
                          <a:cs typeface="+mn-cs"/>
                        </a:rPr>
                        <a:t>Tijekom nastave u popodnevnoj smjeni u informatičkoj učionici, kroz različite oblike poučavanja, vježbi i praktičnog rada.</a:t>
                      </a:r>
                    </a:p>
                  </a:txBody>
                  <a:tcPr marL="68580" marR="68580" marT="0" marB="0">
                    <a:solidFill>
                      <a:schemeClr val="bg1"/>
                    </a:solidFill>
                  </a:tcPr>
                </a:tc>
                <a:extLst>
                  <a:ext uri="{0D108BD9-81ED-4DB2-BD59-A6C34878D82A}">
                    <a16:rowId xmlns:a16="http://schemas.microsoft.com/office/drawing/2014/main" val="618008231"/>
                  </a:ext>
                </a:extLst>
              </a:tr>
              <a:tr h="236763">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08391">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Osposobljavanje učenika za uporabu različitih računalnih operacija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1472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Pismeno praćenje i brojčano ocjenjivanje učenika, ovaj izborni program je sastavni dio općeg uspjeha učenika i jedan od čimbenika izgradnje pozitivnih vrijednosti kod djeca te stjecanje osnovnih znanja o primjeni informatičkih tehnologija.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5" name="Tablica 4">
            <a:extLst>
              <a:ext uri="{FF2B5EF4-FFF2-40B4-BE49-F238E27FC236}">
                <a16:creationId xmlns:a16="http://schemas.microsoft.com/office/drawing/2014/main" id="{251B86AF-CCE2-4016-97B0-661AD2AB5D61}"/>
              </a:ext>
            </a:extLst>
          </p:cNvPr>
          <p:cNvGraphicFramePr>
            <a:graphicFrameLocks noGrp="1"/>
          </p:cNvGraphicFramePr>
          <p:nvPr>
            <p:extLst>
              <p:ext uri="{D42A27DB-BD31-4B8C-83A1-F6EECF244321}">
                <p14:modId xmlns:p14="http://schemas.microsoft.com/office/powerpoint/2010/main" val="131056030"/>
              </p:ext>
            </p:extLst>
          </p:nvPr>
        </p:nvGraphicFramePr>
        <p:xfrm>
          <a:off x="601105" y="5181291"/>
          <a:ext cx="5785408" cy="4161147"/>
        </p:xfrm>
        <a:graphic>
          <a:graphicData uri="http://schemas.openxmlformats.org/drawingml/2006/table">
            <a:tbl>
              <a:tblPr firstRow="1" firstCol="1" bandRow="1">
                <a:tableStyleId>{22838BEF-8BB2-4498-84A7-C5851F593DF1}</a:tableStyleId>
              </a:tblPr>
              <a:tblGrid>
                <a:gridCol w="2115969">
                  <a:extLst>
                    <a:ext uri="{9D8B030D-6E8A-4147-A177-3AD203B41FA5}">
                      <a16:colId xmlns:a16="http://schemas.microsoft.com/office/drawing/2014/main" val="3944491976"/>
                    </a:ext>
                  </a:extLst>
                </a:gridCol>
                <a:gridCol w="3669439">
                  <a:extLst>
                    <a:ext uri="{9D8B030D-6E8A-4147-A177-3AD203B41FA5}">
                      <a16:colId xmlns:a16="http://schemas.microsoft.com/office/drawing/2014/main" val="1572269892"/>
                    </a:ext>
                  </a:extLst>
                </a:gridCol>
              </a:tblGrid>
              <a:tr h="28436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Informatika – Predmetna nastava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697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28014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7a – 18, 8a – 20</a:t>
                      </a:r>
                    </a:p>
                  </a:txBody>
                  <a:tcPr marL="114300" marR="114300" marT="0" marB="0">
                    <a:solidFill>
                      <a:schemeClr val="bg1"/>
                    </a:solidFill>
                  </a:tcPr>
                </a:tc>
                <a:extLst>
                  <a:ext uri="{0D108BD9-81ED-4DB2-BD59-A6C34878D82A}">
                    <a16:rowId xmlns:a16="http://schemas.microsoft.com/office/drawing/2014/main" val="2147242371"/>
                  </a:ext>
                </a:extLst>
              </a:tr>
              <a:tr h="253388">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 tjedno</a:t>
                      </a:r>
                    </a:p>
                  </a:txBody>
                  <a:tcPr marL="114300" marR="114300" marT="0" marB="0">
                    <a:solidFill>
                      <a:schemeClr val="bg1"/>
                    </a:solidFill>
                  </a:tcPr>
                </a:tc>
                <a:extLst>
                  <a:ext uri="{0D108BD9-81ED-4DB2-BD59-A6C34878D82A}">
                    <a16:rowId xmlns:a16="http://schemas.microsoft.com/office/drawing/2014/main" val="1870274001"/>
                  </a:ext>
                </a:extLst>
              </a:tr>
              <a:tr h="62412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Obučiti učenike sukladno planu i programu, za uporabu računala i primjenu teorijskih znanja u svakodnevnoj računalnoj komunikaciji i praksi.</a:t>
                      </a:r>
                    </a:p>
                  </a:txBody>
                  <a:tcPr marL="114300" marR="114300" marT="0" marB="0">
                    <a:solidFill>
                      <a:schemeClr val="bg1"/>
                    </a:solidFill>
                  </a:tcPr>
                </a:tc>
                <a:extLst>
                  <a:ext uri="{0D108BD9-81ED-4DB2-BD59-A6C34878D82A}">
                    <a16:rowId xmlns:a16="http://schemas.microsoft.com/office/drawing/2014/main" val="2580803967"/>
                  </a:ext>
                </a:extLst>
              </a:tr>
              <a:tr h="417444">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Tijekom nastave u popodnevnoj smjeni u informatičkoj učionici, kroz različite oblike poučavanja, vježbi i praktičnog rada.</a:t>
                      </a:r>
                    </a:p>
                  </a:txBody>
                  <a:tcPr marL="68580" marR="68580" marT="0" marB="0">
                    <a:solidFill>
                      <a:schemeClr val="bg1"/>
                    </a:solidFill>
                  </a:tcPr>
                </a:tc>
                <a:extLst>
                  <a:ext uri="{0D108BD9-81ED-4DB2-BD59-A6C34878D82A}">
                    <a16:rowId xmlns:a16="http://schemas.microsoft.com/office/drawing/2014/main" val="618008231"/>
                  </a:ext>
                </a:extLst>
              </a:tr>
              <a:tr h="24778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08202">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Osposobljavanje učenika za uporabu različitih računalnih operacija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4778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891261">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Pismeno praćenje i brojčano ocjenjivanje učenika, ovaj izborni program je sastavni dio općeg uspjeha učenika i jedan od čimbenika izgradnje pozitivnih vrijednosti kod djeca te stjecanje osnovnih znanja o primjeni informatičkih tehnologija.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Pravokutnik 5">
            <a:extLst>
              <a:ext uri="{FF2B5EF4-FFF2-40B4-BE49-F238E27FC236}">
                <a16:creationId xmlns:a16="http://schemas.microsoft.com/office/drawing/2014/main" id="{8A3AE3C6-BEA3-56B5-5E53-FBB961C23878}"/>
              </a:ext>
            </a:extLst>
          </p:cNvPr>
          <p:cNvSpPr/>
          <p:nvPr/>
        </p:nvSpPr>
        <p:spPr>
          <a:xfrm>
            <a:off x="0" y="184967"/>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4D3E32F2-2737-E8AA-E357-EAB5428BD6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141"/>
            <a:ext cx="6858000" cy="952500"/>
          </a:xfrm>
          <a:prstGeom prst="rect">
            <a:avLst/>
          </a:prstGeom>
        </p:spPr>
      </p:pic>
    </p:spTree>
    <p:extLst>
      <p:ext uri="{BB962C8B-B14F-4D97-AF65-F5344CB8AC3E}">
        <p14:creationId xmlns:p14="http://schemas.microsoft.com/office/powerpoint/2010/main" val="1043598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pic>
        <p:nvPicPr>
          <p:cNvPr id="4" name="Grafika 3">
            <a:extLst>
              <a:ext uri="{FF2B5EF4-FFF2-40B4-BE49-F238E27FC236}">
                <a16:creationId xmlns:a16="http://schemas.microsoft.com/office/drawing/2014/main" id="{7B5AE4B4-F7CD-9E3F-09B4-176B9536143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0" y="95250"/>
            <a:ext cx="6858000" cy="944536"/>
          </a:xfrm>
          <a:prstGeom prst="rect">
            <a:avLst/>
          </a:prstGeom>
        </p:spPr>
      </p:pic>
      <p:sp>
        <p:nvSpPr>
          <p:cNvPr id="8" name="TekstniOkvir 7">
            <a:extLst>
              <a:ext uri="{FF2B5EF4-FFF2-40B4-BE49-F238E27FC236}">
                <a16:creationId xmlns:a16="http://schemas.microsoft.com/office/drawing/2014/main" id="{2953678E-469D-4524-9242-C132C403E6C1}"/>
              </a:ext>
            </a:extLst>
          </p:cNvPr>
          <p:cNvSpPr txBox="1"/>
          <p:nvPr/>
        </p:nvSpPr>
        <p:spPr>
          <a:xfrm>
            <a:off x="2522021" y="1350004"/>
            <a:ext cx="1813958" cy="307777"/>
          </a:xfrm>
          <a:prstGeom prst="rect">
            <a:avLst/>
          </a:prstGeom>
          <a:noFill/>
        </p:spPr>
        <p:txBody>
          <a:bodyPr wrap="none" rtlCol="0">
            <a:spAutoFit/>
          </a:bodyPr>
          <a:lstStyle/>
          <a:p>
            <a:r>
              <a:rPr lang="hr-HR" sz="1400" b="1" dirty="0"/>
              <a:t>DOPUNSKA  NASTAVA</a:t>
            </a:r>
          </a:p>
        </p:txBody>
      </p:sp>
      <p:sp>
        <p:nvSpPr>
          <p:cNvPr id="9" name="TekstniOkvir 8">
            <a:extLst>
              <a:ext uri="{FF2B5EF4-FFF2-40B4-BE49-F238E27FC236}">
                <a16:creationId xmlns:a16="http://schemas.microsoft.com/office/drawing/2014/main" id="{07B3C27B-C8E2-D51B-5DDE-F622E528E8B0}"/>
              </a:ext>
            </a:extLst>
          </p:cNvPr>
          <p:cNvSpPr txBox="1"/>
          <p:nvPr/>
        </p:nvSpPr>
        <p:spPr>
          <a:xfrm>
            <a:off x="431800" y="1015679"/>
            <a:ext cx="4264270" cy="307777"/>
          </a:xfrm>
          <a:prstGeom prst="rect">
            <a:avLst/>
          </a:prstGeom>
          <a:noFill/>
        </p:spPr>
        <p:txBody>
          <a:bodyPr wrap="square">
            <a:spAutoFit/>
          </a:bodyPr>
          <a:lstStyle/>
          <a:p>
            <a:r>
              <a:rPr kumimoji="0" lang="pl-PL" altLang="zh-CN" sz="1400" b="1" i="0" u="none" strike="noStrike" cap="none" normalizeH="0" baseline="0" dirty="0">
                <a:ln>
                  <a:noFill/>
                </a:ln>
                <a:effectLst/>
                <a:latin typeface="+mn-lt"/>
                <a:ea typeface="Arial" panose="020B0604020202020204" pitchFamily="34" charset="0"/>
                <a:cs typeface="Calibri Light" panose="020F0302020204030204" pitchFamily="34" charset="0"/>
              </a:rPr>
              <a:t>4. POSEBNI DIO ŠKOLSKOG KURIKULUMA</a:t>
            </a:r>
            <a:endParaRPr lang="hr-HR" sz="1400" dirty="0"/>
          </a:p>
        </p:txBody>
      </p:sp>
      <p:sp>
        <p:nvSpPr>
          <p:cNvPr id="2" name="Rezervirano mjesto broja slajda 1">
            <a:extLst>
              <a:ext uri="{FF2B5EF4-FFF2-40B4-BE49-F238E27FC236}">
                <a16:creationId xmlns:a16="http://schemas.microsoft.com/office/drawing/2014/main" id="{390B455A-D5FC-A8AC-E33E-D042D4261BDA}"/>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11</a:t>
            </a:fld>
            <a:endParaRPr lang="hr-HR" dirty="0"/>
          </a:p>
        </p:txBody>
      </p:sp>
      <p:sp>
        <p:nvSpPr>
          <p:cNvPr id="3" name="Pravokutnik 2">
            <a:extLst>
              <a:ext uri="{FF2B5EF4-FFF2-40B4-BE49-F238E27FC236}">
                <a16:creationId xmlns:a16="http://schemas.microsoft.com/office/drawing/2014/main" id="{55C474DD-80DC-4EB7-132A-E713B7FC016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0514FA20-DE10-FDF5-67C3-A6387B23CA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10" name="Tablica 9">
            <a:extLst>
              <a:ext uri="{FF2B5EF4-FFF2-40B4-BE49-F238E27FC236}">
                <a16:creationId xmlns:a16="http://schemas.microsoft.com/office/drawing/2014/main" id="{40AB3CDD-19AA-D1C2-F444-BCBC11C31C7B}"/>
              </a:ext>
            </a:extLst>
          </p:cNvPr>
          <p:cNvGraphicFramePr>
            <a:graphicFrameLocks noGrp="1"/>
          </p:cNvGraphicFramePr>
          <p:nvPr>
            <p:extLst>
              <p:ext uri="{D42A27DB-BD31-4B8C-83A1-F6EECF244321}">
                <p14:modId xmlns:p14="http://schemas.microsoft.com/office/powerpoint/2010/main" val="2223335019"/>
              </p:ext>
            </p:extLst>
          </p:nvPr>
        </p:nvGraphicFramePr>
        <p:xfrm>
          <a:off x="571500" y="1968611"/>
          <a:ext cx="5715000" cy="6725450"/>
        </p:xfrm>
        <a:graphic>
          <a:graphicData uri="http://schemas.openxmlformats.org/drawingml/2006/table">
            <a:tbl>
              <a:tblPr firstRow="1" firstCol="1" lastRow="1" lastCol="1" bandRow="1" bandCol="1">
                <a:tableStyleId>{5DA37D80-6434-44D0-A028-1B22A696006F}</a:tableStyleId>
              </a:tblPr>
              <a:tblGrid>
                <a:gridCol w="744839">
                  <a:extLst>
                    <a:ext uri="{9D8B030D-6E8A-4147-A177-3AD203B41FA5}">
                      <a16:colId xmlns:a16="http://schemas.microsoft.com/office/drawing/2014/main" val="99825237"/>
                    </a:ext>
                  </a:extLst>
                </a:gridCol>
                <a:gridCol w="1169519">
                  <a:extLst>
                    <a:ext uri="{9D8B030D-6E8A-4147-A177-3AD203B41FA5}">
                      <a16:colId xmlns:a16="http://schemas.microsoft.com/office/drawing/2014/main" val="949802720"/>
                    </a:ext>
                  </a:extLst>
                </a:gridCol>
                <a:gridCol w="820691">
                  <a:extLst>
                    <a:ext uri="{9D8B030D-6E8A-4147-A177-3AD203B41FA5}">
                      <a16:colId xmlns:a16="http://schemas.microsoft.com/office/drawing/2014/main" val="1418990641"/>
                    </a:ext>
                  </a:extLst>
                </a:gridCol>
                <a:gridCol w="521231">
                  <a:extLst>
                    <a:ext uri="{9D8B030D-6E8A-4147-A177-3AD203B41FA5}">
                      <a16:colId xmlns:a16="http://schemas.microsoft.com/office/drawing/2014/main" val="3533730805"/>
                    </a:ext>
                  </a:extLst>
                </a:gridCol>
                <a:gridCol w="645484">
                  <a:extLst>
                    <a:ext uri="{9D8B030D-6E8A-4147-A177-3AD203B41FA5}">
                      <a16:colId xmlns:a16="http://schemas.microsoft.com/office/drawing/2014/main" val="2180742354"/>
                    </a:ext>
                  </a:extLst>
                </a:gridCol>
                <a:gridCol w="429623">
                  <a:extLst>
                    <a:ext uri="{9D8B030D-6E8A-4147-A177-3AD203B41FA5}">
                      <a16:colId xmlns:a16="http://schemas.microsoft.com/office/drawing/2014/main" val="189558196"/>
                    </a:ext>
                  </a:extLst>
                </a:gridCol>
                <a:gridCol w="1383613">
                  <a:extLst>
                    <a:ext uri="{9D8B030D-6E8A-4147-A177-3AD203B41FA5}">
                      <a16:colId xmlns:a16="http://schemas.microsoft.com/office/drawing/2014/main" val="766873844"/>
                    </a:ext>
                  </a:extLst>
                </a:gridCol>
              </a:tblGrid>
              <a:tr h="293803">
                <a:tc rowSpan="2">
                  <a:txBody>
                    <a:bodyPr/>
                    <a:lstStyle/>
                    <a:p>
                      <a:pPr marL="90805" marR="51435" indent="-9525">
                        <a:spcBef>
                          <a:spcPts val="655"/>
                        </a:spcBef>
                        <a:buNone/>
                      </a:pPr>
                      <a:r>
                        <a:rPr lang="hr-HR" sz="1050">
                          <a:effectLst/>
                        </a:rPr>
                        <a:t>Red. broj</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a:spcBef>
                          <a:spcPts val="20"/>
                        </a:spcBef>
                        <a:buNone/>
                      </a:pPr>
                      <a:r>
                        <a:rPr lang="hr-HR" sz="1100" dirty="0">
                          <a:effectLst/>
                        </a:rPr>
                        <a:t> </a:t>
                      </a:r>
                      <a:endParaRPr lang="hr-HR" sz="1400" dirty="0">
                        <a:effectLst/>
                      </a:endParaRPr>
                    </a:p>
                    <a:p>
                      <a:pPr marL="459740">
                        <a:buNone/>
                      </a:pPr>
                      <a:r>
                        <a:rPr lang="hr-HR" sz="1050" dirty="0">
                          <a:effectLst/>
                        </a:rPr>
                        <a:t>Nastavni predmet</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196215" marR="132715" indent="-30480">
                        <a:spcBef>
                          <a:spcPts val="655"/>
                        </a:spcBef>
                        <a:buNone/>
                      </a:pPr>
                      <a:r>
                        <a:rPr lang="hr-HR" sz="1050">
                          <a:effectLst/>
                        </a:rPr>
                        <a:t>Razred grupa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94615" marR="63500">
                        <a:spcBef>
                          <a:spcPts val="655"/>
                        </a:spcBef>
                        <a:buNone/>
                      </a:pPr>
                      <a:r>
                        <a:rPr lang="hr-HR" sz="1050">
                          <a:effectLst/>
                        </a:rPr>
                        <a:t>Br.uč</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2">
                  <a:txBody>
                    <a:bodyPr/>
                    <a:lstStyle/>
                    <a:p>
                      <a:pPr marL="370205" indent="-260985">
                        <a:lnSpc>
                          <a:spcPts val="1030"/>
                        </a:lnSpc>
                        <a:spcBef>
                          <a:spcPts val="25"/>
                        </a:spcBef>
                        <a:buNone/>
                      </a:pPr>
                      <a:r>
                        <a:rPr lang="hr-HR" sz="1050">
                          <a:effectLst/>
                        </a:rPr>
                        <a:t>Planirani broj sati</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hr-HR"/>
                    </a:p>
                  </a:txBody>
                  <a:tcPr/>
                </a:tc>
                <a:tc rowSpan="2">
                  <a:txBody>
                    <a:bodyPr/>
                    <a:lstStyle/>
                    <a:p>
                      <a:pPr marL="495300" marR="173355" indent="-289560">
                        <a:spcBef>
                          <a:spcPts val="655"/>
                        </a:spcBef>
                        <a:buNone/>
                      </a:pPr>
                      <a:r>
                        <a:rPr lang="hr-HR" sz="1050">
                          <a:effectLst/>
                        </a:rPr>
                        <a:t>Ime i prezime učitelja izvršitelja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516242034"/>
                  </a:ext>
                </a:extLst>
              </a:tr>
              <a:tr h="956667">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19685" algn="ctr">
                        <a:lnSpc>
                          <a:spcPts val="990"/>
                        </a:lnSpc>
                        <a:spcBef>
                          <a:spcPts val="50"/>
                        </a:spcBef>
                        <a:buNone/>
                      </a:pPr>
                      <a:r>
                        <a:rPr lang="hr-HR" sz="1050" dirty="0">
                          <a:effectLst/>
                        </a:rPr>
                        <a:t>T</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9685" algn="ctr">
                        <a:lnSpc>
                          <a:spcPts val="990"/>
                        </a:lnSpc>
                        <a:spcBef>
                          <a:spcPts val="50"/>
                        </a:spcBef>
                        <a:buNone/>
                      </a:pPr>
                      <a:r>
                        <a:rPr lang="hr-HR" sz="1050">
                          <a:effectLst/>
                        </a:rPr>
                        <a:t>G</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hr-HR"/>
                    </a:p>
                  </a:txBody>
                  <a:tcPr/>
                </a:tc>
                <a:extLst>
                  <a:ext uri="{0D108BD9-81ED-4DB2-BD59-A6C34878D82A}">
                    <a16:rowId xmlns:a16="http://schemas.microsoft.com/office/drawing/2014/main" val="3196350730"/>
                  </a:ext>
                </a:extLst>
              </a:tr>
              <a:tr h="225056">
                <a:tc>
                  <a:txBody>
                    <a:bodyPr/>
                    <a:lstStyle/>
                    <a:p>
                      <a:pPr marL="151765">
                        <a:spcBef>
                          <a:spcPts val="260"/>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60"/>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1.a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60"/>
                        </a:spcBef>
                        <a:buNone/>
                      </a:pPr>
                      <a:r>
                        <a:rPr lang="hr-HR" sz="1050">
                          <a:effectLst/>
                        </a:rPr>
                        <a:t>Mateja Horvat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975488996"/>
                  </a:ext>
                </a:extLst>
              </a:tr>
              <a:tr h="233739">
                <a:tc>
                  <a:txBody>
                    <a:bodyPr/>
                    <a:lstStyle/>
                    <a:p>
                      <a:pPr marL="151765">
                        <a:spcBef>
                          <a:spcPts val="285"/>
                        </a:spcBef>
                        <a:buNone/>
                      </a:pPr>
                      <a:r>
                        <a:rPr lang="hr-HR" sz="1050">
                          <a:effectLst/>
                        </a:rPr>
                        <a:t>2.</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2.a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17,5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050">
                          <a:effectLst/>
                        </a:rPr>
                        <a:t>Kristina Blažević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508116407"/>
                  </a:ext>
                </a:extLst>
              </a:tr>
              <a:tr h="233739">
                <a:tc>
                  <a:txBody>
                    <a:bodyPr/>
                    <a:lstStyle/>
                    <a:p>
                      <a:pPr marL="151765">
                        <a:spcBef>
                          <a:spcPts val="285"/>
                        </a:spcBef>
                        <a:buNone/>
                      </a:pPr>
                      <a:r>
                        <a:rPr lang="hr-HR" sz="1050">
                          <a:effectLst/>
                        </a:rPr>
                        <a:t>3.</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3.a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17,5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050">
                          <a:effectLst/>
                        </a:rPr>
                        <a:t>Blaženka Logožar</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282435089"/>
                  </a:ext>
                </a:extLst>
              </a:tr>
              <a:tr h="233739">
                <a:tc>
                  <a:txBody>
                    <a:bodyPr/>
                    <a:lstStyle/>
                    <a:p>
                      <a:pPr marL="151765">
                        <a:spcBef>
                          <a:spcPts val="285"/>
                        </a:spcBef>
                        <a:buNone/>
                      </a:pPr>
                      <a:r>
                        <a:rPr lang="hr-HR" sz="1050">
                          <a:effectLst/>
                        </a:rPr>
                        <a:t>4.</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4.a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17,5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050">
                          <a:effectLst/>
                        </a:rPr>
                        <a:t>Slađana Ninković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19970177"/>
                  </a:ext>
                </a:extLst>
              </a:tr>
              <a:tr h="233739">
                <a:tc>
                  <a:txBody>
                    <a:bodyPr/>
                    <a:lstStyle/>
                    <a:p>
                      <a:pPr marL="151765">
                        <a:spcBef>
                          <a:spcPts val="285"/>
                        </a:spcBef>
                        <a:buNone/>
                      </a:pPr>
                      <a:r>
                        <a:rPr lang="hr-HR" sz="1050">
                          <a:effectLst/>
                        </a:rPr>
                        <a:t>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050">
                          <a:effectLst/>
                        </a:rPr>
                        <a:t>Mateja Horvat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453013598"/>
                  </a:ext>
                </a:extLst>
              </a:tr>
              <a:tr h="233739">
                <a:tc>
                  <a:txBody>
                    <a:bodyPr/>
                    <a:lstStyle/>
                    <a:p>
                      <a:pPr marL="151765">
                        <a:spcBef>
                          <a:spcPts val="285"/>
                        </a:spcBef>
                        <a:buNone/>
                      </a:pPr>
                      <a:r>
                        <a:rPr lang="hr-HR" sz="1050">
                          <a:effectLst/>
                        </a:rPr>
                        <a:t>6.</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2.a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17,5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050">
                          <a:effectLst/>
                        </a:rPr>
                        <a:t>Kristina Blažević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597179162"/>
                  </a:ext>
                </a:extLst>
              </a:tr>
              <a:tr h="235910">
                <a:tc>
                  <a:txBody>
                    <a:bodyPr/>
                    <a:lstStyle/>
                    <a:p>
                      <a:pPr marL="151765">
                        <a:spcBef>
                          <a:spcPts val="295"/>
                        </a:spcBef>
                        <a:buNone/>
                      </a:pPr>
                      <a:r>
                        <a:rPr lang="hr-HR" sz="1050">
                          <a:effectLst/>
                        </a:rPr>
                        <a:t>7.</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17,5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40"/>
                        </a:spcBef>
                        <a:buNone/>
                      </a:pPr>
                      <a:r>
                        <a:rPr lang="hr-HR" sz="1050">
                          <a:effectLst/>
                        </a:rPr>
                        <a:t>Blaženka Logožar</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049617866"/>
                  </a:ext>
                </a:extLst>
              </a:tr>
              <a:tr h="235187">
                <a:tc>
                  <a:txBody>
                    <a:bodyPr/>
                    <a:lstStyle/>
                    <a:p>
                      <a:pPr marL="151765">
                        <a:spcBef>
                          <a:spcPts val="295"/>
                        </a:spcBef>
                        <a:buNone/>
                      </a:pPr>
                      <a:r>
                        <a:rPr lang="hr-HR" sz="1050">
                          <a:effectLst/>
                        </a:rPr>
                        <a:t>8.</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4.a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17,5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a:effectLst/>
                        </a:rPr>
                        <a:t>Slađana Ninković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578123703"/>
                  </a:ext>
                </a:extLst>
              </a:tr>
              <a:tr h="312617">
                <a:tc>
                  <a:txBody>
                    <a:bodyPr/>
                    <a:lstStyle/>
                    <a:p>
                      <a:pPr marL="151765">
                        <a:spcBef>
                          <a:spcPts val="260"/>
                        </a:spcBef>
                        <a:buNone/>
                      </a:pPr>
                      <a:r>
                        <a:rPr lang="hr-HR" sz="1050">
                          <a:effectLst/>
                        </a:rPr>
                        <a:t>9.</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60"/>
                        </a:spcBef>
                        <a:buNone/>
                      </a:pPr>
                      <a:r>
                        <a:rPr lang="hr-HR" sz="1050">
                          <a:effectLst/>
                        </a:rPr>
                        <a:t>Engleski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2.a, 3.a, 4.a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0,5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17,7</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spcBef>
                          <a:spcPts val="295"/>
                        </a:spcBef>
                        <a:buNone/>
                      </a:pPr>
                      <a:r>
                        <a:rPr lang="hr-HR" sz="1050">
                          <a:effectLst/>
                        </a:rPr>
                        <a:t>  Anita Udovičić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826144474"/>
                  </a:ext>
                </a:extLst>
              </a:tr>
              <a:tr h="274988">
                <a:tc>
                  <a:txBody>
                    <a:bodyPr/>
                    <a:lstStyle/>
                    <a:p>
                      <a:pPr>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R="454660" algn="r">
                        <a:spcBef>
                          <a:spcPts val="440"/>
                        </a:spcBef>
                        <a:buNone/>
                      </a:pPr>
                      <a:r>
                        <a:rPr lang="hr-HR" sz="1050">
                          <a:effectLst/>
                        </a:rPr>
                        <a:t>UKUPNO I. - IV.</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1125" marR="92710" algn="ctr">
                        <a:spcBef>
                          <a:spcPts val="44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4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40"/>
                        </a:spcBef>
                        <a:buNone/>
                        <a:tabLst>
                          <a:tab pos="161925" algn="l"/>
                          <a:tab pos="219075" algn="ctr"/>
                        </a:tabLst>
                      </a:pPr>
                      <a:r>
                        <a:rPr lang="hr-HR" sz="1050">
                          <a:effectLst/>
                        </a:rPr>
                        <a:t>5,5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40"/>
                        </a:spcBef>
                        <a:buNone/>
                      </a:pPr>
                      <a:r>
                        <a:rPr lang="hr-HR" sz="1050">
                          <a:effectLst/>
                        </a:rPr>
                        <a:t>192,5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188402429"/>
                  </a:ext>
                </a:extLst>
              </a:tr>
              <a:tr h="223608">
                <a:tc>
                  <a:txBody>
                    <a:bodyPr/>
                    <a:lstStyle/>
                    <a:p>
                      <a:pPr marL="151765">
                        <a:spcBef>
                          <a:spcPts val="260"/>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60"/>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5.a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60"/>
                        </a:spcBef>
                        <a:buNone/>
                      </a:pPr>
                      <a:r>
                        <a:rPr lang="hr-HR" sz="1050">
                          <a:effectLst/>
                        </a:rPr>
                        <a:t>Darko Horvat</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119784794"/>
                  </a:ext>
                </a:extLst>
              </a:tr>
              <a:tr h="235187">
                <a:tc>
                  <a:txBody>
                    <a:bodyPr/>
                    <a:lstStyle/>
                    <a:p>
                      <a:pPr marL="151765">
                        <a:spcBef>
                          <a:spcPts val="295"/>
                        </a:spcBef>
                        <a:buNone/>
                      </a:pPr>
                      <a:r>
                        <a:rPr lang="hr-HR" sz="1050">
                          <a:effectLst/>
                        </a:rPr>
                        <a:t>2.</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7.a, 8.a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40"/>
                        </a:spcBef>
                        <a:buNone/>
                      </a:pPr>
                      <a:r>
                        <a:rPr lang="hr-HR" sz="1050">
                          <a:effectLst/>
                        </a:rPr>
                        <a:t>Darko Horvat</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877152349"/>
                  </a:ext>
                </a:extLst>
              </a:tr>
              <a:tr h="235187">
                <a:tc>
                  <a:txBody>
                    <a:bodyPr/>
                    <a:lstStyle/>
                    <a:p>
                      <a:pPr marL="151765">
                        <a:spcBef>
                          <a:spcPts val="295"/>
                        </a:spcBef>
                        <a:buNone/>
                      </a:pPr>
                      <a:r>
                        <a:rPr lang="hr-HR" sz="1050">
                          <a:effectLst/>
                        </a:rPr>
                        <a:t>3.</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Hrvatski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6.a,b</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60"/>
                        </a:spcBef>
                        <a:buNone/>
                      </a:pPr>
                      <a:r>
                        <a:rPr lang="hr-HR" sz="1050">
                          <a:effectLst/>
                        </a:rPr>
                        <a:t>Jasmina Zelenika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56531377"/>
                  </a:ext>
                </a:extLst>
              </a:tr>
              <a:tr h="235187">
                <a:tc>
                  <a:txBody>
                    <a:bodyPr/>
                    <a:lstStyle/>
                    <a:p>
                      <a:pPr marL="151765">
                        <a:spcBef>
                          <a:spcPts val="295"/>
                        </a:spcBef>
                        <a:buNone/>
                      </a:pPr>
                      <a:r>
                        <a:rPr lang="hr-HR" sz="1050">
                          <a:effectLst/>
                        </a:rPr>
                        <a:t>4.</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Engleski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5.a, 6.a,b</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dirty="0">
                          <a:effectLst/>
                        </a:rPr>
                        <a:t>Željka Gospočić</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108204163"/>
                  </a:ext>
                </a:extLst>
              </a:tr>
              <a:tr h="235187">
                <a:tc>
                  <a:txBody>
                    <a:bodyPr/>
                    <a:lstStyle/>
                    <a:p>
                      <a:pPr marL="151765">
                        <a:spcBef>
                          <a:spcPts val="295"/>
                        </a:spcBef>
                        <a:buNone/>
                      </a:pPr>
                      <a:r>
                        <a:rPr lang="hr-HR" sz="1050">
                          <a:effectLst/>
                        </a:rPr>
                        <a:t>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Engleski jezik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7.a, 8.a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dirty="0">
                          <a:effectLst/>
                        </a:rPr>
                        <a:t>Željka Gospočić</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590569919"/>
                  </a:ext>
                </a:extLst>
              </a:tr>
              <a:tr h="233739">
                <a:tc>
                  <a:txBody>
                    <a:bodyPr/>
                    <a:lstStyle/>
                    <a:p>
                      <a:pPr marL="151765">
                        <a:spcBef>
                          <a:spcPts val="285"/>
                        </a:spcBef>
                        <a:buNone/>
                      </a:pPr>
                      <a:r>
                        <a:rPr lang="hr-HR" sz="1050">
                          <a:effectLst/>
                        </a:rPr>
                        <a:t>6.</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5.a, 6.b</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050">
                          <a:effectLst/>
                        </a:rPr>
                        <a:t>Nikolina Marinac</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248587872"/>
                  </a:ext>
                </a:extLst>
              </a:tr>
              <a:tr h="235187">
                <a:tc>
                  <a:txBody>
                    <a:bodyPr/>
                    <a:lstStyle/>
                    <a:p>
                      <a:pPr marL="151765">
                        <a:spcBef>
                          <a:spcPts val="295"/>
                        </a:spcBef>
                        <a:buNone/>
                      </a:pPr>
                      <a:r>
                        <a:rPr lang="hr-HR" sz="1050">
                          <a:effectLst/>
                        </a:rPr>
                        <a:t>7.</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7.a, 8.a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a:effectLst/>
                        </a:rPr>
                        <a:t>Nikolina Marinac</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183216481"/>
                  </a:ext>
                </a:extLst>
              </a:tr>
              <a:tr h="235187">
                <a:tc>
                  <a:txBody>
                    <a:bodyPr/>
                    <a:lstStyle/>
                    <a:p>
                      <a:pPr marL="151765">
                        <a:spcBef>
                          <a:spcPts val="295"/>
                        </a:spcBef>
                        <a:buNone/>
                      </a:pPr>
                      <a:r>
                        <a:rPr lang="hr-HR" sz="1050">
                          <a:effectLst/>
                        </a:rPr>
                        <a:t>8.</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Fizika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7.a, 8.a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a:effectLst/>
                        </a:rPr>
                        <a:t>Krunoslav Džakić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864992555"/>
                  </a:ext>
                </a:extLst>
              </a:tr>
              <a:tr h="235187">
                <a:tc>
                  <a:txBody>
                    <a:bodyPr/>
                    <a:lstStyle/>
                    <a:p>
                      <a:pPr marL="151765">
                        <a:spcBef>
                          <a:spcPts val="295"/>
                        </a:spcBef>
                        <a:buNone/>
                      </a:pPr>
                      <a:r>
                        <a:rPr lang="hr-HR" sz="1050">
                          <a:effectLst/>
                        </a:rPr>
                        <a:t>9.</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Matematika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dirty="0">
                          <a:effectLst/>
                        </a:rPr>
                        <a:t>6.a</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050" dirty="0">
                          <a:effectLst/>
                        </a:rPr>
                        <a:t>35</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a:effectLst/>
                        </a:rPr>
                        <a:t>Blaženka Bošnjak</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287696638"/>
                  </a:ext>
                </a:extLst>
              </a:tr>
              <a:tr h="233739">
                <a:tc>
                  <a:txBody>
                    <a:bodyPr/>
                    <a:lstStyle/>
                    <a:p>
                      <a:pPr algn="ctr">
                        <a:spcBef>
                          <a:spcPts val="295"/>
                        </a:spcBef>
                        <a:buNone/>
                      </a:pPr>
                      <a:r>
                        <a:rPr lang="hr-HR" sz="1050">
                          <a:effectLst/>
                        </a:rPr>
                        <a:t>10.</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050">
                          <a:effectLst/>
                        </a:rPr>
                        <a:t>Kemija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7.a, 8.a</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1</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050">
                          <a:effectLst/>
                        </a:rPr>
                        <a:t>35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050">
                          <a:effectLst/>
                        </a:rPr>
                        <a:t>Ines Živković</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906819098"/>
                  </a:ext>
                </a:extLst>
              </a:tr>
              <a:tr h="312617">
                <a:tc>
                  <a:txBody>
                    <a:bodyPr/>
                    <a:lstStyle/>
                    <a:p>
                      <a:pPr>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R="395605" algn="r">
                        <a:spcBef>
                          <a:spcPts val="430"/>
                        </a:spcBef>
                        <a:buNone/>
                      </a:pPr>
                      <a:r>
                        <a:rPr lang="hr-HR" sz="1050">
                          <a:effectLst/>
                        </a:rPr>
                        <a:t>UKUPNO V. - VIII.</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1760" marR="92710" algn="ctr">
                        <a:spcBef>
                          <a:spcPts val="43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3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30"/>
                        </a:spcBef>
                        <a:buNone/>
                      </a:pPr>
                      <a:r>
                        <a:rPr lang="hr-HR" sz="1050">
                          <a:effectLst/>
                        </a:rPr>
                        <a:t>10</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30"/>
                        </a:spcBef>
                        <a:buNone/>
                      </a:pPr>
                      <a:r>
                        <a:rPr lang="hr-HR" sz="1050">
                          <a:effectLst/>
                        </a:rPr>
                        <a:t>350</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348390752"/>
                  </a:ext>
                </a:extLst>
              </a:tr>
              <a:tr h="312617">
                <a:tc>
                  <a:txBody>
                    <a:bodyPr/>
                    <a:lstStyle/>
                    <a:p>
                      <a:pPr>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R="410845" algn="r">
                        <a:spcBef>
                          <a:spcPts val="440"/>
                        </a:spcBef>
                        <a:buNone/>
                      </a:pPr>
                      <a:r>
                        <a:rPr lang="hr-HR" sz="1050" dirty="0">
                          <a:effectLst/>
                        </a:rPr>
                        <a:t>UKUPNO I. - VIII.</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1125" marR="92710" algn="ctr">
                        <a:spcBef>
                          <a:spcPts val="44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30"/>
                        </a:spcBef>
                        <a:buNone/>
                      </a:pPr>
                      <a:r>
                        <a:rPr lang="hr-HR" sz="1050">
                          <a:effectLst/>
                        </a:rPr>
                        <a:t> </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40"/>
                        </a:spcBef>
                        <a:buNone/>
                      </a:pPr>
                      <a:r>
                        <a:rPr lang="hr-HR" sz="1050">
                          <a:effectLst/>
                        </a:rPr>
                        <a:t>15,5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40"/>
                        </a:spcBef>
                        <a:buNone/>
                      </a:pPr>
                      <a:r>
                        <a:rPr lang="hr-HR" sz="1050">
                          <a:effectLst/>
                        </a:rPr>
                        <a:t>542,5</a:t>
                      </a:r>
                      <a:endParaRPr lang="hr-H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buNone/>
                      </a:pPr>
                      <a:r>
                        <a:rPr lang="hr-HR" sz="1050" dirty="0">
                          <a:effectLst/>
                        </a:rPr>
                        <a:t> </a:t>
                      </a:r>
                      <a:endParaRPr lang="hr-H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69712908"/>
                  </a:ext>
                </a:extLst>
              </a:tr>
            </a:tbl>
          </a:graphicData>
        </a:graphic>
      </p:graphicFrame>
    </p:spTree>
    <p:extLst>
      <p:ext uri="{BB962C8B-B14F-4D97-AF65-F5344CB8AC3E}">
        <p14:creationId xmlns:p14="http://schemas.microsoft.com/office/powerpoint/2010/main" val="499430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6" name="Tablica 5">
            <a:extLst>
              <a:ext uri="{FF2B5EF4-FFF2-40B4-BE49-F238E27FC236}">
                <a16:creationId xmlns:a16="http://schemas.microsoft.com/office/drawing/2014/main" id="{1914427D-8E4C-CA18-2D55-B1A1A2E85342}"/>
              </a:ext>
            </a:extLst>
          </p:cNvPr>
          <p:cNvGraphicFramePr>
            <a:graphicFrameLocks noGrp="1"/>
          </p:cNvGraphicFramePr>
          <p:nvPr>
            <p:extLst>
              <p:ext uri="{D42A27DB-BD31-4B8C-83A1-F6EECF244321}">
                <p14:modId xmlns:p14="http://schemas.microsoft.com/office/powerpoint/2010/main" val="3581392233"/>
              </p:ext>
            </p:extLst>
          </p:nvPr>
        </p:nvGraphicFramePr>
        <p:xfrm>
          <a:off x="532765" y="1264024"/>
          <a:ext cx="5792470" cy="3573736"/>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41237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Dopunska nastava -  Engleski jezik</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966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A. Udovičić, Ž. Gospočić</a:t>
                      </a:r>
                    </a:p>
                  </a:txBody>
                  <a:tcPr marL="114300" marR="114300" marT="0" marB="0">
                    <a:solidFill>
                      <a:schemeClr val="bg1"/>
                    </a:solidFill>
                  </a:tcPr>
                </a:tc>
                <a:extLst>
                  <a:ext uri="{0D108BD9-81ED-4DB2-BD59-A6C34878D82A}">
                    <a16:rowId xmlns:a16="http://schemas.microsoft.com/office/drawing/2014/main" val="1002994163"/>
                  </a:ext>
                </a:extLst>
              </a:tr>
              <a:tr h="81421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Pomoć u učenju i nadoknađivanju znanja učenicima koji ne prate redoviti nastavni program s očekivanom razinom uspjeha, pomoć u stjecanju sposobnosti i</a:t>
                      </a:r>
                      <a:r>
                        <a:rPr lang="hr-HR" sz="1200" dirty="0">
                          <a:effectLst/>
                          <a:latin typeface="+mn-lt"/>
                          <a:ea typeface="Calibri" panose="020F0502020204030204" pitchFamily="34" charset="0"/>
                          <a:cs typeface="+mn-cs"/>
                        </a:rPr>
                        <a:t> </a:t>
                      </a:r>
                      <a:r>
                        <a:rPr lang="hr-HR" sz="1200" dirty="0">
                          <a:effectLst/>
                          <a:latin typeface="+mn-lt"/>
                          <a:ea typeface="Calibri" panose="020F0502020204030204" pitchFamily="34" charset="0"/>
                          <a:cs typeface="Calibri" panose="020F0502020204030204" pitchFamily="34" charset="0"/>
                        </a:rPr>
                        <a:t>vještina iz pojedinih nastavnih područja.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40446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Individualizirani pristup svakome učeniku u skladu s njegovim znanjem i mogućnostima.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3363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0446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Usvajanje znanja koja su potrebna za daljnji rad i napredovanje u učenju.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754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50945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Formativno vrednovanje i individualno praćenje svakog učenika.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2" name="Tablica 1">
            <a:extLst>
              <a:ext uri="{FF2B5EF4-FFF2-40B4-BE49-F238E27FC236}">
                <a16:creationId xmlns:a16="http://schemas.microsoft.com/office/drawing/2014/main" id="{41F4ADFD-E66F-1A68-1F6C-DC7E5282D09F}"/>
              </a:ext>
            </a:extLst>
          </p:cNvPr>
          <p:cNvGraphicFramePr>
            <a:graphicFrameLocks noGrp="1"/>
          </p:cNvGraphicFramePr>
          <p:nvPr>
            <p:extLst>
              <p:ext uri="{D42A27DB-BD31-4B8C-83A1-F6EECF244321}">
                <p14:modId xmlns:p14="http://schemas.microsoft.com/office/powerpoint/2010/main" val="731124578"/>
              </p:ext>
            </p:extLst>
          </p:nvPr>
        </p:nvGraphicFramePr>
        <p:xfrm>
          <a:off x="532765" y="5096435"/>
          <a:ext cx="5792470" cy="3633830"/>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46013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Dopunska nastava -  Fizika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2012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K. </a:t>
                      </a:r>
                      <a:r>
                        <a:rPr lang="hr-HR" sz="1200" dirty="0" err="1">
                          <a:effectLst/>
                          <a:latin typeface="+mn-lt"/>
                          <a:ea typeface="Calibri" panose="020F0502020204030204" pitchFamily="34" charset="0"/>
                        </a:rPr>
                        <a:t>Džakić</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83880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Pomoć u učenju i nadoknađivanju znanja učenicima koji ne prate redoviti nastavni program s očekivanom razinom uspjeha, pomoć u stjecanju sposobnosti i</a:t>
                      </a:r>
                      <a:r>
                        <a:rPr lang="hr-HR" sz="1200" dirty="0">
                          <a:effectLst/>
                          <a:latin typeface="+mn-lt"/>
                          <a:ea typeface="Calibri" panose="020F0502020204030204" pitchFamily="34" charset="0"/>
                          <a:cs typeface="+mn-cs"/>
                        </a:rPr>
                        <a:t> </a:t>
                      </a:r>
                      <a:r>
                        <a:rPr lang="hr-HR" sz="1200" dirty="0">
                          <a:effectLst/>
                          <a:latin typeface="+mn-lt"/>
                          <a:ea typeface="Calibri" panose="020F0502020204030204" pitchFamily="34" charset="0"/>
                          <a:cs typeface="Calibri" panose="020F0502020204030204" pitchFamily="34" charset="0"/>
                        </a:rPr>
                        <a:t>vještina iz pojedinih nastavnih područja.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462429">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Individualizirani pristup svakome učeniku u skladu s njegovim znanjem i mogućnostima.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4035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0446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Usvajanje znanja koja su potrebna za daljnji rad i napredovanje u učenju.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9806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50945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Formativno vrednovanje i individualno praćenje svakog učenika.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3BDE359D-F22C-9ECC-3B1B-130E6334247C}"/>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12</a:t>
            </a:fld>
            <a:endParaRPr lang="hr-HR" dirty="0"/>
          </a:p>
        </p:txBody>
      </p:sp>
      <p:sp>
        <p:nvSpPr>
          <p:cNvPr id="3" name="Pravokutnik 2">
            <a:extLst>
              <a:ext uri="{FF2B5EF4-FFF2-40B4-BE49-F238E27FC236}">
                <a16:creationId xmlns:a16="http://schemas.microsoft.com/office/drawing/2014/main" id="{A934CD02-BB78-8155-4EC2-A165C8955D31}"/>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F05864EF-0D29-BA60-EBC0-8583A5A9C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032016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pic>
        <p:nvPicPr>
          <p:cNvPr id="4" name="Grafika 3">
            <a:extLst>
              <a:ext uri="{FF2B5EF4-FFF2-40B4-BE49-F238E27FC236}">
                <a16:creationId xmlns:a16="http://schemas.microsoft.com/office/drawing/2014/main" id="{7B5AE4B4-F7CD-9E3F-09B4-176B9536143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0" y="-93600"/>
            <a:ext cx="6858000" cy="944536"/>
          </a:xfrm>
          <a:prstGeom prst="rect">
            <a:avLst/>
          </a:prstGeom>
        </p:spPr>
      </p:pic>
      <p:graphicFrame>
        <p:nvGraphicFramePr>
          <p:cNvPr id="6" name="Tablica 5">
            <a:extLst>
              <a:ext uri="{FF2B5EF4-FFF2-40B4-BE49-F238E27FC236}">
                <a16:creationId xmlns:a16="http://schemas.microsoft.com/office/drawing/2014/main" id="{6509540D-ADA8-07E3-1955-3AD3B61BA986}"/>
              </a:ext>
            </a:extLst>
          </p:cNvPr>
          <p:cNvGraphicFramePr>
            <a:graphicFrameLocks noGrp="1"/>
          </p:cNvGraphicFramePr>
          <p:nvPr>
            <p:extLst>
              <p:ext uri="{D42A27DB-BD31-4B8C-83A1-F6EECF244321}">
                <p14:modId xmlns:p14="http://schemas.microsoft.com/office/powerpoint/2010/main" val="2553628311"/>
              </p:ext>
            </p:extLst>
          </p:nvPr>
        </p:nvGraphicFramePr>
        <p:xfrm>
          <a:off x="655413" y="1039786"/>
          <a:ext cx="5731100" cy="3523714"/>
        </p:xfrm>
        <a:graphic>
          <a:graphicData uri="http://schemas.openxmlformats.org/drawingml/2006/table">
            <a:tbl>
              <a:tblPr firstRow="1" firstCol="1" bandRow="1">
                <a:tableStyleId>{22838BEF-8BB2-4498-84A7-C5851F593DF1}</a:tableStyleId>
              </a:tblPr>
              <a:tblGrid>
                <a:gridCol w="2078592">
                  <a:extLst>
                    <a:ext uri="{9D8B030D-6E8A-4147-A177-3AD203B41FA5}">
                      <a16:colId xmlns:a16="http://schemas.microsoft.com/office/drawing/2014/main" val="1095468876"/>
                    </a:ext>
                  </a:extLst>
                </a:gridCol>
                <a:gridCol w="3652508">
                  <a:extLst>
                    <a:ext uri="{9D8B030D-6E8A-4147-A177-3AD203B41FA5}">
                      <a16:colId xmlns:a16="http://schemas.microsoft.com/office/drawing/2014/main" val="2705748007"/>
                    </a:ext>
                  </a:extLst>
                </a:gridCol>
              </a:tblGrid>
              <a:tr h="38560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hr-HR" sz="1200" dirty="0">
                          <a:effectLst/>
                          <a:latin typeface="+mn-lt"/>
                        </a:rPr>
                        <a:t>Dopunska nastava -  Hrvatski jezik</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461451706"/>
                  </a:ext>
                </a:extLst>
              </a:tr>
              <a:tr h="417433">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M. Horvat, K. Blažević, S. </a:t>
                      </a:r>
                      <a:r>
                        <a:rPr lang="hr-HR" sz="1200" dirty="0" err="1">
                          <a:effectLst/>
                          <a:latin typeface="+mn-lt"/>
                          <a:ea typeface="Calibri" panose="020F0502020204030204" pitchFamily="34" charset="0"/>
                        </a:rPr>
                        <a:t>Ninković</a:t>
                      </a:r>
                      <a:r>
                        <a:rPr lang="hr-HR" sz="1200" dirty="0">
                          <a:effectLst/>
                          <a:latin typeface="+mn-lt"/>
                          <a:ea typeface="Calibri" panose="020F0502020204030204" pitchFamily="34" charset="0"/>
                        </a:rPr>
                        <a:t>, B. </a:t>
                      </a:r>
                      <a:r>
                        <a:rPr lang="hr-HR" sz="1200" dirty="0" err="1">
                          <a:effectLst/>
                          <a:latin typeface="+mn-lt"/>
                          <a:ea typeface="Calibri" panose="020F0502020204030204" pitchFamily="34" charset="0"/>
                        </a:rPr>
                        <a:t>Logožar</a:t>
                      </a:r>
                      <a:r>
                        <a:rPr lang="hr-HR" sz="1200" dirty="0">
                          <a:effectLst/>
                          <a:latin typeface="+mn-lt"/>
                          <a:ea typeface="Calibri" panose="020F0502020204030204" pitchFamily="34" charset="0"/>
                        </a:rPr>
                        <a:t>, D. Horvat, J. Zelenika</a:t>
                      </a:r>
                    </a:p>
                  </a:txBody>
                  <a:tcPr marL="114300" marR="114300" marT="0" marB="0">
                    <a:solidFill>
                      <a:schemeClr val="bg1"/>
                    </a:solidFill>
                  </a:tcPr>
                </a:tc>
                <a:extLst>
                  <a:ext uri="{0D108BD9-81ED-4DB2-BD59-A6C34878D82A}">
                    <a16:rowId xmlns:a16="http://schemas.microsoft.com/office/drawing/2014/main" val="254905829"/>
                  </a:ext>
                </a:extLst>
              </a:tr>
              <a:tr h="365945">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dirty="0">
                          <a:solidFill>
                            <a:schemeClr val="dk1"/>
                          </a:solidFill>
                          <a:effectLst/>
                          <a:latin typeface="+mn-lt"/>
                          <a:cs typeface="Calibri" panose="020F0502020204030204" pitchFamily="34" charset="0"/>
                        </a:rPr>
                        <a:t>Rad s učenicima kojima je potrebna pomoć u svladavanju redovitih sadržaja hrvatskoga jezika.</a:t>
                      </a:r>
                      <a:endParaRPr lang="hr-HR" sz="1200" kern="1200" dirty="0">
                        <a:solidFill>
                          <a:schemeClr val="dk1"/>
                        </a:solidFill>
                        <a:effectLst/>
                        <a:latin typeface="+mn-lt"/>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319680727"/>
                  </a:ext>
                </a:extLst>
              </a:tr>
              <a:tr h="53432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Nastava će se izvoditi uz korištenje udžbenika i drugih sredstava te tiskanih vježbi za uspješnije razumijevanje sadržaja.</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34918351"/>
                  </a:ext>
                </a:extLst>
              </a:tr>
              <a:tr h="254272">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Tijekom školske godine</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390101454"/>
                  </a:ext>
                </a:extLst>
              </a:tr>
              <a:tr h="297684">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Uključivanje učenika prema njihovoj potrebi za dopunskim aktivnostima.</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476408477"/>
                  </a:ext>
                </a:extLst>
              </a:tr>
              <a:tr h="32180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Troškovi fotokopiranja i dodatnih materijala</a:t>
                      </a:r>
                    </a:p>
                  </a:txBody>
                  <a:tcPr marL="68580" marR="68580" marT="0" marB="0">
                    <a:solidFill>
                      <a:schemeClr val="bg1"/>
                    </a:solidFill>
                  </a:tcPr>
                </a:tc>
                <a:extLst>
                  <a:ext uri="{0D108BD9-81ED-4DB2-BD59-A6C34878D82A}">
                    <a16:rowId xmlns:a16="http://schemas.microsoft.com/office/drawing/2014/main" val="4271266581"/>
                  </a:ext>
                </a:extLst>
              </a:tr>
              <a:tr h="73958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cs typeface="Calibri" panose="020F0502020204030204" pitchFamily="34" charset="0"/>
                        </a:rPr>
                        <a:t>Individualno praćenje napredovanja učenika, vođenje pisanih zabilješki, uz daljnje poticanje razvoja za strani jezik učenika, u skladu s njihovim sposobnostima.</a:t>
                      </a:r>
                    </a:p>
                  </a:txBody>
                  <a:tcPr marL="68580" marR="68580" marT="0" marB="0">
                    <a:solidFill>
                      <a:schemeClr val="bg1"/>
                    </a:solidFill>
                  </a:tcPr>
                </a:tc>
                <a:extLst>
                  <a:ext uri="{0D108BD9-81ED-4DB2-BD59-A6C34878D82A}">
                    <a16:rowId xmlns:a16="http://schemas.microsoft.com/office/drawing/2014/main" val="3815248661"/>
                  </a:ext>
                </a:extLst>
              </a:tr>
            </a:tbl>
          </a:graphicData>
        </a:graphic>
      </p:graphicFrame>
      <p:sp>
        <p:nvSpPr>
          <p:cNvPr id="7" name="Rezervirano mjesto broja slajda 1">
            <a:extLst>
              <a:ext uri="{FF2B5EF4-FFF2-40B4-BE49-F238E27FC236}">
                <a16:creationId xmlns:a16="http://schemas.microsoft.com/office/drawing/2014/main" id="{EFB12FEF-67F6-DFC7-FE51-3F77CEA21A94}"/>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13</a:t>
            </a:fld>
            <a:endParaRPr lang="hr-HR" dirty="0"/>
          </a:p>
        </p:txBody>
      </p:sp>
      <p:graphicFrame>
        <p:nvGraphicFramePr>
          <p:cNvPr id="8" name="Tablica 7">
            <a:extLst>
              <a:ext uri="{FF2B5EF4-FFF2-40B4-BE49-F238E27FC236}">
                <a16:creationId xmlns:a16="http://schemas.microsoft.com/office/drawing/2014/main" id="{94CD36D0-6670-41F7-9016-6F4AC4DA0B1D}"/>
              </a:ext>
            </a:extLst>
          </p:cNvPr>
          <p:cNvGraphicFramePr>
            <a:graphicFrameLocks noGrp="1"/>
          </p:cNvGraphicFramePr>
          <p:nvPr>
            <p:extLst>
              <p:ext uri="{D42A27DB-BD31-4B8C-83A1-F6EECF244321}">
                <p14:modId xmlns:p14="http://schemas.microsoft.com/office/powerpoint/2010/main" val="2101281121"/>
              </p:ext>
            </p:extLst>
          </p:nvPr>
        </p:nvGraphicFramePr>
        <p:xfrm>
          <a:off x="655413" y="4858669"/>
          <a:ext cx="5731100" cy="4047997"/>
        </p:xfrm>
        <a:graphic>
          <a:graphicData uri="http://schemas.openxmlformats.org/drawingml/2006/table">
            <a:tbl>
              <a:tblPr firstRow="1" firstCol="1" bandRow="1">
                <a:tableStyleId>{22838BEF-8BB2-4498-84A7-C5851F593DF1}</a:tableStyleId>
              </a:tblPr>
              <a:tblGrid>
                <a:gridCol w="2078592">
                  <a:extLst>
                    <a:ext uri="{9D8B030D-6E8A-4147-A177-3AD203B41FA5}">
                      <a16:colId xmlns:a16="http://schemas.microsoft.com/office/drawing/2014/main" val="1095468876"/>
                    </a:ext>
                  </a:extLst>
                </a:gridCol>
                <a:gridCol w="3652508">
                  <a:extLst>
                    <a:ext uri="{9D8B030D-6E8A-4147-A177-3AD203B41FA5}">
                      <a16:colId xmlns:a16="http://schemas.microsoft.com/office/drawing/2014/main" val="2705748007"/>
                    </a:ext>
                  </a:extLst>
                </a:gridCol>
              </a:tblGrid>
              <a:tr h="39913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gn="just">
                        <a:lnSpc>
                          <a:spcPct val="107000"/>
                        </a:lnSpc>
                        <a:spcAft>
                          <a:spcPts val="800"/>
                        </a:spcAft>
                      </a:pPr>
                      <a:r>
                        <a:rPr lang="hr-HR" sz="1200" dirty="0">
                          <a:effectLst/>
                          <a:latin typeface="+mn-lt"/>
                        </a:rPr>
                        <a:t>Dopunska nastava -  Matematika</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461451706"/>
                  </a:ext>
                </a:extLst>
              </a:tr>
              <a:tr h="412073">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M. Horvat, K. Blažević, S. </a:t>
                      </a:r>
                      <a:r>
                        <a:rPr lang="hr-HR" sz="1200" dirty="0" err="1">
                          <a:effectLst/>
                          <a:latin typeface="+mn-lt"/>
                          <a:ea typeface="Calibri" panose="020F0502020204030204" pitchFamily="34" charset="0"/>
                        </a:rPr>
                        <a:t>Ninković</a:t>
                      </a:r>
                      <a:r>
                        <a:rPr lang="hr-HR" sz="1200" dirty="0">
                          <a:effectLst/>
                          <a:latin typeface="+mn-lt"/>
                          <a:ea typeface="Calibri" panose="020F0502020204030204" pitchFamily="34" charset="0"/>
                        </a:rPr>
                        <a:t>, B. </a:t>
                      </a:r>
                      <a:r>
                        <a:rPr lang="hr-HR" sz="1200" dirty="0" err="1">
                          <a:effectLst/>
                          <a:latin typeface="+mn-lt"/>
                          <a:ea typeface="Calibri" panose="020F0502020204030204" pitchFamily="34" charset="0"/>
                        </a:rPr>
                        <a:t>Logožar</a:t>
                      </a:r>
                      <a:r>
                        <a:rPr lang="hr-HR" sz="1200" dirty="0">
                          <a:effectLst/>
                          <a:latin typeface="+mn-lt"/>
                          <a:ea typeface="Calibri" panose="020F0502020204030204" pitchFamily="34" charset="0"/>
                        </a:rPr>
                        <a:t>, N. Marinac, B. Bošnjak</a:t>
                      </a:r>
                    </a:p>
                  </a:txBody>
                  <a:tcPr marL="114300" marR="114300" marT="0" marB="0">
                    <a:solidFill>
                      <a:schemeClr val="bg1"/>
                    </a:solidFill>
                  </a:tcPr>
                </a:tc>
                <a:extLst>
                  <a:ext uri="{0D108BD9-81ED-4DB2-BD59-A6C34878D82A}">
                    <a16:rowId xmlns:a16="http://schemas.microsoft.com/office/drawing/2014/main" val="254905829"/>
                  </a:ext>
                </a:extLst>
              </a:tr>
              <a:tr h="26250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Rad s učenicima kojima je potrebna pomoć u svladavanju redovitih sadržaja matematike.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319680727"/>
                  </a:ext>
                </a:extLst>
              </a:tr>
              <a:tr h="1164974">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Pomoći učenicima u usvajanju sadržaja koje nisu usvojili na redovnoj nastavi, poticati učenike raznim nastavnim metodama i pomagalima za aktivnije i uspješnije sudjelovanje u nastavnom radu, razvijati sposobnosti i vještine rješavanja osnovnih matematičkih problema potrebnih za nastavak školovanja.</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34918351"/>
                  </a:ext>
                </a:extLst>
              </a:tr>
              <a:tr h="28737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a:effectLst/>
                          <a:latin typeface="+mn-lt"/>
                          <a:ea typeface="Calibri" panose="020F0502020204030204" pitchFamily="34" charset="0"/>
                          <a:cs typeface="Calibri" panose="020F0502020204030204" pitchFamily="34" charset="0"/>
                        </a:rPr>
                        <a:t>Tijekom školske godine</a:t>
                      </a:r>
                      <a:endParaRPr lang="hr-HR" sz="110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390101454"/>
                  </a:ext>
                </a:extLst>
              </a:tr>
              <a:tr h="43282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Pomoć učenicima u svladavanju osnovnih sadržaja iz matematike, uključivanje učenika prema njihovoj potrebi.</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476408477"/>
                  </a:ext>
                </a:extLst>
              </a:tr>
              <a:tr h="28429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Troškovi fotokopiranja i dodatnih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271266581"/>
                  </a:ext>
                </a:extLst>
              </a:tr>
              <a:tr h="43977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dirty="0"/>
                        <a:t>Individualno praćenje napredovanja učenika. Vode se pisane bilješke.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815248661"/>
                  </a:ext>
                </a:extLst>
              </a:tr>
            </a:tbl>
          </a:graphicData>
        </a:graphic>
      </p:graphicFrame>
      <p:sp>
        <p:nvSpPr>
          <p:cNvPr id="2" name="Pravokutnik 1">
            <a:extLst>
              <a:ext uri="{FF2B5EF4-FFF2-40B4-BE49-F238E27FC236}">
                <a16:creationId xmlns:a16="http://schemas.microsoft.com/office/drawing/2014/main" id="{FD81956A-447B-B455-98EC-9D823A6561A1}"/>
              </a:ext>
            </a:extLst>
          </p:cNvPr>
          <p:cNvSpPr/>
          <p:nvPr/>
        </p:nvSpPr>
        <p:spPr>
          <a:xfrm>
            <a:off x="0" y="298306"/>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3" name="Slika 2" descr="Slika na kojoj se prikazuje tekst, snimka zaslona, Font, logotip&#10;&#10;Sadržaj generiran uz AI možda nije točan.">
            <a:extLst>
              <a:ext uri="{FF2B5EF4-FFF2-40B4-BE49-F238E27FC236}">
                <a16:creationId xmlns:a16="http://schemas.microsoft.com/office/drawing/2014/main" id="{B1308BEE-9496-6EF6-77F1-40A0974D00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67"/>
            <a:ext cx="6858000" cy="952500"/>
          </a:xfrm>
          <a:prstGeom prst="rect">
            <a:avLst/>
          </a:prstGeom>
        </p:spPr>
      </p:pic>
    </p:spTree>
    <p:extLst>
      <p:ext uri="{BB962C8B-B14F-4D97-AF65-F5344CB8AC3E}">
        <p14:creationId xmlns:p14="http://schemas.microsoft.com/office/powerpoint/2010/main" val="2026367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pic>
        <p:nvPicPr>
          <p:cNvPr id="4" name="Grafika 3">
            <a:extLst>
              <a:ext uri="{FF2B5EF4-FFF2-40B4-BE49-F238E27FC236}">
                <a16:creationId xmlns:a16="http://schemas.microsoft.com/office/drawing/2014/main" id="{7B5AE4B4-F7CD-9E3F-09B4-176B9536143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0" y="48358"/>
            <a:ext cx="6858000" cy="944536"/>
          </a:xfrm>
          <a:prstGeom prst="rect">
            <a:avLst/>
          </a:prstGeom>
        </p:spPr>
      </p:pic>
      <p:graphicFrame>
        <p:nvGraphicFramePr>
          <p:cNvPr id="6" name="Tablica 5">
            <a:extLst>
              <a:ext uri="{FF2B5EF4-FFF2-40B4-BE49-F238E27FC236}">
                <a16:creationId xmlns:a16="http://schemas.microsoft.com/office/drawing/2014/main" id="{334487D4-815C-F6B8-6290-4BC36E6A2C36}"/>
              </a:ext>
            </a:extLst>
          </p:cNvPr>
          <p:cNvGraphicFramePr>
            <a:graphicFrameLocks noGrp="1"/>
          </p:cNvGraphicFramePr>
          <p:nvPr>
            <p:extLst>
              <p:ext uri="{D42A27DB-BD31-4B8C-83A1-F6EECF244321}">
                <p14:modId xmlns:p14="http://schemas.microsoft.com/office/powerpoint/2010/main" val="3081195463"/>
              </p:ext>
            </p:extLst>
          </p:nvPr>
        </p:nvGraphicFramePr>
        <p:xfrm>
          <a:off x="532765" y="1234151"/>
          <a:ext cx="5792470" cy="3423592"/>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1095468876"/>
                    </a:ext>
                  </a:extLst>
                </a:gridCol>
                <a:gridCol w="3595098">
                  <a:extLst>
                    <a:ext uri="{9D8B030D-6E8A-4147-A177-3AD203B41FA5}">
                      <a16:colId xmlns:a16="http://schemas.microsoft.com/office/drawing/2014/main" val="2705748007"/>
                    </a:ext>
                  </a:extLst>
                </a:gridCol>
              </a:tblGrid>
              <a:tr h="26753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Dopunska nastava -  Kemija</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461451706"/>
                  </a:ext>
                </a:extLst>
              </a:tr>
              <a:tr h="26748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I. Živković</a:t>
                      </a:r>
                    </a:p>
                  </a:txBody>
                  <a:tcPr marL="114300" marR="114300" marT="0" marB="0">
                    <a:solidFill>
                      <a:schemeClr val="bg1"/>
                    </a:solidFill>
                  </a:tcPr>
                </a:tc>
                <a:extLst>
                  <a:ext uri="{0D108BD9-81ED-4DB2-BD59-A6C34878D82A}">
                    <a16:rowId xmlns:a16="http://schemas.microsoft.com/office/drawing/2014/main" val="254905829"/>
                  </a:ext>
                </a:extLst>
              </a:tr>
              <a:tr h="32726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Stjecanje temeljnih znanja iz kemije</a:t>
                      </a:r>
                    </a:p>
                  </a:txBody>
                  <a:tcPr marL="68580" marR="68580" marT="0" marB="0">
                    <a:solidFill>
                      <a:schemeClr val="bg1"/>
                    </a:solidFill>
                  </a:tcPr>
                </a:tc>
                <a:extLst>
                  <a:ext uri="{0D108BD9-81ED-4DB2-BD59-A6C34878D82A}">
                    <a16:rowId xmlns:a16="http://schemas.microsoft.com/office/drawing/2014/main" val="1319680727"/>
                  </a:ext>
                </a:extLst>
              </a:tr>
              <a:tr h="104283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Pomoći učenicima u usvajanju sadržaja koje nisu   usvojili na redovnoj nastavi, poticati učenike raznim  nastavnim metodama i pomagalima za aktivnije i uspješnije sudjelovanje u nastavnom radu, razvijati sposobnosti i vještine.</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34918351"/>
                  </a:ext>
                </a:extLst>
              </a:tr>
              <a:tr h="27498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a:effectLst/>
                          <a:latin typeface="+mn-lt"/>
                          <a:ea typeface="Calibri" panose="020F0502020204030204" pitchFamily="34" charset="0"/>
                          <a:cs typeface="Calibri" panose="020F0502020204030204" pitchFamily="34" charset="0"/>
                        </a:rPr>
                        <a:t>Tijekom školske godine</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390101454"/>
                  </a:ext>
                </a:extLst>
              </a:tr>
              <a:tr h="43282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Pomoć učenicima u svladavanju osnovnih sadržaja iz kemije, uključivanje učenika prema njihovoj potrebi.</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476408477"/>
                  </a:ext>
                </a:extLst>
              </a:tr>
              <a:tr h="28429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Troškovi fotokopiranja i dodatnih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271266581"/>
                  </a:ext>
                </a:extLst>
              </a:tr>
              <a:tr h="52637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dirty="0">
                          <a:solidFill>
                            <a:schemeClr val="dk1"/>
                          </a:solidFill>
                          <a:latin typeface="+mn-lt"/>
                          <a:ea typeface="+mn-ea"/>
                          <a:cs typeface="+mn-cs"/>
                        </a:rPr>
                        <a:t>Individualno praćenje napredovanja učenika. Vode se pisane bilješke.</a:t>
                      </a:r>
                    </a:p>
                  </a:txBody>
                  <a:tcPr marL="68580" marR="68580" marT="0" marB="0">
                    <a:solidFill>
                      <a:schemeClr val="bg1"/>
                    </a:solidFill>
                  </a:tcPr>
                </a:tc>
                <a:extLst>
                  <a:ext uri="{0D108BD9-81ED-4DB2-BD59-A6C34878D82A}">
                    <a16:rowId xmlns:a16="http://schemas.microsoft.com/office/drawing/2014/main" val="3815248661"/>
                  </a:ext>
                </a:extLst>
              </a:tr>
            </a:tbl>
          </a:graphicData>
        </a:graphic>
      </p:graphicFrame>
      <p:sp>
        <p:nvSpPr>
          <p:cNvPr id="7" name="Rezervirano mjesto broja slajda 1">
            <a:extLst>
              <a:ext uri="{FF2B5EF4-FFF2-40B4-BE49-F238E27FC236}">
                <a16:creationId xmlns:a16="http://schemas.microsoft.com/office/drawing/2014/main" id="{15E21DA1-86E4-1222-466B-2482BECEE1B5}"/>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14</a:t>
            </a:fld>
            <a:endParaRPr lang="hr-HR" dirty="0"/>
          </a:p>
        </p:txBody>
      </p:sp>
      <p:sp>
        <p:nvSpPr>
          <p:cNvPr id="2" name="Pravokutnik 1">
            <a:extLst>
              <a:ext uri="{FF2B5EF4-FFF2-40B4-BE49-F238E27FC236}">
                <a16:creationId xmlns:a16="http://schemas.microsoft.com/office/drawing/2014/main" id="{C371B3F8-4907-EC81-55E5-54BAD1AFE974}"/>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3" name="Slika 2" descr="Slika na kojoj se prikazuje tekst, snimka zaslona, Font, logotip&#10;&#10;Sadržaj generiran uz AI možda nije točan.">
            <a:extLst>
              <a:ext uri="{FF2B5EF4-FFF2-40B4-BE49-F238E27FC236}">
                <a16:creationId xmlns:a16="http://schemas.microsoft.com/office/drawing/2014/main" id="{73FC6C66-A36B-1EFE-F212-CC2157202D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pic>
        <p:nvPicPr>
          <p:cNvPr id="11" name="Slika 10" descr="Slika na kojoj se prikazuje umjetničko djelo, ilustracija, dizajn&#10;&#10;Sadržaj generiran uz AI možda nije točan.">
            <a:extLst>
              <a:ext uri="{FF2B5EF4-FFF2-40B4-BE49-F238E27FC236}">
                <a16:creationId xmlns:a16="http://schemas.microsoft.com/office/drawing/2014/main" id="{953921BB-963F-A259-73F3-075573EEF27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548659" y="5331202"/>
            <a:ext cx="3760682" cy="3760682"/>
          </a:xfrm>
          <a:prstGeom prst="rect">
            <a:avLst/>
          </a:prstGeom>
        </p:spPr>
      </p:pic>
    </p:spTree>
    <p:extLst>
      <p:ext uri="{BB962C8B-B14F-4D97-AF65-F5344CB8AC3E}">
        <p14:creationId xmlns:p14="http://schemas.microsoft.com/office/powerpoint/2010/main" val="631513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pic>
        <p:nvPicPr>
          <p:cNvPr id="4" name="Grafika 3">
            <a:extLst>
              <a:ext uri="{FF2B5EF4-FFF2-40B4-BE49-F238E27FC236}">
                <a16:creationId xmlns:a16="http://schemas.microsoft.com/office/drawing/2014/main" id="{7B5AE4B4-F7CD-9E3F-09B4-176B9536143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0" y="95250"/>
            <a:ext cx="6858000" cy="944536"/>
          </a:xfrm>
          <a:prstGeom prst="rect">
            <a:avLst/>
          </a:prstGeom>
        </p:spPr>
      </p:pic>
      <p:sp>
        <p:nvSpPr>
          <p:cNvPr id="8" name="TekstniOkvir 7">
            <a:extLst>
              <a:ext uri="{FF2B5EF4-FFF2-40B4-BE49-F238E27FC236}">
                <a16:creationId xmlns:a16="http://schemas.microsoft.com/office/drawing/2014/main" id="{2953678E-469D-4524-9242-C132C403E6C1}"/>
              </a:ext>
            </a:extLst>
          </p:cNvPr>
          <p:cNvSpPr txBox="1"/>
          <p:nvPr/>
        </p:nvSpPr>
        <p:spPr>
          <a:xfrm>
            <a:off x="2553600" y="1190071"/>
            <a:ext cx="1750800" cy="307777"/>
          </a:xfrm>
          <a:prstGeom prst="rect">
            <a:avLst/>
          </a:prstGeom>
          <a:noFill/>
        </p:spPr>
        <p:txBody>
          <a:bodyPr wrap="none" rtlCol="0">
            <a:spAutoFit/>
          </a:bodyPr>
          <a:lstStyle/>
          <a:p>
            <a:r>
              <a:rPr lang="hr-HR" sz="1400" b="1" dirty="0"/>
              <a:t>DODATNA  NASTAVA</a:t>
            </a:r>
          </a:p>
        </p:txBody>
      </p:sp>
      <p:sp>
        <p:nvSpPr>
          <p:cNvPr id="6" name="Rezervirano mjesto broja slajda 1">
            <a:extLst>
              <a:ext uri="{FF2B5EF4-FFF2-40B4-BE49-F238E27FC236}">
                <a16:creationId xmlns:a16="http://schemas.microsoft.com/office/drawing/2014/main" id="{EC4D1B29-600E-E460-8021-0DBA7A545DAB}"/>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15</a:t>
            </a:fld>
            <a:endParaRPr lang="hr-HR" dirty="0"/>
          </a:p>
        </p:txBody>
      </p:sp>
      <p:sp>
        <p:nvSpPr>
          <p:cNvPr id="3" name="Pravokutnik 2">
            <a:extLst>
              <a:ext uri="{FF2B5EF4-FFF2-40B4-BE49-F238E27FC236}">
                <a16:creationId xmlns:a16="http://schemas.microsoft.com/office/drawing/2014/main" id="{8D118ED3-2AA6-0D2A-0156-154043C01A0C}"/>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2" name="Slika 1" descr="Slika na kojoj se prikazuje tekst, snimka zaslona, Font, logotip&#10;&#10;Sadržaj generiran uz AI možda nije točan.">
            <a:extLst>
              <a:ext uri="{FF2B5EF4-FFF2-40B4-BE49-F238E27FC236}">
                <a16:creationId xmlns:a16="http://schemas.microsoft.com/office/drawing/2014/main" id="{EC6965B7-5A89-A250-C08D-E9FBC35B14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9" name="Tablica 8">
            <a:extLst>
              <a:ext uri="{FF2B5EF4-FFF2-40B4-BE49-F238E27FC236}">
                <a16:creationId xmlns:a16="http://schemas.microsoft.com/office/drawing/2014/main" id="{AE0DCFFC-B8CA-1C57-1700-5F4424DFF4ED}"/>
              </a:ext>
            </a:extLst>
          </p:cNvPr>
          <p:cNvGraphicFramePr>
            <a:graphicFrameLocks noGrp="1"/>
          </p:cNvGraphicFramePr>
          <p:nvPr>
            <p:extLst>
              <p:ext uri="{D42A27DB-BD31-4B8C-83A1-F6EECF244321}">
                <p14:modId xmlns:p14="http://schemas.microsoft.com/office/powerpoint/2010/main" val="765481339"/>
              </p:ext>
            </p:extLst>
          </p:nvPr>
        </p:nvGraphicFramePr>
        <p:xfrm>
          <a:off x="299720" y="1815927"/>
          <a:ext cx="6258560" cy="5116491"/>
        </p:xfrm>
        <a:graphic>
          <a:graphicData uri="http://schemas.openxmlformats.org/drawingml/2006/table">
            <a:tbl>
              <a:tblPr firstRow="1" firstCol="1" lastRow="1" lastCol="1" bandRow="1" bandCol="1">
                <a:tableStyleId>{ED083AE6-46FA-4A59-8FB0-9F97EB10719F}</a:tableStyleId>
              </a:tblPr>
              <a:tblGrid>
                <a:gridCol w="497260">
                  <a:extLst>
                    <a:ext uri="{9D8B030D-6E8A-4147-A177-3AD203B41FA5}">
                      <a16:colId xmlns:a16="http://schemas.microsoft.com/office/drawing/2014/main" val="3042067249"/>
                    </a:ext>
                  </a:extLst>
                </a:gridCol>
                <a:gridCol w="1368704">
                  <a:extLst>
                    <a:ext uri="{9D8B030D-6E8A-4147-A177-3AD203B41FA5}">
                      <a16:colId xmlns:a16="http://schemas.microsoft.com/office/drawing/2014/main" val="3330536100"/>
                    </a:ext>
                  </a:extLst>
                </a:gridCol>
                <a:gridCol w="1184837">
                  <a:extLst>
                    <a:ext uri="{9D8B030D-6E8A-4147-A177-3AD203B41FA5}">
                      <a16:colId xmlns:a16="http://schemas.microsoft.com/office/drawing/2014/main" val="3161835722"/>
                    </a:ext>
                  </a:extLst>
                </a:gridCol>
                <a:gridCol w="490483">
                  <a:extLst>
                    <a:ext uri="{9D8B030D-6E8A-4147-A177-3AD203B41FA5}">
                      <a16:colId xmlns:a16="http://schemas.microsoft.com/office/drawing/2014/main" val="2277628556"/>
                    </a:ext>
                  </a:extLst>
                </a:gridCol>
                <a:gridCol w="615666">
                  <a:extLst>
                    <a:ext uri="{9D8B030D-6E8A-4147-A177-3AD203B41FA5}">
                      <a16:colId xmlns:a16="http://schemas.microsoft.com/office/drawing/2014/main" val="286504641"/>
                    </a:ext>
                  </a:extLst>
                </a:gridCol>
                <a:gridCol w="497949">
                  <a:extLst>
                    <a:ext uri="{9D8B030D-6E8A-4147-A177-3AD203B41FA5}">
                      <a16:colId xmlns:a16="http://schemas.microsoft.com/office/drawing/2014/main" val="524731766"/>
                    </a:ext>
                  </a:extLst>
                </a:gridCol>
                <a:gridCol w="1603661">
                  <a:extLst>
                    <a:ext uri="{9D8B030D-6E8A-4147-A177-3AD203B41FA5}">
                      <a16:colId xmlns:a16="http://schemas.microsoft.com/office/drawing/2014/main" val="382852176"/>
                    </a:ext>
                  </a:extLst>
                </a:gridCol>
              </a:tblGrid>
              <a:tr h="455449">
                <a:tc rowSpan="2">
                  <a:txBody>
                    <a:bodyPr/>
                    <a:lstStyle/>
                    <a:p>
                      <a:pPr marL="90805" marR="51435" indent="-9525">
                        <a:spcBef>
                          <a:spcPts val="655"/>
                        </a:spcBef>
                        <a:buNone/>
                      </a:pPr>
                      <a:r>
                        <a:rPr lang="hr-HR" sz="1100">
                          <a:effectLst/>
                        </a:rPr>
                        <a:t>Red. broj</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a:spcBef>
                          <a:spcPts val="20"/>
                        </a:spcBef>
                        <a:buNone/>
                      </a:pPr>
                      <a:r>
                        <a:rPr lang="hr-HR" sz="1200">
                          <a:effectLst/>
                        </a:rPr>
                        <a:t> </a:t>
                      </a:r>
                      <a:endParaRPr lang="hr-HR" sz="1600">
                        <a:effectLst/>
                      </a:endParaRPr>
                    </a:p>
                    <a:p>
                      <a:pPr marL="459740">
                        <a:buNone/>
                      </a:pPr>
                      <a:r>
                        <a:rPr lang="hr-HR" sz="1100">
                          <a:effectLst/>
                        </a:rPr>
                        <a:t>Nastavni predmet</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196215" marR="132715" indent="-30480">
                        <a:spcBef>
                          <a:spcPts val="655"/>
                        </a:spcBef>
                        <a:buNone/>
                      </a:pPr>
                      <a:r>
                        <a:rPr lang="hr-HR" sz="1100" dirty="0" err="1">
                          <a:effectLst/>
                        </a:rPr>
                        <a:t>Razred,grupa</a:t>
                      </a:r>
                      <a:endParaRPr lang="hr-H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94615" marR="63500" indent="78740">
                        <a:spcBef>
                          <a:spcPts val="655"/>
                        </a:spcBef>
                        <a:buNone/>
                      </a:pPr>
                      <a:r>
                        <a:rPr lang="hr-HR" sz="1100">
                          <a:effectLst/>
                        </a:rPr>
                        <a:t>Broj učenika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gridSpan="2">
                  <a:txBody>
                    <a:bodyPr/>
                    <a:lstStyle/>
                    <a:p>
                      <a:pPr marL="370205" indent="-260985">
                        <a:lnSpc>
                          <a:spcPts val="1030"/>
                        </a:lnSpc>
                        <a:spcBef>
                          <a:spcPts val="10"/>
                        </a:spcBef>
                        <a:buNone/>
                      </a:pPr>
                      <a:r>
                        <a:rPr lang="hr-HR" sz="1100">
                          <a:effectLst/>
                        </a:rPr>
                        <a:t>Planirani broj sati</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hr-HR"/>
                    </a:p>
                  </a:txBody>
                  <a:tcPr/>
                </a:tc>
                <a:tc rowSpan="2">
                  <a:txBody>
                    <a:bodyPr/>
                    <a:lstStyle/>
                    <a:p>
                      <a:pPr marL="495300" marR="173355" indent="-289560">
                        <a:spcBef>
                          <a:spcPts val="655"/>
                        </a:spcBef>
                        <a:buNone/>
                      </a:pPr>
                      <a:r>
                        <a:rPr lang="hr-HR" sz="1100">
                          <a:effectLst/>
                        </a:rPr>
                        <a:t>Ime i prezime učitelja izvršitelja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022135591"/>
                  </a:ext>
                </a:extLst>
              </a:tr>
              <a:tr h="528320">
                <a:tc vMerge="1">
                  <a:txBody>
                    <a:bodyPr/>
                    <a:lstStyle/>
                    <a:p>
                      <a:endParaRPr lang="hr-HR"/>
                    </a:p>
                  </a:txBody>
                  <a:tcPr/>
                </a:tc>
                <a:tc vMerge="1">
                  <a:txBody>
                    <a:bodyPr/>
                    <a:lstStyle/>
                    <a:p>
                      <a:endParaRPr lang="hr-HR"/>
                    </a:p>
                  </a:txBody>
                  <a:tcPr/>
                </a:tc>
                <a:tc vMerge="1">
                  <a:txBody>
                    <a:bodyPr/>
                    <a:lstStyle/>
                    <a:p>
                      <a:endParaRPr lang="hr-HR"/>
                    </a:p>
                  </a:txBody>
                  <a:tcPr/>
                </a:tc>
                <a:tc vMerge="1">
                  <a:txBody>
                    <a:bodyPr/>
                    <a:lstStyle/>
                    <a:p>
                      <a:endParaRPr lang="hr-HR"/>
                    </a:p>
                  </a:txBody>
                  <a:tcPr/>
                </a:tc>
                <a:tc>
                  <a:txBody>
                    <a:bodyPr/>
                    <a:lstStyle/>
                    <a:p>
                      <a:pPr marL="19685" algn="ctr">
                        <a:lnSpc>
                          <a:spcPts val="1000"/>
                        </a:lnSpc>
                        <a:spcBef>
                          <a:spcPts val="55"/>
                        </a:spcBef>
                        <a:buNone/>
                      </a:pPr>
                      <a:r>
                        <a:rPr lang="hr-HR" sz="1100">
                          <a:effectLst/>
                        </a:rPr>
                        <a:t>T</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9685" algn="ctr">
                        <a:lnSpc>
                          <a:spcPts val="1000"/>
                        </a:lnSpc>
                        <a:spcBef>
                          <a:spcPts val="55"/>
                        </a:spcBef>
                        <a:buNone/>
                      </a:pPr>
                      <a:r>
                        <a:rPr lang="hr-HR" sz="1100">
                          <a:effectLst/>
                        </a:rPr>
                        <a:t>G</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hr-HR"/>
                    </a:p>
                  </a:txBody>
                  <a:tcPr/>
                </a:tc>
                <a:extLst>
                  <a:ext uri="{0D108BD9-81ED-4DB2-BD59-A6C34878D82A}">
                    <a16:rowId xmlns:a16="http://schemas.microsoft.com/office/drawing/2014/main" val="2580043300"/>
                  </a:ext>
                </a:extLst>
              </a:tr>
              <a:tr h="235315">
                <a:tc>
                  <a:txBody>
                    <a:bodyPr/>
                    <a:lstStyle/>
                    <a:p>
                      <a:pPr marL="139700" marR="119380" algn="ctr">
                        <a:spcBef>
                          <a:spcPts val="260"/>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60"/>
                        </a:spcBef>
                        <a:buNone/>
                      </a:pPr>
                      <a:r>
                        <a:rPr lang="hr-HR" sz="1100">
                          <a:effectLst/>
                        </a:rPr>
                        <a:t>Hrvatski jezik</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2395" marR="92710" algn="ctr">
                        <a:spcBef>
                          <a:spcPts val="260"/>
                        </a:spcBef>
                        <a:buNone/>
                      </a:pPr>
                      <a:r>
                        <a:rPr lang="hr-HR" sz="1100">
                          <a:effectLst/>
                        </a:rPr>
                        <a:t>3.a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60"/>
                        </a:spcBef>
                        <a:buNone/>
                      </a:pPr>
                      <a:r>
                        <a:rPr lang="hr-HR" sz="1100">
                          <a:effectLst/>
                        </a:rPr>
                        <a:t>Blaženka Logožar</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73236383"/>
                  </a:ext>
                </a:extLst>
              </a:tr>
              <a:tr h="235315">
                <a:tc>
                  <a:txBody>
                    <a:bodyPr/>
                    <a:lstStyle/>
                    <a:p>
                      <a:pPr marL="139700" marR="119380" algn="ctr">
                        <a:spcBef>
                          <a:spcPts val="260"/>
                        </a:spcBef>
                        <a:buNone/>
                      </a:pPr>
                      <a:r>
                        <a:rPr lang="hr-HR" sz="1100">
                          <a:effectLst/>
                        </a:rPr>
                        <a:t>2.</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60"/>
                        </a:spcBef>
                        <a:buNone/>
                      </a:pPr>
                      <a:r>
                        <a:rPr lang="hr-HR" sz="1100">
                          <a:effectLst/>
                        </a:rPr>
                        <a:t>Matematika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2395" marR="92710" algn="ctr">
                        <a:spcBef>
                          <a:spcPts val="260"/>
                        </a:spcBef>
                        <a:buNone/>
                      </a:pPr>
                      <a:r>
                        <a:rPr lang="hr-HR" sz="1100">
                          <a:effectLst/>
                        </a:rPr>
                        <a:t>4.a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60"/>
                        </a:spcBef>
                        <a:buNone/>
                      </a:pPr>
                      <a:r>
                        <a:rPr lang="hr-HR" sz="1100">
                          <a:effectLst/>
                        </a:rPr>
                        <a:t>Slađana Ninković</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188712206"/>
                  </a:ext>
                </a:extLst>
              </a:tr>
              <a:tr h="327922">
                <a:tc>
                  <a:txBody>
                    <a:bodyPr/>
                    <a:lstStyle/>
                    <a:p>
                      <a:pPr marL="139700" marR="119380" algn="ctr">
                        <a:spcBef>
                          <a:spcPts val="260"/>
                        </a:spcBef>
                        <a:buNone/>
                      </a:pPr>
                      <a:r>
                        <a:rPr lang="hr-HR" sz="1100">
                          <a:effectLst/>
                        </a:rPr>
                        <a:t>3.</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60"/>
                        </a:spcBef>
                        <a:buNone/>
                      </a:pPr>
                      <a:r>
                        <a:rPr lang="hr-HR" sz="1100">
                          <a:effectLst/>
                        </a:rPr>
                        <a:t>Engleski jezik</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2395" marR="92710" algn="ctr">
                        <a:spcBef>
                          <a:spcPts val="260"/>
                        </a:spcBef>
                        <a:buNone/>
                      </a:pPr>
                      <a:r>
                        <a:rPr lang="hr-HR" sz="1100">
                          <a:effectLst/>
                        </a:rPr>
                        <a:t>2. – 4.</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0,5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60"/>
                        </a:spcBef>
                        <a:buNone/>
                      </a:pPr>
                      <a:r>
                        <a:rPr lang="hr-HR" sz="1100">
                          <a:effectLst/>
                        </a:rPr>
                        <a:t>17,5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60"/>
                        </a:spcBef>
                        <a:buNone/>
                      </a:pPr>
                      <a:r>
                        <a:rPr lang="hr-HR" sz="1100">
                          <a:effectLst/>
                        </a:rPr>
                        <a:t>Anita Udovičić</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758082305"/>
                  </a:ext>
                </a:extLst>
              </a:tr>
              <a:tr h="286174">
                <a:tc>
                  <a:txBody>
                    <a:bodyPr/>
                    <a:lstStyle/>
                    <a:p>
                      <a:pPr>
                        <a:buNone/>
                      </a:pPr>
                      <a:r>
                        <a:rPr lang="hr-HR" sz="16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R="454660" algn="r">
                        <a:spcBef>
                          <a:spcPts val="425"/>
                        </a:spcBef>
                        <a:buNone/>
                      </a:pPr>
                      <a:r>
                        <a:rPr lang="hr-HR" sz="1100">
                          <a:effectLst/>
                        </a:rPr>
                        <a:t>UKUPNO I. - IV.</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8415" algn="ctr">
                        <a:spcBef>
                          <a:spcPts val="42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2,5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87,5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buNone/>
                      </a:pPr>
                      <a:r>
                        <a:rPr lang="hr-HR" sz="16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601881117"/>
                  </a:ext>
                </a:extLst>
              </a:tr>
              <a:tr h="245942">
                <a:tc>
                  <a:txBody>
                    <a:bodyPr/>
                    <a:lstStyle/>
                    <a:p>
                      <a:pPr marL="139065" marR="119380"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a:effectLst/>
                        </a:rPr>
                        <a:t>Matematika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a:effectLst/>
                        </a:rPr>
                        <a:t>5. - 8.</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100">
                          <a:effectLst/>
                        </a:rPr>
                        <a:t>Nikolina Marinac</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26200672"/>
                  </a:ext>
                </a:extLst>
              </a:tr>
              <a:tr h="245942">
                <a:tc>
                  <a:txBody>
                    <a:bodyPr/>
                    <a:lstStyle/>
                    <a:p>
                      <a:pPr marL="139065" marR="119380" algn="ctr">
                        <a:spcBef>
                          <a:spcPts val="285"/>
                        </a:spcBef>
                        <a:buNone/>
                      </a:pPr>
                      <a:r>
                        <a:rPr lang="hr-HR" sz="1100">
                          <a:effectLst/>
                        </a:rPr>
                        <a:t>2.</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dirty="0">
                          <a:effectLst/>
                        </a:rPr>
                        <a:t>Hrvatski jezik</a:t>
                      </a:r>
                      <a:endParaRPr lang="hr-H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a:effectLst/>
                        </a:rPr>
                        <a:t>5. - 8.</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68580">
                        <a:spcBef>
                          <a:spcPts val="285"/>
                        </a:spcBef>
                        <a:buNone/>
                      </a:pPr>
                      <a:r>
                        <a:rPr lang="hr-HR" sz="1100">
                          <a:effectLst/>
                        </a:rPr>
                        <a:t>Jasmina Zelenika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98377365"/>
                  </a:ext>
                </a:extLst>
              </a:tr>
              <a:tr h="327922">
                <a:tc>
                  <a:txBody>
                    <a:bodyPr/>
                    <a:lstStyle/>
                    <a:p>
                      <a:pPr marL="139065" marR="119380" algn="ctr">
                        <a:spcBef>
                          <a:spcPts val="285"/>
                        </a:spcBef>
                        <a:buNone/>
                      </a:pPr>
                      <a:r>
                        <a:rPr lang="hr-HR" sz="1100">
                          <a:effectLst/>
                        </a:rPr>
                        <a:t>3.</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a:effectLst/>
                        </a:rPr>
                        <a:t>Engleski jezik</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a:effectLst/>
                        </a:rPr>
                        <a:t>5.a, 6.a,b</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68580">
                        <a:spcBef>
                          <a:spcPts val="285"/>
                        </a:spcBef>
                        <a:buNone/>
                      </a:pPr>
                      <a:r>
                        <a:rPr lang="hr-HR" sz="1100" dirty="0">
                          <a:effectLst/>
                        </a:rPr>
                        <a:t>Željka Gospočić</a:t>
                      </a:r>
                      <a:endParaRPr lang="hr-H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113756675"/>
                  </a:ext>
                </a:extLst>
              </a:tr>
              <a:tr h="327922">
                <a:tc>
                  <a:txBody>
                    <a:bodyPr/>
                    <a:lstStyle/>
                    <a:p>
                      <a:pPr marL="139065" marR="119380" algn="ctr">
                        <a:spcBef>
                          <a:spcPts val="285"/>
                        </a:spcBef>
                        <a:buNone/>
                      </a:pPr>
                      <a:r>
                        <a:rPr lang="hr-HR" sz="1100">
                          <a:effectLst/>
                        </a:rPr>
                        <a:t>4.</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a:effectLst/>
                        </a:rPr>
                        <a:t>Engleski jezik</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a:effectLst/>
                        </a:rPr>
                        <a:t>7.a, 8.a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68580">
                        <a:spcBef>
                          <a:spcPts val="285"/>
                        </a:spcBef>
                        <a:buNone/>
                      </a:pPr>
                      <a:r>
                        <a:rPr lang="hr-HR" sz="1100" dirty="0">
                          <a:effectLst/>
                        </a:rPr>
                        <a:t>Željka Gospočić</a:t>
                      </a:r>
                      <a:endParaRPr lang="hr-H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427258609"/>
                  </a:ext>
                </a:extLst>
              </a:tr>
              <a:tr h="327922">
                <a:tc>
                  <a:txBody>
                    <a:bodyPr/>
                    <a:lstStyle/>
                    <a:p>
                      <a:pPr marL="139065" marR="119380" algn="ctr">
                        <a:spcBef>
                          <a:spcPts val="285"/>
                        </a:spcBef>
                        <a:buNone/>
                      </a:pPr>
                      <a:r>
                        <a:rPr lang="hr-HR" sz="1100">
                          <a:effectLst/>
                        </a:rPr>
                        <a:t>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a:effectLst/>
                        </a:rPr>
                        <a:t>Povijest</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a:effectLst/>
                        </a:rPr>
                        <a:t>7.a, 8.a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68580">
                        <a:spcBef>
                          <a:spcPts val="285"/>
                        </a:spcBef>
                        <a:buNone/>
                      </a:pPr>
                      <a:r>
                        <a:rPr lang="hr-HR" sz="1100">
                          <a:effectLst/>
                        </a:rPr>
                        <a:t>Dragana Gorički</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925974554"/>
                  </a:ext>
                </a:extLst>
              </a:tr>
              <a:tr h="245942">
                <a:tc>
                  <a:txBody>
                    <a:bodyPr/>
                    <a:lstStyle/>
                    <a:p>
                      <a:pPr marL="139065" marR="119380" algn="ctr">
                        <a:spcBef>
                          <a:spcPts val="285"/>
                        </a:spcBef>
                        <a:buNone/>
                      </a:pPr>
                      <a:r>
                        <a:rPr lang="hr-HR" sz="1100">
                          <a:effectLst/>
                        </a:rPr>
                        <a:t>6.</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a:effectLst/>
                        </a:rPr>
                        <a:t>Informatika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dirty="0">
                          <a:effectLst/>
                        </a:rPr>
                        <a:t>6. </a:t>
                      </a:r>
                      <a:r>
                        <a:rPr lang="hr-HR" sz="1100" dirty="0" err="1">
                          <a:effectLst/>
                        </a:rPr>
                        <a:t>a,b</a:t>
                      </a:r>
                      <a:endParaRPr lang="hr-H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2</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spcBef>
                          <a:spcPts val="285"/>
                        </a:spcBef>
                        <a:buNone/>
                      </a:pPr>
                      <a:r>
                        <a:rPr lang="hr-HR" sz="1100">
                          <a:effectLst/>
                        </a:rPr>
                        <a:t>70</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68580">
                        <a:spcBef>
                          <a:spcPts val="285"/>
                        </a:spcBef>
                        <a:buNone/>
                      </a:pPr>
                      <a:r>
                        <a:rPr lang="hr-HR" sz="1100">
                          <a:effectLst/>
                        </a:rPr>
                        <a:t>Amanda Bošnjaković</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58444466"/>
                  </a:ext>
                </a:extLst>
              </a:tr>
              <a:tr h="327922">
                <a:tc>
                  <a:txBody>
                    <a:bodyPr/>
                    <a:lstStyle/>
                    <a:p>
                      <a:pPr marL="139065" marR="119380" algn="ctr">
                        <a:spcBef>
                          <a:spcPts val="285"/>
                        </a:spcBef>
                        <a:buNone/>
                      </a:pPr>
                      <a:r>
                        <a:rPr lang="hr-HR" sz="1100">
                          <a:effectLst/>
                        </a:rPr>
                        <a:t>7.</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85"/>
                        </a:spcBef>
                        <a:buNone/>
                      </a:pPr>
                      <a:r>
                        <a:rPr lang="hr-HR" sz="1100">
                          <a:effectLst/>
                        </a:rPr>
                        <a:t>Geografija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85"/>
                        </a:spcBef>
                        <a:buNone/>
                      </a:pPr>
                      <a:r>
                        <a:rPr lang="hr-HR" sz="1100">
                          <a:effectLst/>
                        </a:rPr>
                        <a:t>5., 6.a,b</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8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85"/>
                        </a:spcBef>
                        <a:buNone/>
                      </a:pPr>
                      <a:r>
                        <a:rPr lang="hr-HR" sz="1100">
                          <a:effectLst/>
                        </a:rPr>
                        <a:t>Sulejman Piskić</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997487599"/>
                  </a:ext>
                </a:extLst>
              </a:tr>
              <a:tr h="327922">
                <a:tc>
                  <a:txBody>
                    <a:bodyPr/>
                    <a:lstStyle/>
                    <a:p>
                      <a:pPr marL="139065" marR="119380" algn="ctr">
                        <a:spcBef>
                          <a:spcPts val="295"/>
                        </a:spcBef>
                        <a:buNone/>
                      </a:pPr>
                      <a:r>
                        <a:rPr lang="hr-HR" sz="1100">
                          <a:effectLst/>
                        </a:rPr>
                        <a:t>8.</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9850">
                        <a:spcBef>
                          <a:spcPts val="295"/>
                        </a:spcBef>
                        <a:buNone/>
                      </a:pPr>
                      <a:r>
                        <a:rPr lang="hr-HR" sz="1100">
                          <a:effectLst/>
                        </a:rPr>
                        <a:t>Geografija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13030" marR="92710" algn="ctr">
                        <a:spcBef>
                          <a:spcPts val="295"/>
                        </a:spcBef>
                        <a:buNone/>
                      </a:pPr>
                      <a:r>
                        <a:rPr lang="hr-HR" sz="1100">
                          <a:effectLst/>
                        </a:rPr>
                        <a:t>7.a, 8.a</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100">
                          <a:effectLst/>
                        </a:rPr>
                        <a:t>1</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295"/>
                        </a:spcBef>
                        <a:buNone/>
                      </a:pPr>
                      <a:r>
                        <a:rPr lang="hr-HR" sz="1100">
                          <a:effectLst/>
                        </a:rPr>
                        <a:t>35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68580">
                        <a:spcBef>
                          <a:spcPts val="295"/>
                        </a:spcBef>
                        <a:buNone/>
                      </a:pPr>
                      <a:r>
                        <a:rPr lang="hr-HR" sz="1100">
                          <a:effectLst/>
                        </a:rPr>
                        <a:t>Sulejman Piskić</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428889691"/>
                  </a:ext>
                </a:extLst>
              </a:tr>
              <a:tr h="286933">
                <a:tc>
                  <a:txBody>
                    <a:bodyPr/>
                    <a:lstStyle/>
                    <a:p>
                      <a:pPr>
                        <a:buNone/>
                      </a:pPr>
                      <a:r>
                        <a:rPr lang="hr-HR" sz="16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R="395605" algn="r">
                        <a:spcBef>
                          <a:spcPts val="425"/>
                        </a:spcBef>
                        <a:buNone/>
                      </a:pPr>
                      <a:r>
                        <a:rPr lang="hr-HR" sz="1100">
                          <a:effectLst/>
                        </a:rPr>
                        <a:t>UKUPNO V. - VIII.</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8415" algn="ctr">
                        <a:spcBef>
                          <a:spcPts val="42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9</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85"/>
                        </a:spcBef>
                        <a:buNone/>
                      </a:pPr>
                      <a:r>
                        <a:rPr lang="hr-HR" sz="1050">
                          <a:effectLst/>
                        </a:rPr>
                        <a:t>315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buNone/>
                      </a:pPr>
                      <a:r>
                        <a:rPr lang="hr-HR" sz="16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459728763"/>
                  </a:ext>
                </a:extLst>
              </a:tr>
              <a:tr h="286174">
                <a:tc>
                  <a:txBody>
                    <a:bodyPr/>
                    <a:lstStyle/>
                    <a:p>
                      <a:pPr>
                        <a:buNone/>
                      </a:pPr>
                      <a:r>
                        <a:rPr lang="hr-HR" sz="16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R="410845" algn="r">
                        <a:spcBef>
                          <a:spcPts val="425"/>
                        </a:spcBef>
                        <a:buNone/>
                      </a:pPr>
                      <a:r>
                        <a:rPr lang="hr-HR" sz="1100">
                          <a:effectLst/>
                        </a:rPr>
                        <a:t>UKUPNO I. - VIII.</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18415" algn="ctr">
                        <a:spcBef>
                          <a:spcPts val="42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 </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25"/>
                        </a:spcBef>
                        <a:buNone/>
                      </a:pPr>
                      <a:r>
                        <a:rPr lang="hr-HR" sz="1100">
                          <a:effectLst/>
                        </a:rPr>
                        <a:t>11,5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lgn="ctr">
                        <a:spcBef>
                          <a:spcPts val="495"/>
                        </a:spcBef>
                        <a:buNone/>
                      </a:pPr>
                      <a:r>
                        <a:rPr lang="hr-HR" sz="1050">
                          <a:effectLst/>
                        </a:rPr>
                        <a:t>402,5</a:t>
                      </a:r>
                      <a:endParaRPr lang="hr-HR"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a:buNone/>
                      </a:pPr>
                      <a:r>
                        <a:rPr lang="hr-HR" sz="1600" dirty="0">
                          <a:effectLst/>
                        </a:rPr>
                        <a:t> </a:t>
                      </a:r>
                      <a:endParaRPr lang="hr-H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94719121"/>
                  </a:ext>
                </a:extLst>
              </a:tr>
            </a:tbl>
          </a:graphicData>
        </a:graphic>
      </p:graphicFrame>
    </p:spTree>
    <p:extLst>
      <p:ext uri="{BB962C8B-B14F-4D97-AF65-F5344CB8AC3E}">
        <p14:creationId xmlns:p14="http://schemas.microsoft.com/office/powerpoint/2010/main" val="3067812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16</a:t>
            </a:fld>
            <a:endParaRPr lang="hr-HR" dirty="0"/>
          </a:p>
        </p:txBody>
      </p:sp>
      <p:pic>
        <p:nvPicPr>
          <p:cNvPr id="3" name="Grafika 2">
            <a:extLst>
              <a:ext uri="{FF2B5EF4-FFF2-40B4-BE49-F238E27FC236}">
                <a16:creationId xmlns:a16="http://schemas.microsoft.com/office/drawing/2014/main" id="{128D70EA-4D69-1115-67BE-B680EB9EFE2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0" y="95250"/>
            <a:ext cx="6858000" cy="944536"/>
          </a:xfrm>
          <a:prstGeom prst="rect">
            <a:avLst/>
          </a:prstGeom>
        </p:spPr>
      </p:pic>
      <p:graphicFrame>
        <p:nvGraphicFramePr>
          <p:cNvPr id="5" name="Tablica 4">
            <a:extLst>
              <a:ext uri="{FF2B5EF4-FFF2-40B4-BE49-F238E27FC236}">
                <a16:creationId xmlns:a16="http://schemas.microsoft.com/office/drawing/2014/main" id="{00528954-B53E-0586-4522-85D392F7E138}"/>
              </a:ext>
            </a:extLst>
          </p:cNvPr>
          <p:cNvGraphicFramePr>
            <a:graphicFrameLocks noGrp="1"/>
          </p:cNvGraphicFramePr>
          <p:nvPr>
            <p:extLst>
              <p:ext uri="{D42A27DB-BD31-4B8C-83A1-F6EECF244321}">
                <p14:modId xmlns:p14="http://schemas.microsoft.com/office/powerpoint/2010/main" val="2025905938"/>
              </p:ext>
            </p:extLst>
          </p:nvPr>
        </p:nvGraphicFramePr>
        <p:xfrm>
          <a:off x="602294" y="5093983"/>
          <a:ext cx="5733192" cy="4087414"/>
        </p:xfrm>
        <a:graphic>
          <a:graphicData uri="http://schemas.openxmlformats.org/drawingml/2006/table">
            <a:tbl>
              <a:tblPr firstRow="1" firstCol="1" bandRow="1">
                <a:tableStyleId>{22838BEF-8BB2-4498-84A7-C5851F593DF1}</a:tableStyleId>
              </a:tblPr>
              <a:tblGrid>
                <a:gridCol w="2114780">
                  <a:extLst>
                    <a:ext uri="{9D8B030D-6E8A-4147-A177-3AD203B41FA5}">
                      <a16:colId xmlns:a16="http://schemas.microsoft.com/office/drawing/2014/main" val="3944491976"/>
                    </a:ext>
                  </a:extLst>
                </a:gridCol>
                <a:gridCol w="3618412">
                  <a:extLst>
                    <a:ext uri="{9D8B030D-6E8A-4147-A177-3AD203B41FA5}">
                      <a16:colId xmlns:a16="http://schemas.microsoft.com/office/drawing/2014/main" val="1572269892"/>
                    </a:ext>
                  </a:extLst>
                </a:gridCol>
              </a:tblGrid>
              <a:tr h="22447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Dodatna nastava -  Matematika</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5037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 N. Marinac, S. </a:t>
                      </a:r>
                      <a:r>
                        <a:rPr lang="hr-HR" sz="1200" dirty="0" err="1">
                          <a:effectLst/>
                          <a:latin typeface="+mn-lt"/>
                          <a:ea typeface="Calibri" panose="020F0502020204030204" pitchFamily="34" charset="0"/>
                        </a:rPr>
                        <a:t>Ninković</a:t>
                      </a:r>
                      <a:r>
                        <a:rPr lang="hr-HR" sz="1200" dirty="0">
                          <a:effectLst/>
                          <a:latin typeface="+mn-lt"/>
                          <a:ea typeface="Calibri" panose="020F0502020204030204" pitchFamily="34" charset="0"/>
                        </a:rPr>
                        <a:t>, </a:t>
                      </a:r>
                    </a:p>
                  </a:txBody>
                  <a:tcPr marL="114300" marR="114300" marT="0" marB="0">
                    <a:solidFill>
                      <a:schemeClr val="bg1"/>
                    </a:solidFill>
                  </a:tcPr>
                </a:tc>
                <a:extLst>
                  <a:ext uri="{0D108BD9-81ED-4DB2-BD59-A6C34878D82A}">
                    <a16:rowId xmlns:a16="http://schemas.microsoft.com/office/drawing/2014/main" val="1002994163"/>
                  </a:ext>
                </a:extLst>
              </a:tr>
              <a:tr h="100730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Osposobljavanje učenika za rješavanje složenijih problemskih zadataka, produbljivanje i proširivanje učenikova znanja, usmjeravanje učenika na samostalni istraživački rad, razvijanje kritičnosti i logičnog mišljenja, pripremanje učenika za natjecanje.</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0535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Individualni rad, skupni rad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187702">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Tijekom školske godine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80984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Osposobiti učenike za primjenu usvojenih znanja u svakodnevnom životu, razvijanje apstraktnog mišljenja, stjecanje samostalnosti i samopouzdanja, razvijanje vještina korištenja digitalne tehnologije.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29107">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Sredstava za izradu plakata i školskih panoa (papir, bojice, ljepila…) kopiranje radnih materijala.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97325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Učenici se ne vrednuju brojčano, no vode se pisane zabilješke i prati se razvoj usmjeren na otkrivanje darovitih učenika. Rezultati će se koristi u cilju povećanja kvalitete nastavnog rada uz poticanje razvoja darovitih učenika.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6" name="Tablica 5">
            <a:extLst>
              <a:ext uri="{FF2B5EF4-FFF2-40B4-BE49-F238E27FC236}">
                <a16:creationId xmlns:a16="http://schemas.microsoft.com/office/drawing/2014/main" id="{BCD2B16F-25D0-4748-92C7-6BBDBF70903A}"/>
              </a:ext>
            </a:extLst>
          </p:cNvPr>
          <p:cNvGraphicFramePr>
            <a:graphicFrameLocks noGrp="1"/>
          </p:cNvGraphicFramePr>
          <p:nvPr>
            <p:extLst>
              <p:ext uri="{D42A27DB-BD31-4B8C-83A1-F6EECF244321}">
                <p14:modId xmlns:p14="http://schemas.microsoft.com/office/powerpoint/2010/main" val="1784371188"/>
              </p:ext>
            </p:extLst>
          </p:nvPr>
        </p:nvGraphicFramePr>
        <p:xfrm>
          <a:off x="602294" y="1063878"/>
          <a:ext cx="5733192" cy="3863719"/>
        </p:xfrm>
        <a:graphic>
          <a:graphicData uri="http://schemas.openxmlformats.org/drawingml/2006/table">
            <a:tbl>
              <a:tblPr firstRow="1" firstCol="1" bandRow="1">
                <a:tableStyleId>{22838BEF-8BB2-4498-84A7-C5851F593DF1}</a:tableStyleId>
              </a:tblPr>
              <a:tblGrid>
                <a:gridCol w="2114780">
                  <a:extLst>
                    <a:ext uri="{9D8B030D-6E8A-4147-A177-3AD203B41FA5}">
                      <a16:colId xmlns:a16="http://schemas.microsoft.com/office/drawing/2014/main" val="3213339704"/>
                    </a:ext>
                  </a:extLst>
                </a:gridCol>
                <a:gridCol w="3618412">
                  <a:extLst>
                    <a:ext uri="{9D8B030D-6E8A-4147-A177-3AD203B41FA5}">
                      <a16:colId xmlns:a16="http://schemas.microsoft.com/office/drawing/2014/main" val="80063063"/>
                    </a:ext>
                  </a:extLst>
                </a:gridCol>
              </a:tblGrid>
              <a:tr h="231353">
                <a:tc>
                  <a:txBody>
                    <a:bodyPr/>
                    <a:lstStyle/>
                    <a:p>
                      <a:pPr>
                        <a:lnSpc>
                          <a:spcPct val="107000"/>
                        </a:lnSpc>
                        <a:spcAft>
                          <a:spcPts val="800"/>
                        </a:spcAft>
                      </a:pPr>
                      <a:r>
                        <a:rPr lang="hr-HR" sz="1200" dirty="0">
                          <a:effectLst/>
                        </a:rPr>
                        <a:t>Aktivnost</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rPr>
                        <a:t>Dodatna nastava -  Hrvatski jezik</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907059295"/>
                  </a:ext>
                </a:extLst>
              </a:tr>
              <a:tr h="249649">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J. Zelenika , B. </a:t>
                      </a:r>
                      <a:r>
                        <a:rPr lang="hr-HR" sz="1200" dirty="0" err="1">
                          <a:effectLst/>
                          <a:latin typeface="Calibri" panose="020F0502020204030204" pitchFamily="34" charset="0"/>
                          <a:ea typeface="Calibri" panose="020F0502020204030204" pitchFamily="34" charset="0"/>
                        </a:rPr>
                        <a:t>Logožar</a:t>
                      </a:r>
                      <a:r>
                        <a:rPr lang="hr-HR" sz="1200" dirty="0">
                          <a:effectLst/>
                          <a:latin typeface="Calibri" panose="020F0502020204030204" pitchFamily="34" charset="0"/>
                          <a:ea typeface="Calibri" panose="020F0502020204030204" pitchFamily="34" charset="0"/>
                        </a:rPr>
                        <a:t>, </a:t>
                      </a:r>
                    </a:p>
                  </a:txBody>
                  <a:tcPr marL="68580" marR="68580" marT="0" marB="0">
                    <a:solidFill>
                      <a:schemeClr val="bg1"/>
                    </a:solidFill>
                  </a:tcPr>
                </a:tc>
                <a:extLst>
                  <a:ext uri="{0D108BD9-81ED-4DB2-BD59-A6C34878D82A}">
                    <a16:rowId xmlns:a16="http://schemas.microsoft.com/office/drawing/2014/main" val="2288495289"/>
                  </a:ext>
                </a:extLst>
              </a:tr>
              <a:tr h="676386">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rPr>
                        <a:t>Poticati zainteresirane učenike za proširivanje i produbljivanje znanja čitanja, razumijevanja pročitanoga, logičkog zaključivanja, rada sa digitalnim alatima. </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551742483"/>
                  </a:ext>
                </a:extLst>
              </a:tr>
              <a:tr h="180196">
                <a:tc>
                  <a:txBody>
                    <a:bodyPr/>
                    <a:lstStyle/>
                    <a:p>
                      <a:pPr>
                        <a:lnSpc>
                          <a:spcPct val="107000"/>
                        </a:lnSpc>
                        <a:spcAft>
                          <a:spcPts val="800"/>
                        </a:spcAft>
                      </a:pPr>
                      <a:r>
                        <a:rPr lang="hr-HR" sz="1200" dirty="0">
                          <a:effectLst/>
                        </a:rPr>
                        <a:t>Način realizacije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rPr>
                        <a:t>Individualni rad, skupni rad</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060392321"/>
                  </a:ext>
                </a:extLst>
              </a:tr>
              <a:tr h="180196">
                <a:tc>
                  <a:txBody>
                    <a:bodyPr/>
                    <a:lstStyle/>
                    <a:p>
                      <a:pPr>
                        <a:lnSpc>
                          <a:spcPct val="107000"/>
                        </a:lnSpc>
                        <a:spcAft>
                          <a:spcPts val="800"/>
                        </a:spcAft>
                      </a:pPr>
                      <a:r>
                        <a:rPr lang="hr-HR" sz="1200" dirty="0">
                          <a:effectLst/>
                        </a:rPr>
                        <a:t>Vremenski okvir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rPr>
                        <a:t>Tijekom školske godine</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271351547"/>
                  </a:ext>
                </a:extLst>
              </a:tr>
              <a:tr h="792065">
                <a:tc>
                  <a:txBody>
                    <a:bodyPr/>
                    <a:lstStyle/>
                    <a:p>
                      <a:pPr>
                        <a:lnSpc>
                          <a:spcPct val="107000"/>
                        </a:lnSpc>
                        <a:spcAft>
                          <a:spcPts val="800"/>
                        </a:spcAft>
                      </a:pPr>
                      <a:r>
                        <a:rPr lang="hr-HR" sz="1200" dirty="0">
                          <a:effectLst/>
                        </a:rPr>
                        <a:t>Osnovna namjena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rPr>
                        <a:t>Osposobiti učenike za primjenu usvojenih znanja u svakodnevnom životu, razvijanje apstraktnog mišljenja, stjecanje samostalnosti i samopouzdanja, razvijanje vještina korištenja digitalne tehnologije.</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777525293"/>
                  </a:ext>
                </a:extLst>
              </a:tr>
              <a:tr h="472419">
                <a:tc>
                  <a:txBody>
                    <a:bodyPr/>
                    <a:lstStyle/>
                    <a:p>
                      <a:pPr>
                        <a:lnSpc>
                          <a:spcPct val="107000"/>
                        </a:lnSpc>
                        <a:spcAft>
                          <a:spcPts val="800"/>
                        </a:spcAft>
                      </a:pPr>
                      <a:r>
                        <a:rPr lang="hr-HR" sz="1200" dirty="0">
                          <a:effectLst/>
                        </a:rPr>
                        <a:t>Okvirni troškovnik za aktivnost</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rPr>
                        <a:t>Sredstva za izradu plakata i školskih panoa (papir, bojice, ljepila…) kopiranje radnih materijala.</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22208664"/>
                  </a:ext>
                </a:extLst>
              </a:tr>
              <a:tr h="951888">
                <a:tc>
                  <a:txBody>
                    <a:bodyPr/>
                    <a:lstStyle/>
                    <a:p>
                      <a:pPr>
                        <a:lnSpc>
                          <a:spcPct val="107000"/>
                        </a:lnSpc>
                        <a:spcAft>
                          <a:spcPts val="800"/>
                        </a:spcAft>
                      </a:pPr>
                      <a:r>
                        <a:rPr lang="hr-HR" sz="1200" dirty="0">
                          <a:effectLst/>
                        </a:rPr>
                        <a:t>Način praćenja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rPr>
                        <a:t>Učenici se ne vrednuju brojčano, no vode se pisane zabilješke i prati se razvoj usmjeren na otkrivanje darovitih učenika. Rezultati će se koristi u cilju povećanja kvalitete nastavnog rada uz poticanje razvoja darovitih učenika.</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881101761"/>
                  </a:ext>
                </a:extLst>
              </a:tr>
            </a:tbl>
          </a:graphicData>
        </a:graphic>
      </p:graphicFrame>
      <p:sp>
        <p:nvSpPr>
          <p:cNvPr id="4" name="Pravokutnik 3">
            <a:extLst>
              <a:ext uri="{FF2B5EF4-FFF2-40B4-BE49-F238E27FC236}">
                <a16:creationId xmlns:a16="http://schemas.microsoft.com/office/drawing/2014/main" id="{4DF3C8B3-88DB-5D70-2FF5-25FDE61C2407}"/>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F409954D-7EC1-089E-F2A1-0434060E2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436963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17</a:t>
            </a:fld>
            <a:endParaRPr lang="hr-HR" dirty="0"/>
          </a:p>
        </p:txBody>
      </p:sp>
      <p:graphicFrame>
        <p:nvGraphicFramePr>
          <p:cNvPr id="5" name="Tablica 4">
            <a:extLst>
              <a:ext uri="{FF2B5EF4-FFF2-40B4-BE49-F238E27FC236}">
                <a16:creationId xmlns:a16="http://schemas.microsoft.com/office/drawing/2014/main" id="{0EB96D8C-0CFA-B8E0-8D04-56B9BBB80963}"/>
              </a:ext>
            </a:extLst>
          </p:cNvPr>
          <p:cNvGraphicFramePr>
            <a:graphicFrameLocks noGrp="1"/>
          </p:cNvGraphicFramePr>
          <p:nvPr>
            <p:extLst>
              <p:ext uri="{D42A27DB-BD31-4B8C-83A1-F6EECF244321}">
                <p14:modId xmlns:p14="http://schemas.microsoft.com/office/powerpoint/2010/main" val="664134562"/>
              </p:ext>
            </p:extLst>
          </p:nvPr>
        </p:nvGraphicFramePr>
        <p:xfrm>
          <a:off x="532765" y="1289741"/>
          <a:ext cx="5815784" cy="7022783"/>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618412">
                  <a:extLst>
                    <a:ext uri="{9D8B030D-6E8A-4147-A177-3AD203B41FA5}">
                      <a16:colId xmlns:a16="http://schemas.microsoft.com/office/drawing/2014/main" val="1572269892"/>
                    </a:ext>
                  </a:extLst>
                </a:gridCol>
              </a:tblGrid>
              <a:tr h="323849">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Dodatna nastava - Povijest</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229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D. Gorički</a:t>
                      </a:r>
                    </a:p>
                  </a:txBody>
                  <a:tcPr marL="114300" marR="114300" marT="0" marB="0">
                    <a:solidFill>
                      <a:schemeClr val="bg1"/>
                    </a:solidFill>
                  </a:tcPr>
                </a:tc>
                <a:extLst>
                  <a:ext uri="{0D108BD9-81ED-4DB2-BD59-A6C34878D82A}">
                    <a16:rowId xmlns:a16="http://schemas.microsoft.com/office/drawing/2014/main" val="1002994163"/>
                  </a:ext>
                </a:extLst>
              </a:tr>
              <a:tr h="2088225">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Potaknuti motivaciju učenika za učenjem povijesti, pripremati učenike za školsko natjecanje koje će se održati u veljači 2026. godine, razviti kod učenika vještinu čitanja s razumijevanjem (rad na tekstu, povijesnim izvorima, </a:t>
                      </a:r>
                      <a:r>
                        <a:rPr lang="hr-HR" sz="1200" dirty="0" err="1">
                          <a:effectLst/>
                          <a:latin typeface="+mn-lt"/>
                          <a:ea typeface="Calibri" panose="020F0502020204030204" pitchFamily="34" charset="0"/>
                        </a:rPr>
                        <a:t>infografikama</a:t>
                      </a:r>
                      <a:r>
                        <a:rPr lang="hr-HR" sz="1200" dirty="0">
                          <a:effectLst/>
                          <a:latin typeface="+mn-lt"/>
                          <a:ea typeface="Calibri" panose="020F0502020204030204" pitchFamily="34" charset="0"/>
                        </a:rPr>
                        <a:t>, usporednim tablicama i sl.), usmjeravati učenike na istraživački rad, povezivati lokalnu, nacionalnu i svjetsku povijest, razvijati sposobnost samostalnog pristupa povijesnim sadržajima i samostalnog odabira povijesnih tema, poticati kreativnosti i uzročno posljedično razmišljanje te obraditi teme po izboru učenika.</a:t>
                      </a:r>
                    </a:p>
                  </a:txBody>
                  <a:tcPr marL="114300" marR="114300" marT="0" marB="0">
                    <a:solidFill>
                      <a:schemeClr val="bg1"/>
                    </a:solidFill>
                  </a:tcPr>
                </a:tc>
                <a:extLst>
                  <a:ext uri="{0D108BD9-81ED-4DB2-BD59-A6C34878D82A}">
                    <a16:rowId xmlns:a16="http://schemas.microsoft.com/office/drawing/2014/main" val="2580803967"/>
                  </a:ext>
                </a:extLst>
              </a:tr>
              <a:tr h="189762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Učenici će se baviti istraživanjem povijesnih izvora, sistematizacijom povijesnih podataka, interpretacijom, izradom PowerPoint prezentacija i raznih drugih uradaka, a njihovi uraci bit će vrednovani i </a:t>
                      </a:r>
                      <a:r>
                        <a:rPr lang="hr-HR" sz="1200" dirty="0" err="1">
                          <a:effectLst/>
                          <a:latin typeface="+mn-lt"/>
                          <a:ea typeface="Calibri" panose="020F0502020204030204" pitchFamily="34" charset="0"/>
                        </a:rPr>
                        <a:t>samovrednovani</a:t>
                      </a:r>
                      <a:r>
                        <a:rPr lang="hr-HR" sz="1200" dirty="0">
                          <a:effectLst/>
                          <a:latin typeface="+mn-lt"/>
                          <a:ea typeface="Calibri" panose="020F0502020204030204" pitchFamily="34" charset="0"/>
                        </a:rPr>
                        <a:t>. Učenici će sudjelovati u uređenju škole te u obilježavanju Dana sjećanja na poginule branitelje Domovinskog rata, Dana sjećanja na Vukovar i Dana sjećanja na žrtve Holokausta, sudjelovat će na školskom natjecanju, a upoznavat će se u svome radu s nekim od web 2.0 alata.</a:t>
                      </a:r>
                    </a:p>
                  </a:txBody>
                  <a:tcPr marL="68580" marR="68580" marT="0" marB="0">
                    <a:solidFill>
                      <a:schemeClr val="bg1"/>
                    </a:solidFill>
                  </a:tcPr>
                </a:tc>
                <a:extLst>
                  <a:ext uri="{0D108BD9-81ED-4DB2-BD59-A6C34878D82A}">
                    <a16:rowId xmlns:a16="http://schemas.microsoft.com/office/drawing/2014/main" val="618008231"/>
                  </a:ext>
                </a:extLst>
              </a:tr>
              <a:tr h="51949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Školska</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godina 2025./2026.</a:t>
                      </a:r>
                      <a:endParaRPr lang="hr-HR" sz="1100" dirty="0">
                        <a:effectLst/>
                        <a:latin typeface="+mn-lt"/>
                        <a:ea typeface="Times New Roman" panose="02020603050405020304" pitchFamily="18" charset="0"/>
                        <a:cs typeface="Times New Roman" panose="02020603050405020304" pitchFamily="18" charset="0"/>
                      </a:endParaRPr>
                    </a:p>
                    <a:p>
                      <a:pPr marL="69850" marR="62230" algn="just">
                        <a:lnSpc>
                          <a:spcPts val="1350"/>
                        </a:lnSpc>
                        <a:tabLst>
                          <a:tab pos="558800" algn="l"/>
                          <a:tab pos="1132840" algn="l"/>
                          <a:tab pos="1443355" algn="l"/>
                          <a:tab pos="1965960" algn="l"/>
                          <a:tab pos="2573655" algn="l"/>
                        </a:tabLst>
                      </a:pPr>
                      <a:r>
                        <a:rPr lang="hr-HR" sz="1200" dirty="0">
                          <a:effectLst/>
                          <a:latin typeface="+mn-lt"/>
                          <a:ea typeface="Times New Roman" panose="02020603050405020304" pitchFamily="18" charset="0"/>
                          <a:cs typeface="Times New Roman" panose="02020603050405020304" pitchFamily="18" charset="0"/>
                        </a:rPr>
                        <a:t>Jedan	školski	sat	tjedno	tijekom	</a:t>
                      </a:r>
                      <a:r>
                        <a:rPr lang="hr-HR" sz="1200" spc="-5" dirty="0">
                          <a:effectLst/>
                          <a:latin typeface="+mn-lt"/>
                          <a:ea typeface="Times New Roman" panose="02020603050405020304" pitchFamily="18" charset="0"/>
                          <a:cs typeface="Times New Roman" panose="02020603050405020304" pitchFamily="18" charset="0"/>
                        </a:rPr>
                        <a:t>cijele </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nastavne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godine (35 sati ukupno).</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888670941"/>
                  </a:ext>
                </a:extLst>
              </a:tr>
              <a:tr h="65098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Razvijati osjećaj za timski rad i međusobnu suradnju, pružiti mogućnost za kreativno izražavanje, otkriti darovite učenike, stjecati samopouzdanje.</a:t>
                      </a:r>
                    </a:p>
                  </a:txBody>
                  <a:tcPr marL="68580" marR="68580" marT="0" marB="0">
                    <a:solidFill>
                      <a:schemeClr val="bg1"/>
                    </a:solidFill>
                  </a:tcPr>
                </a:tc>
                <a:extLst>
                  <a:ext uri="{0D108BD9-81ED-4DB2-BD59-A6C34878D82A}">
                    <a16:rowId xmlns:a16="http://schemas.microsoft.com/office/drawing/2014/main" val="2630794146"/>
                  </a:ext>
                </a:extLst>
              </a:tr>
              <a:tr h="34413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81554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Pratiti napredak učenika i redovito im davati povratne informacije o njihovim postignućima, sudjelovanje na natjecanju.</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31D57790-8EC8-DF37-5DBA-B8049B8049FF}"/>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0256CD6A-DBE3-967A-0FEA-D48F0FCB8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574735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18</a:t>
            </a:fld>
            <a:endParaRPr lang="hr-HR" dirty="0"/>
          </a:p>
        </p:txBody>
      </p:sp>
      <p:graphicFrame>
        <p:nvGraphicFramePr>
          <p:cNvPr id="4" name="Tablica 3">
            <a:extLst>
              <a:ext uri="{FF2B5EF4-FFF2-40B4-BE49-F238E27FC236}">
                <a16:creationId xmlns:a16="http://schemas.microsoft.com/office/drawing/2014/main" id="{853DFFF5-F90C-8E8D-181F-FC21852F404C}"/>
              </a:ext>
            </a:extLst>
          </p:cNvPr>
          <p:cNvGraphicFramePr>
            <a:graphicFrameLocks noGrp="1"/>
          </p:cNvGraphicFramePr>
          <p:nvPr>
            <p:extLst>
              <p:ext uri="{D42A27DB-BD31-4B8C-83A1-F6EECF244321}">
                <p14:modId xmlns:p14="http://schemas.microsoft.com/office/powerpoint/2010/main" val="1974575111"/>
              </p:ext>
            </p:extLst>
          </p:nvPr>
        </p:nvGraphicFramePr>
        <p:xfrm>
          <a:off x="412971" y="1269473"/>
          <a:ext cx="5973542" cy="4046496"/>
        </p:xfrm>
        <a:graphic>
          <a:graphicData uri="http://schemas.openxmlformats.org/drawingml/2006/table">
            <a:tbl>
              <a:tblPr firstRow="1" firstCol="1" bandRow="1">
                <a:tableStyleId>{22838BEF-8BB2-4498-84A7-C5851F593DF1}</a:tableStyleId>
              </a:tblPr>
              <a:tblGrid>
                <a:gridCol w="2330229">
                  <a:extLst>
                    <a:ext uri="{9D8B030D-6E8A-4147-A177-3AD203B41FA5}">
                      <a16:colId xmlns:a16="http://schemas.microsoft.com/office/drawing/2014/main" val="3944491976"/>
                    </a:ext>
                  </a:extLst>
                </a:gridCol>
                <a:gridCol w="3643313">
                  <a:extLst>
                    <a:ext uri="{9D8B030D-6E8A-4147-A177-3AD203B41FA5}">
                      <a16:colId xmlns:a16="http://schemas.microsoft.com/office/drawing/2014/main" val="1572269892"/>
                    </a:ext>
                  </a:extLst>
                </a:gridCol>
              </a:tblGrid>
              <a:tr h="28183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Dodatna nastava - Informatika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4589">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1849763">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Stjecanje umijeća uporabe računala i namjenskih programa. Razvijati strpljivost i upornost, pozitivan i aktivan odnos prema radu. Stvarati pozitivno mišljenje i osnove za nadogradnju u daljnjem školovanju. Korištenje informatičkog znanja u svakodnevnom životu. Učenje o sigurnosti na internetu. Primjenjivanje informatičke pismenosti u svladavanju gradiva drugih predmeta te korištenje informatičkog znanja u svakodnevnom životu.</a:t>
                      </a:r>
                    </a:p>
                  </a:txBody>
                  <a:tcPr marL="114300" marR="114300" marT="0" marB="0">
                    <a:solidFill>
                      <a:schemeClr val="bg1"/>
                    </a:solidFill>
                  </a:tcPr>
                </a:tc>
                <a:extLst>
                  <a:ext uri="{0D108BD9-81ED-4DB2-BD59-A6C34878D82A}">
                    <a16:rowId xmlns:a16="http://schemas.microsoft.com/office/drawing/2014/main" val="2580803967"/>
                  </a:ext>
                </a:extLst>
              </a:tr>
              <a:tr h="49906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Različiti oblici poučavanja, vježbi i praktičnog rada. Individualizirani pristup svakome učeniku.</a:t>
                      </a:r>
                    </a:p>
                  </a:txBody>
                  <a:tcPr marL="68580" marR="68580" marT="0" marB="0">
                    <a:solidFill>
                      <a:schemeClr val="bg1"/>
                    </a:solidFill>
                  </a:tcPr>
                </a:tc>
                <a:extLst>
                  <a:ext uri="{0D108BD9-81ED-4DB2-BD59-A6C34878D82A}">
                    <a16:rowId xmlns:a16="http://schemas.microsoft.com/office/drawing/2014/main" val="618008231"/>
                  </a:ext>
                </a:extLst>
              </a:tr>
              <a:tr h="16822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53214">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Osposobljavanje učenika za uporabu različitih računalnih operacija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197437">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33489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Individualno praćenje napredovanja učenika.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5" name="Pravokutnik 4">
            <a:extLst>
              <a:ext uri="{FF2B5EF4-FFF2-40B4-BE49-F238E27FC236}">
                <a16:creationId xmlns:a16="http://schemas.microsoft.com/office/drawing/2014/main" id="{676B7DB1-CC7C-1F6F-2D7E-00DA0BB331FA}"/>
              </a:ext>
            </a:extLst>
          </p:cNvPr>
          <p:cNvSpPr/>
          <p:nvPr/>
        </p:nvSpPr>
        <p:spPr>
          <a:xfrm>
            <a:off x="0" y="173691"/>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4517DA42-F0CD-899A-2C4A-5EE2174FD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07493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2" name="Tablica 1">
            <a:extLst>
              <a:ext uri="{FF2B5EF4-FFF2-40B4-BE49-F238E27FC236}">
                <a16:creationId xmlns:a16="http://schemas.microsoft.com/office/drawing/2014/main" id="{A28A5955-9D16-CC54-4958-B1DB73349F20}"/>
              </a:ext>
            </a:extLst>
          </p:cNvPr>
          <p:cNvGraphicFramePr>
            <a:graphicFrameLocks noGrp="1"/>
          </p:cNvGraphicFramePr>
          <p:nvPr>
            <p:extLst>
              <p:ext uri="{D42A27DB-BD31-4B8C-83A1-F6EECF244321}">
                <p14:modId xmlns:p14="http://schemas.microsoft.com/office/powerpoint/2010/main" val="3537140629"/>
              </p:ext>
            </p:extLst>
          </p:nvPr>
        </p:nvGraphicFramePr>
        <p:xfrm>
          <a:off x="431799" y="1267525"/>
          <a:ext cx="5954713" cy="7149839"/>
        </p:xfrm>
        <a:graphic>
          <a:graphicData uri="http://schemas.openxmlformats.org/drawingml/2006/table">
            <a:tbl>
              <a:tblPr firstRow="1" firstCol="1" bandRow="1">
                <a:tableStyleId>{22838BEF-8BB2-4498-84A7-C5851F593DF1}</a:tableStyleId>
              </a:tblPr>
              <a:tblGrid>
                <a:gridCol w="2362712">
                  <a:extLst>
                    <a:ext uri="{9D8B030D-6E8A-4147-A177-3AD203B41FA5}">
                      <a16:colId xmlns:a16="http://schemas.microsoft.com/office/drawing/2014/main" val="3944491976"/>
                    </a:ext>
                  </a:extLst>
                </a:gridCol>
                <a:gridCol w="3592001">
                  <a:extLst>
                    <a:ext uri="{9D8B030D-6E8A-4147-A177-3AD203B41FA5}">
                      <a16:colId xmlns:a16="http://schemas.microsoft.com/office/drawing/2014/main" val="1572269892"/>
                    </a:ext>
                  </a:extLst>
                </a:gridCol>
              </a:tblGrid>
              <a:tr h="30827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Dodatna nastava – Geografija </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4444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S. Piskić</a:t>
                      </a:r>
                    </a:p>
                  </a:txBody>
                  <a:tcPr marL="114300" marR="114300" marT="0" marB="0">
                    <a:solidFill>
                      <a:schemeClr val="bg1"/>
                    </a:solidFill>
                  </a:tcPr>
                </a:tc>
                <a:extLst>
                  <a:ext uri="{0D108BD9-81ED-4DB2-BD59-A6C34878D82A}">
                    <a16:rowId xmlns:a16="http://schemas.microsoft.com/office/drawing/2014/main" val="1002994163"/>
                  </a:ext>
                </a:extLst>
              </a:tr>
              <a:tr h="269427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Proširivanje temeljnih znanja u svrhu boljeg razumijevanja i usvajanja novih sadržaja, razvijanje geografskih vještina i geografskog načina razmišljanja, razvijanje interesa za geografiju, razvijanje vještina čitanja i korištenja geografskih karata, razvijati sposobnost tumačenja društveno - geografskih pojava i procesa na mjesnoj, nacionalnoj i svjetskoj razini, razvijati sposobnost prikupljanja i analiziranja podataka umijeća učenja iz svih raspoloživih izvora, razvijati sposobnosti i vještine timskog rada, odgovornosti u izvršavanju zadataka, kritičkog promišljanja i kreativnog djelovanja, komunikacijskih vještina te motiviranje učenika za istraživački rad.</a:t>
                      </a:r>
                    </a:p>
                  </a:txBody>
                  <a:tcPr marL="114300" marR="114300" marT="0" marB="0">
                    <a:solidFill>
                      <a:schemeClr val="bg1"/>
                    </a:solidFill>
                  </a:tcPr>
                </a:tc>
                <a:extLst>
                  <a:ext uri="{0D108BD9-81ED-4DB2-BD59-A6C34878D82A}">
                    <a16:rowId xmlns:a16="http://schemas.microsoft.com/office/drawing/2014/main" val="2580803967"/>
                  </a:ext>
                </a:extLst>
              </a:tr>
              <a:tr h="120337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Samostalan istraživački rad uz računalo (internet), časopise i udžbenike, prikupljanje materijala i izrada, prezentacija, plakata i školskih panoa, rad na geografskim kartama i zadacima za naprednije učenike, gledanje dokumentarnih filmova te obilježavanje važnih datuma.</a:t>
                      </a:r>
                    </a:p>
                  </a:txBody>
                  <a:tcPr marL="68580" marR="68580" marT="0" marB="0">
                    <a:solidFill>
                      <a:schemeClr val="bg1"/>
                    </a:solidFill>
                  </a:tcPr>
                </a:tc>
                <a:extLst>
                  <a:ext uri="{0D108BD9-81ED-4DB2-BD59-A6C34878D82A}">
                    <a16:rowId xmlns:a16="http://schemas.microsoft.com/office/drawing/2014/main" val="618008231"/>
                  </a:ext>
                </a:extLst>
              </a:tr>
              <a:tr h="30859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Aktivnost se održava jednom tjedno</a:t>
                      </a:r>
                    </a:p>
                  </a:txBody>
                  <a:tcPr marL="68580" marR="68580" marT="0" marB="0">
                    <a:solidFill>
                      <a:schemeClr val="bg1"/>
                    </a:solidFill>
                  </a:tcPr>
                </a:tc>
                <a:extLst>
                  <a:ext uri="{0D108BD9-81ED-4DB2-BD59-A6C34878D82A}">
                    <a16:rowId xmlns:a16="http://schemas.microsoft.com/office/drawing/2014/main" val="2888670941"/>
                  </a:ext>
                </a:extLst>
              </a:tr>
              <a:tr h="40314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Usvojiti način razmišljanja i metode rada karakteristične za geografiju.</a:t>
                      </a:r>
                    </a:p>
                  </a:txBody>
                  <a:tcPr marL="68580" marR="68580" marT="0" marB="0">
                    <a:solidFill>
                      <a:schemeClr val="bg1"/>
                    </a:solidFill>
                  </a:tcPr>
                </a:tc>
                <a:extLst>
                  <a:ext uri="{0D108BD9-81ED-4DB2-BD59-A6C34878D82A}">
                    <a16:rowId xmlns:a16="http://schemas.microsoft.com/office/drawing/2014/main" val="2630794146"/>
                  </a:ext>
                </a:extLst>
              </a:tr>
              <a:tr h="51136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Sredstava za izradu plakata i školskih panoa (papir, bojice, ljepila…) kopiranje radnih materijala.</a:t>
                      </a:r>
                    </a:p>
                  </a:txBody>
                  <a:tcPr marL="68580" marR="68580" marT="0" marB="0">
                    <a:solidFill>
                      <a:schemeClr val="bg1"/>
                    </a:solidFill>
                  </a:tcPr>
                </a:tc>
                <a:extLst>
                  <a:ext uri="{0D108BD9-81ED-4DB2-BD59-A6C34878D82A}">
                    <a16:rowId xmlns:a16="http://schemas.microsoft.com/office/drawing/2014/main" val="1683071559"/>
                  </a:ext>
                </a:extLst>
              </a:tr>
              <a:tr h="1376371">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Individualno praćenje rada pojedinaca i zajedničkih uradaka i njihovo prezentiranje u školi, aktivno sudjelovanje u radu, izlaganje panoa u školi, prikazivanje prezentacija na redovnoj nastavi, uspjeh učenika na školskom, županijskom i državnom natjecanju te analiza rada na kraju školske godine.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Rezervirano mjesto broja slajda 1">
            <a:extLst>
              <a:ext uri="{FF2B5EF4-FFF2-40B4-BE49-F238E27FC236}">
                <a16:creationId xmlns:a16="http://schemas.microsoft.com/office/drawing/2014/main" id="{5F12962E-B502-E098-082D-58A04C98A9CD}"/>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19</a:t>
            </a:fld>
            <a:endParaRPr lang="hr-HR" dirty="0"/>
          </a:p>
        </p:txBody>
      </p:sp>
      <p:sp>
        <p:nvSpPr>
          <p:cNvPr id="6" name="Pravokutnik 5">
            <a:extLst>
              <a:ext uri="{FF2B5EF4-FFF2-40B4-BE49-F238E27FC236}">
                <a16:creationId xmlns:a16="http://schemas.microsoft.com/office/drawing/2014/main" id="{811B8928-5C22-C7D2-638B-DA787657BF9C}"/>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03669155-B03D-8057-7305-9B2C2F2764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462489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20</a:t>
            </a:fld>
            <a:endParaRPr lang="hr-HR" dirty="0"/>
          </a:p>
        </p:txBody>
      </p:sp>
      <p:graphicFrame>
        <p:nvGraphicFramePr>
          <p:cNvPr id="5" name="Tablica 4">
            <a:extLst>
              <a:ext uri="{FF2B5EF4-FFF2-40B4-BE49-F238E27FC236}">
                <a16:creationId xmlns:a16="http://schemas.microsoft.com/office/drawing/2014/main" id="{0EB96D8C-0CFA-B8E0-8D04-56B9BBB80963}"/>
              </a:ext>
            </a:extLst>
          </p:cNvPr>
          <p:cNvGraphicFramePr>
            <a:graphicFrameLocks noGrp="1"/>
          </p:cNvGraphicFramePr>
          <p:nvPr>
            <p:extLst>
              <p:ext uri="{D42A27DB-BD31-4B8C-83A1-F6EECF244321}">
                <p14:modId xmlns:p14="http://schemas.microsoft.com/office/powerpoint/2010/main" val="2071820064"/>
              </p:ext>
            </p:extLst>
          </p:nvPr>
        </p:nvGraphicFramePr>
        <p:xfrm>
          <a:off x="532765" y="1213314"/>
          <a:ext cx="5815784" cy="4151439"/>
        </p:xfrm>
        <a:graphic>
          <a:graphicData uri="http://schemas.openxmlformats.org/drawingml/2006/table">
            <a:tbl>
              <a:tblPr firstRow="1" firstCol="1" bandRow="1">
                <a:tableStyleId>{22838BEF-8BB2-4498-84A7-C5851F593DF1}</a:tableStyleId>
              </a:tblPr>
              <a:tblGrid>
                <a:gridCol w="2251378">
                  <a:extLst>
                    <a:ext uri="{9D8B030D-6E8A-4147-A177-3AD203B41FA5}">
                      <a16:colId xmlns:a16="http://schemas.microsoft.com/office/drawing/2014/main" val="3944491976"/>
                    </a:ext>
                  </a:extLst>
                </a:gridCol>
                <a:gridCol w="3564406">
                  <a:extLst>
                    <a:ext uri="{9D8B030D-6E8A-4147-A177-3AD203B41FA5}">
                      <a16:colId xmlns:a16="http://schemas.microsoft.com/office/drawing/2014/main" val="1572269892"/>
                    </a:ext>
                  </a:extLst>
                </a:gridCol>
              </a:tblGrid>
              <a:tr h="30629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Dodatna nastava - Engleski jezik</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4808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 A. Udovičić</a:t>
                      </a:r>
                    </a:p>
                  </a:txBody>
                  <a:tcPr marL="114300" marR="114300" marT="0" marB="0">
                    <a:solidFill>
                      <a:schemeClr val="bg1"/>
                    </a:solidFill>
                  </a:tcPr>
                </a:tc>
                <a:extLst>
                  <a:ext uri="{0D108BD9-81ED-4DB2-BD59-A6C34878D82A}">
                    <a16:rowId xmlns:a16="http://schemas.microsoft.com/office/drawing/2014/main" val="1002994163"/>
                  </a:ext>
                </a:extLst>
              </a:tr>
              <a:tr h="81925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Poticati zainteresirane učenike za proširivanje i produbljivanje znanja čitanja, razumijevanja pročitanoga, logičkog zaključivanja, rada sa digitalnim alatima, pripremanje učenika za natjecanje.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40934">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Individualni rad, skupni rad</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4454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77897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Osposobiti učenike za primjenu usvojenih znanja u svakodnevnom životu, razvijanje apstraktnog mišljenja, stjecanje samostalnosti i samopouzdanja, razvijanje vještina korištenja digitalne tehnologije.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3096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Sredstava za izradu plakata i školskih panoa (papir, bojice, ljepila…)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86912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Učenici se ne vrednuju brojčano, no vode se pisane zabilješke i prati se razvoj usmjeren na otkrivanje darovitih učenika. Rezultati će se koristi u cilju povećanja kvalitete nastavnog rada uz poticanje razvoja darovitih učenika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F215B496-4870-AA3D-0470-AEA4BAD6ED17}"/>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D3BCEFBF-D42E-029A-8395-B2F6FCDCC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958731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8" name="TekstniOkvir 7">
            <a:extLst>
              <a:ext uri="{FF2B5EF4-FFF2-40B4-BE49-F238E27FC236}">
                <a16:creationId xmlns:a16="http://schemas.microsoft.com/office/drawing/2014/main" id="{2953678E-469D-4524-9242-C132C403E6C1}"/>
              </a:ext>
            </a:extLst>
          </p:cNvPr>
          <p:cNvSpPr txBox="1"/>
          <p:nvPr/>
        </p:nvSpPr>
        <p:spPr>
          <a:xfrm>
            <a:off x="2234346" y="1025206"/>
            <a:ext cx="2429383" cy="307777"/>
          </a:xfrm>
          <a:prstGeom prst="rect">
            <a:avLst/>
          </a:prstGeom>
          <a:noFill/>
        </p:spPr>
        <p:txBody>
          <a:bodyPr wrap="none" rtlCol="0">
            <a:spAutoFit/>
          </a:bodyPr>
          <a:lstStyle/>
          <a:p>
            <a:r>
              <a:rPr lang="hr-HR" sz="1400" b="1" dirty="0"/>
              <a:t> IZVANNASTAVNE AKTIVNOSTI</a:t>
            </a:r>
          </a:p>
        </p:txBody>
      </p:sp>
      <p:graphicFrame>
        <p:nvGraphicFramePr>
          <p:cNvPr id="2" name="Tablica 1">
            <a:extLst>
              <a:ext uri="{FF2B5EF4-FFF2-40B4-BE49-F238E27FC236}">
                <a16:creationId xmlns:a16="http://schemas.microsoft.com/office/drawing/2014/main" id="{9089B0BC-F469-3DF4-E1E1-A7E9CB6D1A84}"/>
              </a:ext>
            </a:extLst>
          </p:cNvPr>
          <p:cNvGraphicFramePr>
            <a:graphicFrameLocks noGrp="1"/>
          </p:cNvGraphicFramePr>
          <p:nvPr>
            <p:extLst>
              <p:ext uri="{D42A27DB-BD31-4B8C-83A1-F6EECF244321}">
                <p14:modId xmlns:p14="http://schemas.microsoft.com/office/powerpoint/2010/main" val="3654704349"/>
              </p:ext>
            </p:extLst>
          </p:nvPr>
        </p:nvGraphicFramePr>
        <p:xfrm>
          <a:off x="545758" y="1380867"/>
          <a:ext cx="5776665" cy="3776179"/>
        </p:xfrm>
        <a:graphic>
          <a:graphicData uri="http://schemas.openxmlformats.org/drawingml/2006/table">
            <a:tbl>
              <a:tblPr firstRow="1" firstCol="1" bandRow="1">
                <a:tableStyleId>{22838BEF-8BB2-4498-84A7-C5851F593DF1}</a:tableStyleId>
              </a:tblPr>
              <a:tblGrid>
                <a:gridCol w="2184379">
                  <a:extLst>
                    <a:ext uri="{9D8B030D-6E8A-4147-A177-3AD203B41FA5}">
                      <a16:colId xmlns:a16="http://schemas.microsoft.com/office/drawing/2014/main" val="3213339704"/>
                    </a:ext>
                  </a:extLst>
                </a:gridCol>
                <a:gridCol w="3592286">
                  <a:extLst>
                    <a:ext uri="{9D8B030D-6E8A-4147-A177-3AD203B41FA5}">
                      <a16:colId xmlns:a16="http://schemas.microsoft.com/office/drawing/2014/main" val="80063063"/>
                    </a:ext>
                  </a:extLst>
                </a:gridCol>
              </a:tblGrid>
              <a:tr h="277950">
                <a:tc>
                  <a:txBody>
                    <a:bodyPr/>
                    <a:lstStyle/>
                    <a:p>
                      <a:pPr>
                        <a:lnSpc>
                          <a:spcPct val="107000"/>
                        </a:lnSpc>
                        <a:spcAft>
                          <a:spcPts val="800"/>
                        </a:spcAft>
                      </a:pPr>
                      <a:r>
                        <a:rPr lang="hr-HR" sz="1200" dirty="0">
                          <a:effectLst/>
                        </a:rPr>
                        <a:t>Aktivnost </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Literarna skupina </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907059295"/>
                  </a:ext>
                </a:extLst>
              </a:tr>
              <a:tr h="232836">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D. Horvat</a:t>
                      </a:r>
                    </a:p>
                  </a:txBody>
                  <a:tcPr marL="114300" marR="114300" marT="0" marB="0">
                    <a:solidFill>
                      <a:schemeClr val="bg1"/>
                    </a:solidFill>
                  </a:tcPr>
                </a:tc>
                <a:extLst>
                  <a:ext uri="{0D108BD9-81ED-4DB2-BD59-A6C34878D82A}">
                    <a16:rowId xmlns:a16="http://schemas.microsoft.com/office/drawing/2014/main" val="4071231193"/>
                  </a:ext>
                </a:extLst>
              </a:tr>
              <a:tr h="286471">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10</a:t>
                      </a:r>
                    </a:p>
                  </a:txBody>
                  <a:tcPr marL="114300" marR="114300" marT="0" marB="0">
                    <a:solidFill>
                      <a:schemeClr val="bg1"/>
                    </a:solidFill>
                  </a:tcPr>
                </a:tc>
                <a:extLst>
                  <a:ext uri="{0D108BD9-81ED-4DB2-BD59-A6C34878D82A}">
                    <a16:rowId xmlns:a16="http://schemas.microsoft.com/office/drawing/2014/main" val="3945997427"/>
                  </a:ext>
                </a:extLst>
              </a:tr>
              <a:tr h="239466">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 sat</a:t>
                      </a:r>
                    </a:p>
                  </a:txBody>
                  <a:tcPr marL="114300" marR="114300" marT="0" marB="0">
                    <a:solidFill>
                      <a:schemeClr val="bg1"/>
                    </a:solidFill>
                  </a:tcPr>
                </a:tc>
                <a:extLst>
                  <a:ext uri="{0D108BD9-81ED-4DB2-BD59-A6C34878D82A}">
                    <a16:rowId xmlns:a16="http://schemas.microsoft.com/office/drawing/2014/main" val="1457583879"/>
                  </a:ext>
                </a:extLst>
              </a:tr>
              <a:tr h="406418">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Otkriti  i potaknuti darovitost učenika za literarni izraz.</a:t>
                      </a:r>
                    </a:p>
                  </a:txBody>
                  <a:tcPr marL="114300" marR="114300" marT="0" marB="0">
                    <a:solidFill>
                      <a:schemeClr val="bg1"/>
                    </a:solidFill>
                  </a:tcPr>
                </a:tc>
                <a:extLst>
                  <a:ext uri="{0D108BD9-81ED-4DB2-BD59-A6C34878D82A}">
                    <a16:rowId xmlns:a16="http://schemas.microsoft.com/office/drawing/2014/main" val="3551742483"/>
                  </a:ext>
                </a:extLst>
              </a:tr>
              <a:tr h="220552">
                <a:tc>
                  <a:txBody>
                    <a:bodyPr/>
                    <a:lstStyle/>
                    <a:p>
                      <a:pPr>
                        <a:lnSpc>
                          <a:spcPct val="107000"/>
                        </a:lnSpc>
                        <a:spcAft>
                          <a:spcPts val="800"/>
                        </a:spcAft>
                      </a:pPr>
                      <a:r>
                        <a:rPr lang="hr-HR" sz="1200" dirty="0">
                          <a:effectLst/>
                        </a:rPr>
                        <a:t>Način realizacije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Pisanje proze i poezije</a:t>
                      </a:r>
                    </a:p>
                  </a:txBody>
                  <a:tcPr marL="68580" marR="68580" marT="0" marB="0">
                    <a:solidFill>
                      <a:schemeClr val="bg1"/>
                    </a:solidFill>
                  </a:tcPr>
                </a:tc>
                <a:extLst>
                  <a:ext uri="{0D108BD9-81ED-4DB2-BD59-A6C34878D82A}">
                    <a16:rowId xmlns:a16="http://schemas.microsoft.com/office/drawing/2014/main" val="4060392321"/>
                  </a:ext>
                </a:extLst>
              </a:tr>
              <a:tr h="220552">
                <a:tc>
                  <a:txBody>
                    <a:bodyPr/>
                    <a:lstStyle/>
                    <a:p>
                      <a:pPr>
                        <a:lnSpc>
                          <a:spcPct val="107000"/>
                        </a:lnSpc>
                        <a:spcAft>
                          <a:spcPts val="800"/>
                        </a:spcAft>
                      </a:pPr>
                      <a:r>
                        <a:rPr lang="hr-HR" sz="1200" dirty="0">
                          <a:effectLst/>
                        </a:rPr>
                        <a:t>Vremenski okvir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rPr>
                        <a:t>Tijekom školske godine</a:t>
                      </a:r>
                      <a:endParaRPr lang="hr-HR" sz="120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271351547"/>
                  </a:ext>
                </a:extLst>
              </a:tr>
              <a:tr h="661496">
                <a:tc>
                  <a:txBody>
                    <a:bodyPr/>
                    <a:lstStyle/>
                    <a:p>
                      <a:pPr>
                        <a:lnSpc>
                          <a:spcPct val="107000"/>
                        </a:lnSpc>
                        <a:spcAft>
                          <a:spcPts val="800"/>
                        </a:spcAft>
                      </a:pPr>
                      <a:r>
                        <a:rPr lang="hr-HR" sz="1200" dirty="0">
                          <a:effectLst/>
                        </a:rPr>
                        <a:t>Osnovna namjena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Rad s darovitim i zainteresiranim učenicima, pisanje radova za školski list, za zbirku pjesama, sudjelovanje u natječajima.</a:t>
                      </a:r>
                    </a:p>
                  </a:txBody>
                  <a:tcPr marL="68580" marR="68580" marT="0" marB="0">
                    <a:solidFill>
                      <a:schemeClr val="bg1"/>
                    </a:solidFill>
                  </a:tcPr>
                </a:tc>
                <a:extLst>
                  <a:ext uri="{0D108BD9-81ED-4DB2-BD59-A6C34878D82A}">
                    <a16:rowId xmlns:a16="http://schemas.microsoft.com/office/drawing/2014/main" val="3777525293"/>
                  </a:ext>
                </a:extLst>
              </a:tr>
              <a:tr h="359543">
                <a:tc>
                  <a:txBody>
                    <a:bodyPr/>
                    <a:lstStyle/>
                    <a:p>
                      <a:pPr>
                        <a:lnSpc>
                          <a:spcPct val="107000"/>
                        </a:lnSpc>
                        <a:spcAft>
                          <a:spcPts val="800"/>
                        </a:spcAft>
                      </a:pPr>
                      <a:r>
                        <a:rPr lang="hr-HR" sz="1200" dirty="0">
                          <a:effectLst/>
                        </a:rPr>
                        <a:t>Okvirni troškovnik za aktivnost</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15 € za fotokopirni papir i dr. materijal</a:t>
                      </a:r>
                    </a:p>
                  </a:txBody>
                  <a:tcPr marL="68580" marR="68580" marT="0" marB="0">
                    <a:solidFill>
                      <a:schemeClr val="bg1"/>
                    </a:solidFill>
                  </a:tcPr>
                </a:tc>
                <a:extLst>
                  <a:ext uri="{0D108BD9-81ED-4DB2-BD59-A6C34878D82A}">
                    <a16:rowId xmlns:a16="http://schemas.microsoft.com/office/drawing/2014/main" val="2522208664"/>
                  </a:ext>
                </a:extLst>
              </a:tr>
              <a:tr h="870895">
                <a:tc>
                  <a:txBody>
                    <a:bodyPr/>
                    <a:lstStyle/>
                    <a:p>
                      <a:pPr>
                        <a:lnSpc>
                          <a:spcPct val="107000"/>
                        </a:lnSpc>
                        <a:spcAft>
                          <a:spcPts val="800"/>
                        </a:spcAft>
                      </a:pPr>
                      <a:r>
                        <a:rPr lang="hr-HR" sz="1200" dirty="0">
                          <a:effectLst/>
                        </a:rPr>
                        <a:t>Način praćenja aktivnosti</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Polazi od činjenice da je aktivnost slobodna i da čini radost i veselje polazniku, zalaganje je maksimalno, a ocjena je opći uspjeh grupe ili pojedinca na prezentaciji, nastupu i sl.</a:t>
                      </a:r>
                    </a:p>
                  </a:txBody>
                  <a:tcPr marL="68580" marR="68580" marT="0" marB="0">
                    <a:solidFill>
                      <a:schemeClr val="bg1"/>
                    </a:solidFill>
                  </a:tcPr>
                </a:tc>
                <a:extLst>
                  <a:ext uri="{0D108BD9-81ED-4DB2-BD59-A6C34878D82A}">
                    <a16:rowId xmlns:a16="http://schemas.microsoft.com/office/drawing/2014/main" val="881101761"/>
                  </a:ext>
                </a:extLst>
              </a:tr>
            </a:tbl>
          </a:graphicData>
        </a:graphic>
      </p:graphicFrame>
      <p:graphicFrame>
        <p:nvGraphicFramePr>
          <p:cNvPr id="6" name="Tablica 5">
            <a:extLst>
              <a:ext uri="{FF2B5EF4-FFF2-40B4-BE49-F238E27FC236}">
                <a16:creationId xmlns:a16="http://schemas.microsoft.com/office/drawing/2014/main" id="{4737E6CA-A039-C297-9778-FA5E55E0150E}"/>
              </a:ext>
            </a:extLst>
          </p:cNvPr>
          <p:cNvGraphicFramePr>
            <a:graphicFrameLocks noGrp="1"/>
          </p:cNvGraphicFramePr>
          <p:nvPr>
            <p:extLst>
              <p:ext uri="{D42A27DB-BD31-4B8C-83A1-F6EECF244321}">
                <p14:modId xmlns:p14="http://schemas.microsoft.com/office/powerpoint/2010/main" val="94665065"/>
              </p:ext>
            </p:extLst>
          </p:nvPr>
        </p:nvGraphicFramePr>
        <p:xfrm>
          <a:off x="545758" y="5357334"/>
          <a:ext cx="5776664" cy="3841265"/>
        </p:xfrm>
        <a:graphic>
          <a:graphicData uri="http://schemas.openxmlformats.org/drawingml/2006/table">
            <a:tbl>
              <a:tblPr>
                <a:tableStyleId>{BDBED569-4797-4DF1-A0F4-6AAB3CD982D8}</a:tableStyleId>
              </a:tblPr>
              <a:tblGrid>
                <a:gridCol w="2264188">
                  <a:extLst>
                    <a:ext uri="{9D8B030D-6E8A-4147-A177-3AD203B41FA5}">
                      <a16:colId xmlns:a16="http://schemas.microsoft.com/office/drawing/2014/main" val="4239250836"/>
                    </a:ext>
                  </a:extLst>
                </a:gridCol>
                <a:gridCol w="3512476">
                  <a:extLst>
                    <a:ext uri="{9D8B030D-6E8A-4147-A177-3AD203B41FA5}">
                      <a16:colId xmlns:a16="http://schemas.microsoft.com/office/drawing/2014/main" val="1063884463"/>
                    </a:ext>
                  </a:extLst>
                </a:gridCol>
              </a:tblGrid>
              <a:tr h="289967">
                <a:tc>
                  <a:txBody>
                    <a:bodyPr/>
                    <a:lstStyle/>
                    <a:p>
                      <a:pPr>
                        <a:lnSpc>
                          <a:spcPct val="107000"/>
                        </a:lnSpc>
                        <a:spcAft>
                          <a:spcPts val="799"/>
                        </a:spcAft>
                      </a:pPr>
                      <a:r>
                        <a:rPr lang="hr-HR" sz="1200" b="1" strike="noStrike" spc="-1" dirty="0">
                          <a:solidFill>
                            <a:srgbClr val="000000"/>
                          </a:solidFill>
                        </a:rPr>
                        <a:t>Aktivnost</a:t>
                      </a:r>
                      <a:endParaRPr lang="hr-HR" sz="1200" b="0" strike="noStrike" spc="-1" dirty="0">
                        <a:latin typeface="Arial"/>
                      </a:endParaRPr>
                    </a:p>
                  </a:txBody>
                  <a:tcPr marL="68400" marR="68400">
                    <a:solidFill>
                      <a:schemeClr val="accent6">
                        <a:lumMod val="40000"/>
                        <a:lumOff val="60000"/>
                      </a:schemeClr>
                    </a:solidFill>
                  </a:tcPr>
                </a:tc>
                <a:tc>
                  <a:txBody>
                    <a:bodyPr/>
                    <a:lstStyle/>
                    <a:p>
                      <a:pPr>
                        <a:lnSpc>
                          <a:spcPct val="107000"/>
                        </a:lnSpc>
                        <a:spcAft>
                          <a:spcPts val="799"/>
                        </a:spcAft>
                      </a:pPr>
                      <a:r>
                        <a:rPr lang="hr-HR" sz="1200" b="1" strike="noStrike" spc="-1" dirty="0">
                          <a:solidFill>
                            <a:srgbClr val="000000"/>
                          </a:solidFill>
                        </a:rPr>
                        <a:t>Likovna skupina</a:t>
                      </a:r>
                      <a:endParaRPr lang="hr-HR" sz="1200" b="0" strike="noStrike" spc="-1" dirty="0">
                        <a:latin typeface="Arial"/>
                      </a:endParaRPr>
                    </a:p>
                  </a:txBody>
                  <a:tcPr marL="68400" marR="68400">
                    <a:solidFill>
                      <a:schemeClr val="accent6">
                        <a:lumMod val="40000"/>
                        <a:lumOff val="60000"/>
                      </a:schemeClr>
                    </a:solidFill>
                  </a:tcPr>
                </a:tc>
                <a:extLst>
                  <a:ext uri="{0D108BD9-81ED-4DB2-BD59-A6C34878D82A}">
                    <a16:rowId xmlns:a16="http://schemas.microsoft.com/office/drawing/2014/main" val="608511645"/>
                  </a:ext>
                </a:extLst>
              </a:tr>
              <a:tr h="286741">
                <a:tc>
                  <a:txBody>
                    <a:bodyPr/>
                    <a:lstStyle/>
                    <a:p>
                      <a:pPr>
                        <a:lnSpc>
                          <a:spcPct val="107000"/>
                        </a:lnSpc>
                        <a:spcAft>
                          <a:spcPts val="799"/>
                        </a:spcAft>
                      </a:pPr>
                      <a:r>
                        <a:rPr lang="hr-HR" sz="1200" b="1" strike="noStrike" spc="-1" dirty="0">
                          <a:solidFill>
                            <a:srgbClr val="000000"/>
                          </a:solidFill>
                        </a:rPr>
                        <a:t>Nositelj</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7000"/>
                        </a:lnSpc>
                        <a:spcAft>
                          <a:spcPts val="799"/>
                        </a:spcAft>
                      </a:pPr>
                      <a:r>
                        <a:rPr lang="hr-HR" sz="1200" b="0" strike="noStrike" spc="-1" dirty="0">
                          <a:solidFill>
                            <a:srgbClr val="000000"/>
                          </a:solidFill>
                          <a:latin typeface="Calibri" panose="020F0502020204030204" pitchFamily="34" charset="0"/>
                          <a:cs typeface="Calibri" panose="020F0502020204030204" pitchFamily="34" charset="0"/>
                        </a:rPr>
                        <a:t>M. Gusić</a:t>
                      </a:r>
                      <a:endParaRPr lang="hr-HR" sz="1200" b="0" strike="noStrike" spc="-1" dirty="0">
                        <a:latin typeface="Calibri" panose="020F0502020204030204" pitchFamily="34" charset="0"/>
                        <a:cs typeface="Calibri" panose="020F0502020204030204" pitchFamily="34" charset="0"/>
                      </a:endParaRPr>
                    </a:p>
                  </a:txBody>
                  <a:tcPr marL="114120" marR="114120">
                    <a:solidFill>
                      <a:schemeClr val="bg1">
                        <a:lumMod val="95000"/>
                      </a:schemeClr>
                    </a:solidFill>
                  </a:tcPr>
                </a:tc>
                <a:extLst>
                  <a:ext uri="{0D108BD9-81ED-4DB2-BD59-A6C34878D82A}">
                    <a16:rowId xmlns:a16="http://schemas.microsoft.com/office/drawing/2014/main" val="3972670381"/>
                  </a:ext>
                </a:extLst>
              </a:tr>
              <a:tr h="334021">
                <a:tc>
                  <a:txBody>
                    <a:bodyPr/>
                    <a:lstStyle/>
                    <a:p>
                      <a:pPr>
                        <a:lnSpc>
                          <a:spcPct val="107000"/>
                        </a:lnSpc>
                        <a:spcAft>
                          <a:spcPts val="799"/>
                        </a:spcAft>
                      </a:pPr>
                      <a:r>
                        <a:rPr lang="hr-HR" sz="1200" b="1" strike="noStrike" spc="-1" dirty="0">
                          <a:solidFill>
                            <a:srgbClr val="000000"/>
                          </a:solidFill>
                        </a:rPr>
                        <a:t>Planirani broj učenika</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7000"/>
                        </a:lnSpc>
                        <a:spcAft>
                          <a:spcPts val="799"/>
                        </a:spcAft>
                      </a:pPr>
                      <a:r>
                        <a:rPr lang="hr-HR" sz="1200" b="0" strike="noStrike" spc="-1" dirty="0">
                          <a:solidFill>
                            <a:srgbClr val="000000"/>
                          </a:solidFill>
                        </a:rPr>
                        <a:t>5</a:t>
                      </a:r>
                      <a:endParaRPr lang="hr-HR" sz="1200" b="0" strike="noStrike" spc="-1" dirty="0">
                        <a:latin typeface="Calibri" panose="020F0502020204030204" pitchFamily="34" charset="0"/>
                        <a:cs typeface="Calibri" panose="020F0502020204030204" pitchFamily="34" charset="0"/>
                      </a:endParaRPr>
                    </a:p>
                  </a:txBody>
                  <a:tcPr marL="114120" marR="114120">
                    <a:solidFill>
                      <a:schemeClr val="bg1">
                        <a:lumMod val="95000"/>
                      </a:schemeClr>
                    </a:solidFill>
                  </a:tcPr>
                </a:tc>
                <a:extLst>
                  <a:ext uri="{0D108BD9-81ED-4DB2-BD59-A6C34878D82A}">
                    <a16:rowId xmlns:a16="http://schemas.microsoft.com/office/drawing/2014/main" val="2853632431"/>
                  </a:ext>
                </a:extLst>
              </a:tr>
              <a:tr h="312592">
                <a:tc>
                  <a:txBody>
                    <a:bodyPr/>
                    <a:lstStyle/>
                    <a:p>
                      <a:pPr>
                        <a:lnSpc>
                          <a:spcPct val="107000"/>
                        </a:lnSpc>
                        <a:spcAft>
                          <a:spcPts val="799"/>
                        </a:spcAft>
                      </a:pPr>
                      <a:r>
                        <a:rPr lang="hr-HR" sz="1200" b="1" strike="noStrike" spc="-1" dirty="0">
                          <a:solidFill>
                            <a:srgbClr val="000000"/>
                          </a:solidFill>
                        </a:rPr>
                        <a:t>Planirani broj sati tjedno</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7000"/>
                        </a:lnSpc>
                        <a:spcAft>
                          <a:spcPts val="799"/>
                        </a:spcAft>
                      </a:pPr>
                      <a:r>
                        <a:rPr lang="hr-HR" sz="1200" b="0" strike="noStrike" spc="-1" dirty="0">
                          <a:solidFill>
                            <a:srgbClr val="000000"/>
                          </a:solidFill>
                        </a:rPr>
                        <a:t>2 sata</a:t>
                      </a:r>
                      <a:endParaRPr lang="hr-HR" sz="1200" b="0" strike="noStrike" spc="-1" dirty="0">
                        <a:latin typeface="Calibri" panose="020F0502020204030204" pitchFamily="34" charset="0"/>
                        <a:cs typeface="Calibri" panose="020F0502020204030204" pitchFamily="34" charset="0"/>
                      </a:endParaRPr>
                    </a:p>
                  </a:txBody>
                  <a:tcPr marL="114120" marR="114120">
                    <a:solidFill>
                      <a:schemeClr val="bg1">
                        <a:lumMod val="95000"/>
                      </a:schemeClr>
                    </a:solidFill>
                  </a:tcPr>
                </a:tc>
                <a:extLst>
                  <a:ext uri="{0D108BD9-81ED-4DB2-BD59-A6C34878D82A}">
                    <a16:rowId xmlns:a16="http://schemas.microsoft.com/office/drawing/2014/main" val="148082456"/>
                  </a:ext>
                </a:extLst>
              </a:tr>
              <a:tr h="817887">
                <a:tc>
                  <a:txBody>
                    <a:bodyPr/>
                    <a:lstStyle/>
                    <a:p>
                      <a:pPr>
                        <a:lnSpc>
                          <a:spcPct val="107000"/>
                        </a:lnSpc>
                        <a:spcAft>
                          <a:spcPts val="799"/>
                        </a:spcAft>
                      </a:pPr>
                      <a:r>
                        <a:rPr lang="hr-HR" sz="1200" b="1" strike="noStrike" spc="-1" dirty="0">
                          <a:solidFill>
                            <a:srgbClr val="000000"/>
                          </a:solidFill>
                        </a:rPr>
                        <a:t>Ciljevi aktivnosti</a:t>
                      </a:r>
                      <a:endParaRPr lang="hr-HR" sz="1200" b="0" strike="noStrike" spc="-1" dirty="0">
                        <a:latin typeface="Arial"/>
                      </a:endParaRPr>
                    </a:p>
                  </a:txBody>
                  <a:tcPr marL="68400" marR="68400">
                    <a:solidFill>
                      <a:schemeClr val="accent5">
                        <a:lumMod val="20000"/>
                        <a:lumOff val="80000"/>
                      </a:schemeClr>
                    </a:solidFill>
                  </a:tcPr>
                </a:tc>
                <a:tc>
                  <a:txBody>
                    <a:bodyPr/>
                    <a:lstStyle/>
                    <a:p>
                      <a:pPr algn="just">
                        <a:lnSpc>
                          <a:spcPct val="107000"/>
                        </a:lnSpc>
                        <a:spcAft>
                          <a:spcPts val="799"/>
                        </a:spcAft>
                      </a:pPr>
                      <a:r>
                        <a:rPr lang="hr-HR" sz="1200" b="0" strike="noStrike" spc="-1" dirty="0">
                          <a:solidFill>
                            <a:srgbClr val="000000"/>
                          </a:solidFill>
                        </a:rPr>
                        <a:t>Usvajanje pojmova i razvijanje vještina i kompetencija u likovnoj kulturi. Razvijanje kreativnosti timskog rada i tolerancije, upoznavanje sa tradicijskim vještinama.</a:t>
                      </a:r>
                      <a:endParaRPr lang="hr-HR" sz="1200" b="0" strike="noStrike" spc="-1" dirty="0">
                        <a:latin typeface="Calibri" panose="020F0502020204030204" pitchFamily="34" charset="0"/>
                        <a:cs typeface="Calibri" panose="020F0502020204030204" pitchFamily="34" charset="0"/>
                      </a:endParaRPr>
                    </a:p>
                  </a:txBody>
                  <a:tcPr marL="114120" marR="114120">
                    <a:solidFill>
                      <a:schemeClr val="bg1">
                        <a:lumMod val="95000"/>
                      </a:schemeClr>
                    </a:solidFill>
                  </a:tcPr>
                </a:tc>
                <a:extLst>
                  <a:ext uri="{0D108BD9-81ED-4DB2-BD59-A6C34878D82A}">
                    <a16:rowId xmlns:a16="http://schemas.microsoft.com/office/drawing/2014/main" val="165252951"/>
                  </a:ext>
                </a:extLst>
              </a:tr>
              <a:tr h="318066">
                <a:tc>
                  <a:txBody>
                    <a:bodyPr/>
                    <a:lstStyle/>
                    <a:p>
                      <a:pPr>
                        <a:lnSpc>
                          <a:spcPct val="107000"/>
                        </a:lnSpc>
                        <a:spcAft>
                          <a:spcPts val="799"/>
                        </a:spcAft>
                      </a:pPr>
                      <a:r>
                        <a:rPr lang="hr-HR" sz="1200" b="1" strike="noStrike" spc="-1" dirty="0">
                          <a:solidFill>
                            <a:srgbClr val="000000"/>
                          </a:solidFill>
                        </a:rPr>
                        <a:t>Način realizacije aktivnosti</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0000"/>
                        </a:lnSpc>
                      </a:pPr>
                      <a:r>
                        <a:rPr lang="hr-HR" sz="1200" b="0" strike="noStrike" spc="-1" dirty="0"/>
                        <a:t>Praktičan rad u skupinama</a:t>
                      </a:r>
                      <a:endParaRPr lang="hr-HR" sz="1200" b="0" strike="noStrike" spc="-1" dirty="0">
                        <a:latin typeface="Calibri" panose="020F0502020204030204" pitchFamily="34" charset="0"/>
                        <a:cs typeface="Calibri" panose="020F0502020204030204" pitchFamily="34" charset="0"/>
                      </a:endParaRPr>
                    </a:p>
                  </a:txBody>
                  <a:tcPr marL="68400" marR="68400">
                    <a:solidFill>
                      <a:schemeClr val="bg1">
                        <a:lumMod val="95000"/>
                      </a:schemeClr>
                    </a:solidFill>
                  </a:tcPr>
                </a:tc>
                <a:extLst>
                  <a:ext uri="{0D108BD9-81ED-4DB2-BD59-A6C34878D82A}">
                    <a16:rowId xmlns:a16="http://schemas.microsoft.com/office/drawing/2014/main" val="2013123206"/>
                  </a:ext>
                </a:extLst>
              </a:tr>
              <a:tr h="0">
                <a:tc>
                  <a:txBody>
                    <a:bodyPr/>
                    <a:lstStyle/>
                    <a:p>
                      <a:pPr>
                        <a:lnSpc>
                          <a:spcPct val="107000"/>
                        </a:lnSpc>
                        <a:spcAft>
                          <a:spcPts val="799"/>
                        </a:spcAft>
                      </a:pPr>
                      <a:r>
                        <a:rPr lang="hr-HR" sz="1200" b="1" strike="noStrike" spc="-1" dirty="0">
                          <a:solidFill>
                            <a:srgbClr val="000000"/>
                          </a:solidFill>
                        </a:rPr>
                        <a:t>Vremenski okvir aktivnosti</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0000"/>
                        </a:lnSpc>
                      </a:pPr>
                      <a:r>
                        <a:rPr lang="hr-HR" sz="1200" b="0" strike="noStrike" spc="-1" dirty="0"/>
                        <a:t>Tijekom godine</a:t>
                      </a:r>
                    </a:p>
                  </a:txBody>
                  <a:tcPr marL="68400" marR="68400">
                    <a:solidFill>
                      <a:schemeClr val="bg1">
                        <a:lumMod val="95000"/>
                      </a:schemeClr>
                    </a:solidFill>
                  </a:tcPr>
                </a:tc>
                <a:extLst>
                  <a:ext uri="{0D108BD9-81ED-4DB2-BD59-A6C34878D82A}">
                    <a16:rowId xmlns:a16="http://schemas.microsoft.com/office/drawing/2014/main" val="2435248182"/>
                  </a:ext>
                </a:extLst>
              </a:tr>
              <a:tr h="358453">
                <a:tc>
                  <a:txBody>
                    <a:bodyPr/>
                    <a:lstStyle/>
                    <a:p>
                      <a:pPr>
                        <a:lnSpc>
                          <a:spcPct val="107000"/>
                        </a:lnSpc>
                        <a:spcAft>
                          <a:spcPts val="799"/>
                        </a:spcAft>
                      </a:pPr>
                      <a:r>
                        <a:rPr lang="hr-HR" sz="1200" b="1" strike="noStrike" spc="-1" dirty="0">
                          <a:solidFill>
                            <a:srgbClr val="000000"/>
                          </a:solidFill>
                        </a:rPr>
                        <a:t>Osnovna namjena aktivnosti</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0000"/>
                        </a:lnSpc>
                      </a:pPr>
                      <a:r>
                        <a:rPr lang="hr-HR" sz="1200" b="0" strike="noStrike" spc="-1" dirty="0"/>
                        <a:t>Estetsko uređenje, likovni natječaji</a:t>
                      </a:r>
                      <a:endParaRPr lang="hr-HR" sz="1200" b="0" strike="noStrike" spc="-1" dirty="0">
                        <a:latin typeface="Calibri" panose="020F0502020204030204" pitchFamily="34" charset="0"/>
                        <a:cs typeface="Calibri" panose="020F0502020204030204" pitchFamily="34" charset="0"/>
                      </a:endParaRPr>
                    </a:p>
                  </a:txBody>
                  <a:tcPr marL="68400" marR="68400">
                    <a:solidFill>
                      <a:schemeClr val="bg1">
                        <a:lumMod val="95000"/>
                      </a:schemeClr>
                    </a:solidFill>
                  </a:tcPr>
                </a:tc>
                <a:extLst>
                  <a:ext uri="{0D108BD9-81ED-4DB2-BD59-A6C34878D82A}">
                    <a16:rowId xmlns:a16="http://schemas.microsoft.com/office/drawing/2014/main" val="1172329000"/>
                  </a:ext>
                </a:extLst>
              </a:tr>
              <a:tr h="321689">
                <a:tc>
                  <a:txBody>
                    <a:bodyPr/>
                    <a:lstStyle/>
                    <a:p>
                      <a:pPr>
                        <a:lnSpc>
                          <a:spcPct val="107000"/>
                        </a:lnSpc>
                        <a:spcAft>
                          <a:spcPts val="799"/>
                        </a:spcAft>
                      </a:pPr>
                      <a:r>
                        <a:rPr lang="hr-HR" sz="1200" b="1" strike="noStrike" spc="-1" dirty="0">
                          <a:solidFill>
                            <a:srgbClr val="000000"/>
                          </a:solidFill>
                        </a:rPr>
                        <a:t>Okvirni troškovnik za aktivnost</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0000"/>
                        </a:lnSpc>
                      </a:pPr>
                      <a:r>
                        <a:rPr lang="hr-HR" sz="1200" b="0" strike="noStrike" spc="-1" dirty="0"/>
                        <a:t>10 €</a:t>
                      </a:r>
                      <a:endParaRPr lang="hr-HR" sz="1200" b="0" strike="noStrike" spc="-1" dirty="0">
                        <a:latin typeface="Calibri" panose="020F0502020204030204" pitchFamily="34" charset="0"/>
                        <a:cs typeface="Calibri" panose="020F0502020204030204" pitchFamily="34" charset="0"/>
                      </a:endParaRPr>
                    </a:p>
                  </a:txBody>
                  <a:tcPr marL="68400" marR="68400">
                    <a:solidFill>
                      <a:schemeClr val="bg1">
                        <a:lumMod val="95000"/>
                      </a:schemeClr>
                    </a:solidFill>
                  </a:tcPr>
                </a:tc>
                <a:extLst>
                  <a:ext uri="{0D108BD9-81ED-4DB2-BD59-A6C34878D82A}">
                    <a16:rowId xmlns:a16="http://schemas.microsoft.com/office/drawing/2014/main" val="3419725404"/>
                  </a:ext>
                </a:extLst>
              </a:tr>
              <a:tr h="476799">
                <a:tc>
                  <a:txBody>
                    <a:bodyPr/>
                    <a:lstStyle/>
                    <a:p>
                      <a:pPr>
                        <a:lnSpc>
                          <a:spcPct val="107000"/>
                        </a:lnSpc>
                        <a:spcAft>
                          <a:spcPts val="799"/>
                        </a:spcAft>
                      </a:pPr>
                      <a:r>
                        <a:rPr lang="hr-HR" sz="1200" b="1" strike="noStrike" spc="-1" dirty="0">
                          <a:solidFill>
                            <a:srgbClr val="000000"/>
                          </a:solidFill>
                        </a:rPr>
                        <a:t>Način praćenja aktivnosti</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0000"/>
                        </a:lnSpc>
                      </a:pPr>
                      <a:r>
                        <a:rPr lang="hr-HR" sz="1200" b="0" strike="noStrike" spc="-1" dirty="0"/>
                        <a:t>Individualno praćenje napredovanja učenika</a:t>
                      </a:r>
                      <a:endParaRPr lang="hr-HR" sz="1200" b="0" strike="noStrike" spc="-1" dirty="0">
                        <a:latin typeface="Calibri" panose="020F0502020204030204" pitchFamily="34" charset="0"/>
                        <a:cs typeface="Calibri" panose="020F0502020204030204" pitchFamily="34" charset="0"/>
                      </a:endParaRPr>
                    </a:p>
                  </a:txBody>
                  <a:tcPr marL="68400" marR="68400">
                    <a:solidFill>
                      <a:schemeClr val="bg1">
                        <a:lumMod val="95000"/>
                      </a:schemeClr>
                    </a:solidFill>
                  </a:tcPr>
                </a:tc>
                <a:extLst>
                  <a:ext uri="{0D108BD9-81ED-4DB2-BD59-A6C34878D82A}">
                    <a16:rowId xmlns:a16="http://schemas.microsoft.com/office/drawing/2014/main" val="1015583303"/>
                  </a:ext>
                </a:extLst>
              </a:tr>
            </a:tbl>
          </a:graphicData>
        </a:graphic>
      </p:graphicFrame>
      <p:sp>
        <p:nvSpPr>
          <p:cNvPr id="7" name="Rezervirano mjesto broja slajda 1">
            <a:extLst>
              <a:ext uri="{FF2B5EF4-FFF2-40B4-BE49-F238E27FC236}">
                <a16:creationId xmlns:a16="http://schemas.microsoft.com/office/drawing/2014/main" id="{03EE54B5-C31D-874D-9AF2-A03A6E50DBDA}"/>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21</a:t>
            </a:fld>
            <a:endParaRPr lang="hr-HR" dirty="0"/>
          </a:p>
        </p:txBody>
      </p:sp>
      <p:sp>
        <p:nvSpPr>
          <p:cNvPr id="3" name="Pravokutnik 2">
            <a:extLst>
              <a:ext uri="{FF2B5EF4-FFF2-40B4-BE49-F238E27FC236}">
                <a16:creationId xmlns:a16="http://schemas.microsoft.com/office/drawing/2014/main" id="{0F5F86B5-FC33-8B16-D03C-C4C7A04FF3F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9" name="Slika 8" descr="Slika na kojoj se prikazuje tekst, snimka zaslona, Font, logotip&#10;&#10;Sadržaj generiran uz AI možda nije točan.">
            <a:extLst>
              <a:ext uri="{FF2B5EF4-FFF2-40B4-BE49-F238E27FC236}">
                <a16:creationId xmlns:a16="http://schemas.microsoft.com/office/drawing/2014/main" id="{C35215FD-7210-6747-0033-8AD9BBAB1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364166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22</a:t>
            </a:fld>
            <a:endParaRPr lang="hr-HR" dirty="0"/>
          </a:p>
        </p:txBody>
      </p:sp>
      <p:graphicFrame>
        <p:nvGraphicFramePr>
          <p:cNvPr id="4" name="Tablica 3">
            <a:extLst>
              <a:ext uri="{FF2B5EF4-FFF2-40B4-BE49-F238E27FC236}">
                <a16:creationId xmlns:a16="http://schemas.microsoft.com/office/drawing/2014/main" id="{BD1DC033-2154-1961-810E-22A8061A9AFA}"/>
              </a:ext>
            </a:extLst>
          </p:cNvPr>
          <p:cNvGraphicFramePr>
            <a:graphicFrameLocks noGrp="1"/>
          </p:cNvGraphicFramePr>
          <p:nvPr>
            <p:extLst>
              <p:ext uri="{D42A27DB-BD31-4B8C-83A1-F6EECF244321}">
                <p14:modId xmlns:p14="http://schemas.microsoft.com/office/powerpoint/2010/main" val="2202648824"/>
              </p:ext>
            </p:extLst>
          </p:nvPr>
        </p:nvGraphicFramePr>
        <p:xfrm>
          <a:off x="532799" y="4811748"/>
          <a:ext cx="5853714" cy="4454751"/>
        </p:xfrm>
        <a:graphic>
          <a:graphicData uri="http://schemas.openxmlformats.org/drawingml/2006/table">
            <a:tbl>
              <a:tblPr firstRow="1" firstCol="1" bandRow="1">
                <a:tableStyleId>{22838BEF-8BB2-4498-84A7-C5851F593DF1}</a:tableStyleId>
              </a:tblPr>
              <a:tblGrid>
                <a:gridCol w="2223464">
                  <a:extLst>
                    <a:ext uri="{9D8B030D-6E8A-4147-A177-3AD203B41FA5}">
                      <a16:colId xmlns:a16="http://schemas.microsoft.com/office/drawing/2014/main" val="384945587"/>
                    </a:ext>
                  </a:extLst>
                </a:gridCol>
                <a:gridCol w="3630250">
                  <a:extLst>
                    <a:ext uri="{9D8B030D-6E8A-4147-A177-3AD203B41FA5}">
                      <a16:colId xmlns:a16="http://schemas.microsoft.com/office/drawing/2014/main" val="229571113"/>
                    </a:ext>
                  </a:extLst>
                </a:gridCol>
              </a:tblGrid>
              <a:tr h="25726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Dramsko-recitatorska skupina</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628764011"/>
                  </a:ext>
                </a:extLst>
              </a:tr>
              <a:tr h="18485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M. Horvat</a:t>
                      </a:r>
                    </a:p>
                  </a:txBody>
                  <a:tcPr marL="114300" marR="114300" marT="0" marB="0">
                    <a:solidFill>
                      <a:schemeClr val="bg1"/>
                    </a:solidFill>
                  </a:tcPr>
                </a:tc>
                <a:extLst>
                  <a:ext uri="{0D108BD9-81ED-4DB2-BD59-A6C34878D82A}">
                    <a16:rowId xmlns:a16="http://schemas.microsoft.com/office/drawing/2014/main" val="742586478"/>
                  </a:ext>
                </a:extLst>
              </a:tr>
              <a:tr h="19863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12</a:t>
                      </a:r>
                    </a:p>
                  </a:txBody>
                  <a:tcPr marL="114300" marR="114300" marT="0" marB="0">
                    <a:solidFill>
                      <a:schemeClr val="bg1"/>
                    </a:solidFill>
                  </a:tcPr>
                </a:tc>
                <a:extLst>
                  <a:ext uri="{0D108BD9-81ED-4DB2-BD59-A6C34878D82A}">
                    <a16:rowId xmlns:a16="http://schemas.microsoft.com/office/drawing/2014/main" val="4198128747"/>
                  </a:ext>
                </a:extLst>
              </a:tr>
              <a:tr h="186126">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 sat</a:t>
                      </a:r>
                    </a:p>
                  </a:txBody>
                  <a:tcPr marL="114300" marR="114300" marT="0" marB="0">
                    <a:solidFill>
                      <a:schemeClr val="bg1"/>
                    </a:solidFill>
                  </a:tcPr>
                </a:tc>
                <a:extLst>
                  <a:ext uri="{0D108BD9-81ED-4DB2-BD59-A6C34878D82A}">
                    <a16:rowId xmlns:a16="http://schemas.microsoft.com/office/drawing/2014/main" val="2270152337"/>
                  </a:ext>
                </a:extLst>
              </a:tr>
              <a:tr h="139971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Učiti djecu spoznavanju sebe i svijeta oko sebe, razvijati njihovu individualnost, poticati maštu i stvaralaštvo, međusobnu komunikaciju i suradnju, odgovornost prema sebi i drugima, oslobađati njihovu spontanost, razvijati govorne i izražajne sposobnosti, razvijanje kreativnosti, darovitosti i interesa za poeziju i igrokaz, za dramski izraz.</a:t>
                      </a:r>
                      <a:endParaRPr lang="hr-HR" sz="1100" dirty="0">
                        <a:effectLst/>
                        <a:latin typeface="Calibri" panose="020F0502020204030204" pitchFamily="34" charset="0"/>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664746251"/>
                  </a:ext>
                </a:extLst>
              </a:tr>
              <a:tr h="22743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Individualni rad, rad u paru, rad u skupinama</a:t>
                      </a:r>
                    </a:p>
                  </a:txBody>
                  <a:tcPr marL="68580" marR="68580" marT="0" marB="0">
                    <a:solidFill>
                      <a:schemeClr val="bg1"/>
                    </a:solidFill>
                  </a:tcPr>
                </a:tc>
                <a:extLst>
                  <a:ext uri="{0D108BD9-81ED-4DB2-BD59-A6C34878D82A}">
                    <a16:rowId xmlns:a16="http://schemas.microsoft.com/office/drawing/2014/main" val="2342206681"/>
                  </a:ext>
                </a:extLst>
              </a:tr>
              <a:tr h="18485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Calibri" panose="020F0502020204030204" pitchFamily="34" charset="0"/>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55609051"/>
                  </a:ext>
                </a:extLst>
              </a:tr>
              <a:tr h="87847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latin typeface="+mn-lt"/>
                        </a:rPr>
                        <a:t>Upoznavanje s dramskim izrazom, bogaćenje učeničkog rječnika te razvijanje govora i dikcije, kroz dramsku igru osloboditi učenike u govoru i pokretu kako bi bili samosvjesni, hrabri i sigurni u svoje potencijale, pripremati djecu za javne nastupe, ojačati ih za život.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54865669"/>
                  </a:ext>
                </a:extLst>
              </a:tr>
              <a:tr h="34668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40 € (potreban materijal za izradu kostima za prigode škole)</a:t>
                      </a:r>
                    </a:p>
                  </a:txBody>
                  <a:tcPr marL="68580" marR="68580" marT="0" marB="0">
                    <a:solidFill>
                      <a:schemeClr val="bg1"/>
                    </a:solidFill>
                  </a:tcPr>
                </a:tc>
                <a:extLst>
                  <a:ext uri="{0D108BD9-81ED-4DB2-BD59-A6C34878D82A}">
                    <a16:rowId xmlns:a16="http://schemas.microsoft.com/office/drawing/2014/main" val="3039746076"/>
                  </a:ext>
                </a:extLst>
              </a:tr>
              <a:tr h="45781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51435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cs typeface="Calibri" panose="020F0502020204030204" pitchFamily="34" charset="0"/>
                        </a:rPr>
                        <a:t>Individualno praćenje napredovanja učenika, vođenje pisanih zabilješki.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146798970"/>
                  </a:ext>
                </a:extLst>
              </a:tr>
            </a:tbl>
          </a:graphicData>
        </a:graphic>
      </p:graphicFrame>
      <p:graphicFrame>
        <p:nvGraphicFramePr>
          <p:cNvPr id="5" name="Tablica 4">
            <a:extLst>
              <a:ext uri="{FF2B5EF4-FFF2-40B4-BE49-F238E27FC236}">
                <a16:creationId xmlns:a16="http://schemas.microsoft.com/office/drawing/2014/main" id="{880CD12A-0F1D-29A3-0B47-2444A408C361}"/>
              </a:ext>
            </a:extLst>
          </p:cNvPr>
          <p:cNvGraphicFramePr>
            <a:graphicFrameLocks noGrp="1"/>
          </p:cNvGraphicFramePr>
          <p:nvPr>
            <p:extLst>
              <p:ext uri="{D42A27DB-BD31-4B8C-83A1-F6EECF244321}">
                <p14:modId xmlns:p14="http://schemas.microsoft.com/office/powerpoint/2010/main" val="204613026"/>
              </p:ext>
            </p:extLst>
          </p:nvPr>
        </p:nvGraphicFramePr>
        <p:xfrm>
          <a:off x="532799" y="1039786"/>
          <a:ext cx="5853714" cy="3539724"/>
        </p:xfrm>
        <a:graphic>
          <a:graphicData uri="http://schemas.openxmlformats.org/drawingml/2006/table">
            <a:tbl>
              <a:tblPr>
                <a:tableStyleId>{BDBED569-4797-4DF1-A0F4-6AAB3CD982D8}</a:tableStyleId>
              </a:tblPr>
              <a:tblGrid>
                <a:gridCol w="2197338">
                  <a:extLst>
                    <a:ext uri="{9D8B030D-6E8A-4147-A177-3AD203B41FA5}">
                      <a16:colId xmlns:a16="http://schemas.microsoft.com/office/drawing/2014/main" val="1596484279"/>
                    </a:ext>
                  </a:extLst>
                </a:gridCol>
                <a:gridCol w="3656376">
                  <a:extLst>
                    <a:ext uri="{9D8B030D-6E8A-4147-A177-3AD203B41FA5}">
                      <a16:colId xmlns:a16="http://schemas.microsoft.com/office/drawing/2014/main" val="1888991563"/>
                    </a:ext>
                  </a:extLst>
                </a:gridCol>
              </a:tblGrid>
              <a:tr h="0">
                <a:tc>
                  <a:txBody>
                    <a:bodyPr/>
                    <a:lstStyle/>
                    <a:p>
                      <a:pPr>
                        <a:lnSpc>
                          <a:spcPct val="107000"/>
                        </a:lnSpc>
                        <a:spcAft>
                          <a:spcPts val="799"/>
                        </a:spcAft>
                      </a:pPr>
                      <a:r>
                        <a:rPr lang="hr-HR" sz="1200" b="1" strike="noStrike" spc="-1" dirty="0">
                          <a:solidFill>
                            <a:srgbClr val="000000"/>
                          </a:solidFill>
                        </a:rPr>
                        <a:t>Aktivnost</a:t>
                      </a:r>
                      <a:endParaRPr lang="hr-HR" sz="1200" b="0" strike="noStrike" spc="-1" dirty="0">
                        <a:latin typeface="Arial"/>
                      </a:endParaRPr>
                    </a:p>
                  </a:txBody>
                  <a:tcPr marL="68400" marR="68400">
                    <a:solidFill>
                      <a:schemeClr val="accent6">
                        <a:lumMod val="40000"/>
                        <a:lumOff val="60000"/>
                      </a:schemeClr>
                    </a:solidFill>
                  </a:tcPr>
                </a:tc>
                <a:tc>
                  <a:txBody>
                    <a:bodyPr/>
                    <a:lstStyle/>
                    <a:p>
                      <a:pPr>
                        <a:lnSpc>
                          <a:spcPct val="107000"/>
                        </a:lnSpc>
                        <a:spcAft>
                          <a:spcPts val="799"/>
                        </a:spcAft>
                      </a:pPr>
                      <a:r>
                        <a:rPr lang="hr-HR" sz="1200" b="1" kern="1200" dirty="0">
                          <a:solidFill>
                            <a:schemeClr val="dk1"/>
                          </a:solidFill>
                        </a:rPr>
                        <a:t>Rukotvorine</a:t>
                      </a:r>
                      <a:endParaRPr lang="hr-HR" sz="1200" b="1" kern="1200" dirty="0">
                        <a:solidFill>
                          <a:schemeClr val="dk1"/>
                        </a:solidFill>
                        <a:latin typeface="+mn-lt"/>
                        <a:ea typeface="+mn-ea"/>
                        <a:cs typeface="+mn-cs"/>
                      </a:endParaRPr>
                    </a:p>
                  </a:txBody>
                  <a:tcPr marL="68400" marR="68400">
                    <a:solidFill>
                      <a:schemeClr val="accent6">
                        <a:lumMod val="40000"/>
                        <a:lumOff val="60000"/>
                      </a:schemeClr>
                    </a:solidFill>
                  </a:tcPr>
                </a:tc>
                <a:extLst>
                  <a:ext uri="{0D108BD9-81ED-4DB2-BD59-A6C34878D82A}">
                    <a16:rowId xmlns:a16="http://schemas.microsoft.com/office/drawing/2014/main" val="3650624569"/>
                  </a:ext>
                </a:extLst>
              </a:tr>
              <a:tr h="279746">
                <a:tc>
                  <a:txBody>
                    <a:bodyPr/>
                    <a:lstStyle/>
                    <a:p>
                      <a:pPr>
                        <a:lnSpc>
                          <a:spcPct val="107000"/>
                        </a:lnSpc>
                        <a:spcAft>
                          <a:spcPts val="799"/>
                        </a:spcAft>
                      </a:pPr>
                      <a:r>
                        <a:rPr lang="hr-HR" sz="1200" b="1" strike="noStrike" spc="-1" dirty="0">
                          <a:solidFill>
                            <a:srgbClr val="000000"/>
                          </a:solidFill>
                        </a:rPr>
                        <a:t>Nositelj</a:t>
                      </a:r>
                      <a:endParaRPr lang="hr-HR" sz="1200" b="0" strike="noStrike" spc="-1" dirty="0">
                        <a:latin typeface="Arial"/>
                      </a:endParaRPr>
                    </a:p>
                  </a:txBody>
                  <a:tcPr marL="68400" marR="68400">
                    <a:solidFill>
                      <a:schemeClr val="accent5">
                        <a:lumMod val="20000"/>
                        <a:lumOff val="80000"/>
                      </a:schemeClr>
                    </a:solidFill>
                  </a:tcPr>
                </a:tc>
                <a:tc>
                  <a:txBody>
                    <a:bodyPr/>
                    <a:lstStyle/>
                    <a:p>
                      <a:pPr>
                        <a:lnSpc>
                          <a:spcPct val="107000"/>
                        </a:lnSpc>
                        <a:spcAft>
                          <a:spcPts val="799"/>
                        </a:spcAft>
                      </a:pPr>
                      <a:r>
                        <a:rPr lang="hr-HR" sz="1200" kern="1200" dirty="0">
                          <a:solidFill>
                            <a:schemeClr val="dk1"/>
                          </a:solidFill>
                          <a:latin typeface="+mn-lt"/>
                          <a:ea typeface="+mn-ea"/>
                          <a:cs typeface="+mn-cs"/>
                        </a:rPr>
                        <a:t>M. Gusić</a:t>
                      </a:r>
                    </a:p>
                  </a:txBody>
                  <a:tcPr marL="114120" marR="114120"/>
                </a:tc>
                <a:extLst>
                  <a:ext uri="{0D108BD9-81ED-4DB2-BD59-A6C34878D82A}">
                    <a16:rowId xmlns:a16="http://schemas.microsoft.com/office/drawing/2014/main" val="2378056453"/>
                  </a:ext>
                </a:extLst>
              </a:tr>
              <a:tr h="261115">
                <a:tc>
                  <a:txBody>
                    <a:bodyPr/>
                    <a:lstStyle/>
                    <a:p>
                      <a:pPr>
                        <a:lnSpc>
                          <a:spcPct val="107000"/>
                        </a:lnSpc>
                        <a:spcAft>
                          <a:spcPts val="799"/>
                        </a:spcAft>
                      </a:pPr>
                      <a:r>
                        <a:rPr lang="hr-HR" sz="1200" b="1" strike="noStrike" spc="-1">
                          <a:solidFill>
                            <a:srgbClr val="000000"/>
                          </a:solidFill>
                        </a:rPr>
                        <a:t>Planirani broj učenika</a:t>
                      </a:r>
                      <a:endParaRPr lang="hr-HR" sz="1200" b="0" strike="noStrike" spc="-1">
                        <a:latin typeface="Arial"/>
                      </a:endParaRPr>
                    </a:p>
                  </a:txBody>
                  <a:tcPr marL="68400" marR="68400">
                    <a:solidFill>
                      <a:schemeClr val="accent5">
                        <a:lumMod val="20000"/>
                        <a:lumOff val="80000"/>
                      </a:schemeClr>
                    </a:solidFill>
                  </a:tcPr>
                </a:tc>
                <a:tc>
                  <a:txBody>
                    <a:bodyPr/>
                    <a:lstStyle/>
                    <a:p>
                      <a:pPr>
                        <a:lnSpc>
                          <a:spcPct val="107000"/>
                        </a:lnSpc>
                        <a:spcAft>
                          <a:spcPts val="799"/>
                        </a:spcAft>
                      </a:pPr>
                      <a:r>
                        <a:rPr lang="hr-HR" sz="1200" kern="1200" dirty="0">
                          <a:solidFill>
                            <a:schemeClr val="dk1"/>
                          </a:solidFill>
                        </a:rPr>
                        <a:t>5</a:t>
                      </a:r>
                      <a:endParaRPr lang="hr-HR" sz="1200" kern="1200" dirty="0">
                        <a:solidFill>
                          <a:schemeClr val="dk1"/>
                        </a:solidFill>
                        <a:latin typeface="+mn-lt"/>
                        <a:ea typeface="+mn-ea"/>
                        <a:cs typeface="+mn-cs"/>
                      </a:endParaRPr>
                    </a:p>
                  </a:txBody>
                  <a:tcPr marL="114120" marR="114120"/>
                </a:tc>
                <a:extLst>
                  <a:ext uri="{0D108BD9-81ED-4DB2-BD59-A6C34878D82A}">
                    <a16:rowId xmlns:a16="http://schemas.microsoft.com/office/drawing/2014/main" val="696467349"/>
                  </a:ext>
                </a:extLst>
              </a:tr>
              <a:tr h="236604">
                <a:tc>
                  <a:txBody>
                    <a:bodyPr/>
                    <a:lstStyle/>
                    <a:p>
                      <a:pPr>
                        <a:lnSpc>
                          <a:spcPct val="107000"/>
                        </a:lnSpc>
                        <a:spcAft>
                          <a:spcPts val="799"/>
                        </a:spcAft>
                      </a:pPr>
                      <a:r>
                        <a:rPr lang="hr-HR" sz="1200" b="1" strike="noStrike" spc="-1">
                          <a:solidFill>
                            <a:srgbClr val="000000"/>
                          </a:solidFill>
                        </a:rPr>
                        <a:t>Planirani broj sati tjedno</a:t>
                      </a:r>
                      <a:endParaRPr lang="hr-HR" sz="1200" b="0" strike="noStrike" spc="-1">
                        <a:latin typeface="Arial"/>
                      </a:endParaRPr>
                    </a:p>
                  </a:txBody>
                  <a:tcPr marL="68400" marR="68400">
                    <a:solidFill>
                      <a:schemeClr val="accent5">
                        <a:lumMod val="20000"/>
                        <a:lumOff val="80000"/>
                      </a:schemeClr>
                    </a:solidFill>
                  </a:tcPr>
                </a:tc>
                <a:tc>
                  <a:txBody>
                    <a:bodyPr/>
                    <a:lstStyle/>
                    <a:p>
                      <a:pPr>
                        <a:lnSpc>
                          <a:spcPct val="107000"/>
                        </a:lnSpc>
                        <a:spcAft>
                          <a:spcPts val="799"/>
                        </a:spcAft>
                      </a:pPr>
                      <a:r>
                        <a:rPr lang="hr-HR" sz="1200" kern="1200" dirty="0">
                          <a:solidFill>
                            <a:schemeClr val="dk1"/>
                          </a:solidFill>
                        </a:rPr>
                        <a:t>1 sat</a:t>
                      </a:r>
                      <a:endParaRPr lang="hr-HR" sz="1200" kern="1200" dirty="0">
                        <a:solidFill>
                          <a:schemeClr val="dk1"/>
                        </a:solidFill>
                        <a:latin typeface="+mn-lt"/>
                        <a:ea typeface="+mn-ea"/>
                        <a:cs typeface="+mn-cs"/>
                      </a:endParaRPr>
                    </a:p>
                  </a:txBody>
                  <a:tcPr marL="114120" marR="114120"/>
                </a:tc>
                <a:extLst>
                  <a:ext uri="{0D108BD9-81ED-4DB2-BD59-A6C34878D82A}">
                    <a16:rowId xmlns:a16="http://schemas.microsoft.com/office/drawing/2014/main" val="1299008076"/>
                  </a:ext>
                </a:extLst>
              </a:tr>
              <a:tr h="632017">
                <a:tc>
                  <a:txBody>
                    <a:bodyPr/>
                    <a:lstStyle/>
                    <a:p>
                      <a:pPr>
                        <a:lnSpc>
                          <a:spcPct val="107000"/>
                        </a:lnSpc>
                        <a:spcAft>
                          <a:spcPts val="799"/>
                        </a:spcAft>
                      </a:pPr>
                      <a:r>
                        <a:rPr lang="hr-HR" sz="1200" b="1" strike="noStrike" spc="-1">
                          <a:solidFill>
                            <a:srgbClr val="000000"/>
                          </a:solidFill>
                        </a:rPr>
                        <a:t>Ciljevi aktivnosti</a:t>
                      </a:r>
                      <a:endParaRPr lang="hr-HR" sz="1200" b="0" strike="noStrike" spc="-1">
                        <a:latin typeface="Arial"/>
                      </a:endParaRPr>
                    </a:p>
                  </a:txBody>
                  <a:tcPr marL="68400" marR="68400">
                    <a:solidFill>
                      <a:schemeClr val="accent5">
                        <a:lumMod val="20000"/>
                        <a:lumOff val="80000"/>
                      </a:schemeClr>
                    </a:solidFill>
                  </a:tcPr>
                </a:tc>
                <a:tc>
                  <a:txBody>
                    <a:bodyPr/>
                    <a:lstStyle/>
                    <a:p>
                      <a:pPr algn="just">
                        <a:lnSpc>
                          <a:spcPct val="107000"/>
                        </a:lnSpc>
                        <a:spcAft>
                          <a:spcPts val="799"/>
                        </a:spcAft>
                      </a:pPr>
                      <a:r>
                        <a:rPr lang="hr-HR" sz="1200" kern="1200" dirty="0">
                          <a:solidFill>
                            <a:schemeClr val="dk1"/>
                          </a:solidFill>
                        </a:rPr>
                        <a:t>Usvajanje pojmova i razvijanje vještina i kompetencija u likovnoj kulturi. Razvijanje kreativnosti timskog rada i tolerancije, upoznavanje s tradicijskim vještinama.</a:t>
                      </a:r>
                      <a:endParaRPr lang="hr-HR" sz="1200" kern="1200" dirty="0">
                        <a:solidFill>
                          <a:schemeClr val="dk1"/>
                        </a:solidFill>
                        <a:latin typeface="+mn-lt"/>
                        <a:ea typeface="+mn-ea"/>
                        <a:cs typeface="+mn-cs"/>
                      </a:endParaRPr>
                    </a:p>
                  </a:txBody>
                  <a:tcPr marL="114120" marR="114120"/>
                </a:tc>
                <a:extLst>
                  <a:ext uri="{0D108BD9-81ED-4DB2-BD59-A6C34878D82A}">
                    <a16:rowId xmlns:a16="http://schemas.microsoft.com/office/drawing/2014/main" val="2863889219"/>
                  </a:ext>
                </a:extLst>
              </a:tr>
              <a:tr h="285510">
                <a:tc>
                  <a:txBody>
                    <a:bodyPr/>
                    <a:lstStyle/>
                    <a:p>
                      <a:pPr>
                        <a:lnSpc>
                          <a:spcPct val="107000"/>
                        </a:lnSpc>
                        <a:spcAft>
                          <a:spcPts val="799"/>
                        </a:spcAft>
                      </a:pPr>
                      <a:r>
                        <a:rPr lang="hr-HR" sz="1200" b="1" strike="noStrike" spc="-1">
                          <a:solidFill>
                            <a:srgbClr val="000000"/>
                          </a:solidFill>
                        </a:rPr>
                        <a:t>Način realizacije aktivnosti</a:t>
                      </a:r>
                      <a:endParaRPr lang="hr-HR" sz="1200" b="0" strike="noStrike" spc="-1">
                        <a:latin typeface="Arial"/>
                      </a:endParaRPr>
                    </a:p>
                  </a:txBody>
                  <a:tcPr marL="68400" marR="68400">
                    <a:solidFill>
                      <a:schemeClr val="accent5">
                        <a:lumMod val="20000"/>
                        <a:lumOff val="80000"/>
                      </a:schemeClr>
                    </a:solidFill>
                  </a:tcPr>
                </a:tc>
                <a:tc>
                  <a:txBody>
                    <a:bodyPr/>
                    <a:lstStyle/>
                    <a:p>
                      <a:pPr algn="just">
                        <a:lnSpc>
                          <a:spcPct val="100000"/>
                        </a:lnSpc>
                      </a:pPr>
                      <a:r>
                        <a:rPr lang="hr-HR" sz="1200" kern="1200" dirty="0">
                          <a:solidFill>
                            <a:schemeClr val="dk1"/>
                          </a:solidFill>
                        </a:rPr>
                        <a:t>Praktičan rad u skupinama</a:t>
                      </a:r>
                      <a:endParaRPr lang="hr-HR" sz="1200" kern="1200" dirty="0">
                        <a:solidFill>
                          <a:schemeClr val="dk1"/>
                        </a:solidFill>
                        <a:latin typeface="+mn-lt"/>
                        <a:ea typeface="+mn-ea"/>
                        <a:cs typeface="+mn-cs"/>
                      </a:endParaRPr>
                    </a:p>
                  </a:txBody>
                  <a:tcPr marL="68400" marR="68400"/>
                </a:tc>
                <a:extLst>
                  <a:ext uri="{0D108BD9-81ED-4DB2-BD59-A6C34878D82A}">
                    <a16:rowId xmlns:a16="http://schemas.microsoft.com/office/drawing/2014/main" val="1647806575"/>
                  </a:ext>
                </a:extLst>
              </a:tr>
              <a:tr h="255618">
                <a:tc>
                  <a:txBody>
                    <a:bodyPr/>
                    <a:lstStyle/>
                    <a:p>
                      <a:pPr>
                        <a:lnSpc>
                          <a:spcPct val="107000"/>
                        </a:lnSpc>
                        <a:spcAft>
                          <a:spcPts val="799"/>
                        </a:spcAft>
                      </a:pPr>
                      <a:r>
                        <a:rPr lang="hr-HR" sz="1200" b="1" strike="noStrike" spc="-1">
                          <a:solidFill>
                            <a:srgbClr val="000000"/>
                          </a:solidFill>
                        </a:rPr>
                        <a:t>Vremenski okvir aktivnosti</a:t>
                      </a:r>
                      <a:endParaRPr lang="hr-HR" sz="1200" b="0" strike="noStrike" spc="-1">
                        <a:latin typeface="Arial"/>
                      </a:endParaRPr>
                    </a:p>
                  </a:txBody>
                  <a:tcPr marL="68400" marR="68400">
                    <a:solidFill>
                      <a:schemeClr val="accent5">
                        <a:lumMod val="20000"/>
                        <a:lumOff val="80000"/>
                      </a:schemeClr>
                    </a:solidFill>
                  </a:tcPr>
                </a:tc>
                <a:tc>
                  <a:txBody>
                    <a:bodyPr/>
                    <a:lstStyle/>
                    <a:p>
                      <a:pPr algn="just">
                        <a:lnSpc>
                          <a:spcPct val="100000"/>
                        </a:lnSpc>
                      </a:pPr>
                      <a:r>
                        <a:rPr lang="hr-HR" sz="1200" kern="1200" dirty="0">
                          <a:solidFill>
                            <a:schemeClr val="dk1"/>
                          </a:solidFill>
                        </a:rPr>
                        <a:t>Tijekom godine</a:t>
                      </a:r>
                      <a:endParaRPr lang="hr-HR" sz="1200" kern="1200" dirty="0">
                        <a:solidFill>
                          <a:schemeClr val="dk1"/>
                        </a:solidFill>
                        <a:latin typeface="+mn-lt"/>
                        <a:ea typeface="+mn-ea"/>
                        <a:cs typeface="+mn-cs"/>
                      </a:endParaRPr>
                    </a:p>
                  </a:txBody>
                  <a:tcPr marL="68400" marR="68400"/>
                </a:tc>
                <a:extLst>
                  <a:ext uri="{0D108BD9-81ED-4DB2-BD59-A6C34878D82A}">
                    <a16:rowId xmlns:a16="http://schemas.microsoft.com/office/drawing/2014/main" val="686833178"/>
                  </a:ext>
                </a:extLst>
              </a:tr>
              <a:tr h="406071">
                <a:tc>
                  <a:txBody>
                    <a:bodyPr/>
                    <a:lstStyle/>
                    <a:p>
                      <a:pPr>
                        <a:lnSpc>
                          <a:spcPct val="107000"/>
                        </a:lnSpc>
                        <a:spcAft>
                          <a:spcPts val="799"/>
                        </a:spcAft>
                      </a:pPr>
                      <a:r>
                        <a:rPr lang="hr-HR" sz="1200" b="1" strike="noStrike" spc="-1">
                          <a:solidFill>
                            <a:srgbClr val="000000"/>
                          </a:solidFill>
                        </a:rPr>
                        <a:t>Osnovna namjena aktivnosti</a:t>
                      </a:r>
                      <a:endParaRPr lang="hr-HR" sz="1200" b="0" strike="noStrike" spc="-1">
                        <a:latin typeface="Arial"/>
                      </a:endParaRPr>
                    </a:p>
                  </a:txBody>
                  <a:tcPr marL="68400" marR="68400">
                    <a:solidFill>
                      <a:schemeClr val="accent5">
                        <a:lumMod val="20000"/>
                        <a:lumOff val="80000"/>
                      </a:schemeClr>
                    </a:solidFill>
                  </a:tcPr>
                </a:tc>
                <a:tc>
                  <a:txBody>
                    <a:bodyPr/>
                    <a:lstStyle/>
                    <a:p>
                      <a:pPr algn="just">
                        <a:lnSpc>
                          <a:spcPct val="100000"/>
                        </a:lnSpc>
                      </a:pPr>
                      <a:r>
                        <a:rPr lang="hr-HR" sz="1200" kern="1200" dirty="0">
                          <a:solidFill>
                            <a:schemeClr val="dk1"/>
                          </a:solidFill>
                        </a:rPr>
                        <a:t>Estetsko uređenje, školske zadruge, aktivnosti za dan škole</a:t>
                      </a:r>
                      <a:endParaRPr lang="hr-HR" sz="1200" kern="1200" dirty="0">
                        <a:solidFill>
                          <a:schemeClr val="dk1"/>
                        </a:solidFill>
                        <a:latin typeface="+mn-lt"/>
                        <a:ea typeface="+mn-ea"/>
                        <a:cs typeface="+mn-cs"/>
                      </a:endParaRPr>
                    </a:p>
                  </a:txBody>
                  <a:tcPr marL="68400" marR="68400"/>
                </a:tc>
                <a:extLst>
                  <a:ext uri="{0D108BD9-81ED-4DB2-BD59-A6C34878D82A}">
                    <a16:rowId xmlns:a16="http://schemas.microsoft.com/office/drawing/2014/main" val="3691602250"/>
                  </a:ext>
                </a:extLst>
              </a:tr>
              <a:tr h="271930">
                <a:tc>
                  <a:txBody>
                    <a:bodyPr/>
                    <a:lstStyle/>
                    <a:p>
                      <a:pPr>
                        <a:lnSpc>
                          <a:spcPct val="107000"/>
                        </a:lnSpc>
                        <a:spcAft>
                          <a:spcPts val="799"/>
                        </a:spcAft>
                      </a:pPr>
                      <a:r>
                        <a:rPr lang="hr-HR" sz="1200" b="1" strike="noStrike" spc="-1">
                          <a:solidFill>
                            <a:srgbClr val="000000"/>
                          </a:solidFill>
                        </a:rPr>
                        <a:t>Okvirni troškovnik za aktivnost</a:t>
                      </a:r>
                      <a:endParaRPr lang="hr-HR" sz="1200" b="0" strike="noStrike" spc="-1">
                        <a:latin typeface="Arial"/>
                      </a:endParaRPr>
                    </a:p>
                  </a:txBody>
                  <a:tcPr marL="68400" marR="68400">
                    <a:solidFill>
                      <a:schemeClr val="accent5">
                        <a:lumMod val="20000"/>
                        <a:lumOff val="80000"/>
                      </a:schemeClr>
                    </a:solidFill>
                  </a:tcPr>
                </a:tc>
                <a:tc>
                  <a:txBody>
                    <a:bodyPr/>
                    <a:lstStyle/>
                    <a:p>
                      <a:pPr algn="just">
                        <a:lnSpc>
                          <a:spcPct val="100000"/>
                        </a:lnSpc>
                      </a:pPr>
                      <a:r>
                        <a:rPr lang="hr-HR" sz="1200" kern="1200" dirty="0">
                          <a:solidFill>
                            <a:schemeClr val="dk1"/>
                          </a:solidFill>
                        </a:rPr>
                        <a:t>10 €</a:t>
                      </a:r>
                      <a:endParaRPr lang="hr-HR" sz="1200" kern="1200" dirty="0">
                        <a:solidFill>
                          <a:schemeClr val="dk1"/>
                        </a:solidFill>
                        <a:latin typeface="+mn-lt"/>
                        <a:ea typeface="+mn-ea"/>
                        <a:cs typeface="+mn-cs"/>
                      </a:endParaRPr>
                    </a:p>
                  </a:txBody>
                  <a:tcPr marL="68400" marR="68400"/>
                </a:tc>
                <a:extLst>
                  <a:ext uri="{0D108BD9-81ED-4DB2-BD59-A6C34878D82A}">
                    <a16:rowId xmlns:a16="http://schemas.microsoft.com/office/drawing/2014/main" val="1375392476"/>
                  </a:ext>
                </a:extLst>
              </a:tr>
              <a:tr h="401025">
                <a:tc>
                  <a:txBody>
                    <a:bodyPr/>
                    <a:lstStyle/>
                    <a:p>
                      <a:pPr>
                        <a:lnSpc>
                          <a:spcPct val="107000"/>
                        </a:lnSpc>
                        <a:spcAft>
                          <a:spcPts val="799"/>
                        </a:spcAft>
                      </a:pPr>
                      <a:r>
                        <a:rPr lang="hr-HR" sz="1200" b="1" strike="noStrike" spc="-1" dirty="0">
                          <a:solidFill>
                            <a:srgbClr val="000000"/>
                          </a:solidFill>
                        </a:rPr>
                        <a:t>Način praćenja aktivnosti</a:t>
                      </a:r>
                      <a:endParaRPr lang="hr-HR" sz="1200" b="0" strike="noStrike" spc="-1" dirty="0">
                        <a:latin typeface="Arial"/>
                      </a:endParaRPr>
                    </a:p>
                  </a:txBody>
                  <a:tcPr marL="68400" marR="68400">
                    <a:solidFill>
                      <a:schemeClr val="accent5">
                        <a:lumMod val="20000"/>
                        <a:lumOff val="80000"/>
                      </a:schemeClr>
                    </a:solidFill>
                  </a:tcPr>
                </a:tc>
                <a:tc>
                  <a:txBody>
                    <a:bodyPr/>
                    <a:lstStyle/>
                    <a:p>
                      <a:pPr algn="just">
                        <a:lnSpc>
                          <a:spcPct val="100000"/>
                        </a:lnSpc>
                      </a:pPr>
                      <a:r>
                        <a:rPr lang="hr-HR" sz="1200" kern="1200" dirty="0">
                          <a:solidFill>
                            <a:schemeClr val="dk1"/>
                          </a:solidFill>
                        </a:rPr>
                        <a:t>Individualno praćenje napredovanja</a:t>
                      </a:r>
                    </a:p>
                    <a:p>
                      <a:pPr algn="just">
                        <a:lnSpc>
                          <a:spcPct val="100000"/>
                        </a:lnSpc>
                      </a:pPr>
                      <a:r>
                        <a:rPr lang="hr-HR" sz="1200" kern="1200" dirty="0">
                          <a:solidFill>
                            <a:schemeClr val="dk1"/>
                          </a:solidFill>
                        </a:rPr>
                        <a:t>učenika</a:t>
                      </a:r>
                      <a:endParaRPr lang="hr-HR" sz="1200" kern="1200" dirty="0">
                        <a:solidFill>
                          <a:schemeClr val="dk1"/>
                        </a:solidFill>
                        <a:latin typeface="+mn-lt"/>
                        <a:ea typeface="+mn-ea"/>
                        <a:cs typeface="+mn-cs"/>
                      </a:endParaRPr>
                    </a:p>
                  </a:txBody>
                  <a:tcPr marL="68400" marR="68400"/>
                </a:tc>
                <a:extLst>
                  <a:ext uri="{0D108BD9-81ED-4DB2-BD59-A6C34878D82A}">
                    <a16:rowId xmlns:a16="http://schemas.microsoft.com/office/drawing/2014/main" val="11475837"/>
                  </a:ext>
                </a:extLst>
              </a:tr>
            </a:tbl>
          </a:graphicData>
        </a:graphic>
      </p:graphicFrame>
      <p:sp>
        <p:nvSpPr>
          <p:cNvPr id="6" name="Pravokutnik 5">
            <a:extLst>
              <a:ext uri="{FF2B5EF4-FFF2-40B4-BE49-F238E27FC236}">
                <a16:creationId xmlns:a16="http://schemas.microsoft.com/office/drawing/2014/main" id="{A068485D-9DA2-FE1C-E51C-A9A74E1EFBA3}"/>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10988736-AEBA-74CD-6E2C-09707D316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874816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23</a:t>
            </a:fld>
            <a:endParaRPr lang="hr-HR" dirty="0"/>
          </a:p>
        </p:txBody>
      </p:sp>
      <p:graphicFrame>
        <p:nvGraphicFramePr>
          <p:cNvPr id="4" name="Tablica 3">
            <a:extLst>
              <a:ext uri="{FF2B5EF4-FFF2-40B4-BE49-F238E27FC236}">
                <a16:creationId xmlns:a16="http://schemas.microsoft.com/office/drawing/2014/main" id="{C8FA8788-93F1-4F6C-D038-4EBDDA1BCD95}"/>
              </a:ext>
            </a:extLst>
          </p:cNvPr>
          <p:cNvGraphicFramePr>
            <a:graphicFrameLocks noGrp="1"/>
          </p:cNvGraphicFramePr>
          <p:nvPr>
            <p:extLst>
              <p:ext uri="{D42A27DB-BD31-4B8C-83A1-F6EECF244321}">
                <p14:modId xmlns:p14="http://schemas.microsoft.com/office/powerpoint/2010/main" val="2037341265"/>
              </p:ext>
            </p:extLst>
          </p:nvPr>
        </p:nvGraphicFramePr>
        <p:xfrm>
          <a:off x="532764" y="1192186"/>
          <a:ext cx="5802721" cy="5098886"/>
        </p:xfrm>
        <a:graphic>
          <a:graphicData uri="http://schemas.openxmlformats.org/drawingml/2006/table">
            <a:tbl>
              <a:tblPr firstRow="1" firstCol="1" bandRow="1">
                <a:tableStyleId>{22838BEF-8BB2-4498-84A7-C5851F593DF1}</a:tableStyleId>
              </a:tblPr>
              <a:tblGrid>
                <a:gridCol w="2175088">
                  <a:extLst>
                    <a:ext uri="{9D8B030D-6E8A-4147-A177-3AD203B41FA5}">
                      <a16:colId xmlns:a16="http://schemas.microsoft.com/office/drawing/2014/main" val="3944491976"/>
                    </a:ext>
                  </a:extLst>
                </a:gridCol>
                <a:gridCol w="3627633">
                  <a:extLst>
                    <a:ext uri="{9D8B030D-6E8A-4147-A177-3AD203B41FA5}">
                      <a16:colId xmlns:a16="http://schemas.microsoft.com/office/drawing/2014/main" val="1572269892"/>
                    </a:ext>
                  </a:extLst>
                </a:gridCol>
              </a:tblGrid>
              <a:tr h="27523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Dramsko stvaralaštvo</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 Hodak</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27225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8</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26670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2 sata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a:effectLst/>
                          <a:latin typeface="+mn-lt"/>
                          <a:ea typeface="DengXian" panose="02010600030101010101" pitchFamily="2" charset="-122"/>
                          <a:cs typeface="Times New Roman" panose="02020603050405020304" pitchFamily="18" charset="0"/>
                        </a:rPr>
                        <a:t>Izražavanje dramskim aktivnostima, primjena dramske aktivnosti za osvješćivanje i razvoj svoje osobnosti i potencijala, razvoj scenske, komunikacijske, izražajne i jezične sposobnosti primjenjujući konvencije i vještine javnoga nastupanja i izvođenja.</a:t>
                      </a:r>
                      <a:endParaRPr lang="hr-HR" sz="110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Analiziranje teksta, vježbanje glasovne intonaciju, kreativno razmišljanje, učenje zadanog teksta, recitiranje, dramske igre i tehnike, ples, vježbanje i pripremanje scenskog nastupa, prezentiranje rada na školskim priredbama.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23515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Razvijati vještine i sposobnosti usmenog izražavanja, kreativno i umjetničko mišljenje i djelovanje. Razvijati ljubav prema poeziji, dramskom stvaralaštvu i hrvatskom jeziku. Razvijati slobodu i vještinu javnih nastupa.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27470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Potrošni materijal za učenike: 50 €</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47568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5" name="Pravokutnik 4">
            <a:extLst>
              <a:ext uri="{FF2B5EF4-FFF2-40B4-BE49-F238E27FC236}">
                <a16:creationId xmlns:a16="http://schemas.microsoft.com/office/drawing/2014/main" id="{1C59735A-CA3F-EE27-EC68-5A2746C1A613}"/>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75BBFE7F-B8DF-328A-7FBC-A833EF353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156667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24</a:t>
            </a:fld>
            <a:endParaRPr lang="hr-HR" dirty="0"/>
          </a:p>
        </p:txBody>
      </p:sp>
      <p:graphicFrame>
        <p:nvGraphicFramePr>
          <p:cNvPr id="4" name="Tablica 3">
            <a:extLst>
              <a:ext uri="{FF2B5EF4-FFF2-40B4-BE49-F238E27FC236}">
                <a16:creationId xmlns:a16="http://schemas.microsoft.com/office/drawing/2014/main" id="{D898E59E-A552-AD4B-D5F8-7A202238DF79}"/>
              </a:ext>
            </a:extLst>
          </p:cNvPr>
          <p:cNvGraphicFramePr>
            <a:graphicFrameLocks noGrp="1"/>
          </p:cNvGraphicFramePr>
          <p:nvPr>
            <p:extLst>
              <p:ext uri="{D42A27DB-BD31-4B8C-83A1-F6EECF244321}">
                <p14:modId xmlns:p14="http://schemas.microsoft.com/office/powerpoint/2010/main" val="361274037"/>
              </p:ext>
            </p:extLst>
          </p:nvPr>
        </p:nvGraphicFramePr>
        <p:xfrm>
          <a:off x="571500" y="1039786"/>
          <a:ext cx="5792470" cy="4785295"/>
        </p:xfrm>
        <a:graphic>
          <a:graphicData uri="http://schemas.openxmlformats.org/drawingml/2006/table">
            <a:tbl>
              <a:tblPr>
                <a:tableStyleId>{BDBED569-4797-4DF1-A0F4-6AAB3CD982D8}</a:tableStyleId>
              </a:tblPr>
              <a:tblGrid>
                <a:gridCol w="2136021">
                  <a:extLst>
                    <a:ext uri="{9D8B030D-6E8A-4147-A177-3AD203B41FA5}">
                      <a16:colId xmlns:a16="http://schemas.microsoft.com/office/drawing/2014/main" val="979421329"/>
                    </a:ext>
                  </a:extLst>
                </a:gridCol>
                <a:gridCol w="3656449">
                  <a:extLst>
                    <a:ext uri="{9D8B030D-6E8A-4147-A177-3AD203B41FA5}">
                      <a16:colId xmlns:a16="http://schemas.microsoft.com/office/drawing/2014/main" val="3791027070"/>
                    </a:ext>
                  </a:extLst>
                </a:gridCol>
              </a:tblGrid>
              <a:tr h="254577">
                <a:tc>
                  <a:txBody>
                    <a:bodyPr/>
                    <a:lstStyle/>
                    <a:p>
                      <a:pPr rtl="0" fontAlgn="t">
                        <a:spcBef>
                          <a:spcPts val="0"/>
                        </a:spcBef>
                        <a:spcAft>
                          <a:spcPts val="0"/>
                        </a:spcAft>
                      </a:pPr>
                      <a:r>
                        <a:rPr lang="hr-HR" sz="1200" b="1" u="none" strike="noStrike" dirty="0">
                          <a:solidFill>
                            <a:srgbClr val="000000"/>
                          </a:solidFill>
                          <a:effectLst/>
                        </a:rPr>
                        <a:t>Aktivnost</a:t>
                      </a:r>
                      <a:endParaRPr lang="hr-HR" sz="1200" dirty="0">
                        <a:effectLst/>
                      </a:endParaRPr>
                    </a:p>
                  </a:txBody>
                  <a:tcPr marL="63649" marR="63649" marT="43645" marB="43645">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 Folklor</a:t>
                      </a:r>
                      <a:endParaRPr lang="hr-HR" sz="1200" dirty="0">
                        <a:effectLst/>
                      </a:endParaRPr>
                    </a:p>
                  </a:txBody>
                  <a:tcPr marL="63649" marR="63649" marT="43645" marB="43645">
                    <a:solidFill>
                      <a:schemeClr val="accent6">
                        <a:lumMod val="40000"/>
                        <a:lumOff val="60000"/>
                      </a:schemeClr>
                    </a:solidFill>
                  </a:tcPr>
                </a:tc>
                <a:extLst>
                  <a:ext uri="{0D108BD9-81ED-4DB2-BD59-A6C34878D82A}">
                    <a16:rowId xmlns:a16="http://schemas.microsoft.com/office/drawing/2014/main" val="2488398460"/>
                  </a:ext>
                </a:extLst>
              </a:tr>
              <a:tr h="236639">
                <a:tc>
                  <a:txBody>
                    <a:bodyPr/>
                    <a:lstStyle/>
                    <a:p>
                      <a:pPr rtl="0" fontAlgn="t">
                        <a:spcBef>
                          <a:spcPts val="0"/>
                        </a:spcBef>
                        <a:spcAft>
                          <a:spcPts val="0"/>
                        </a:spcAft>
                      </a:pPr>
                      <a:r>
                        <a:rPr lang="hr-HR" sz="1200" b="1" u="none" strike="noStrike">
                          <a:solidFill>
                            <a:srgbClr val="000000"/>
                          </a:solidFill>
                          <a:effectLst/>
                        </a:rPr>
                        <a:t>Nositelj</a:t>
                      </a:r>
                      <a:endParaRPr lang="hr-HR" sz="1200">
                        <a:effectLst/>
                      </a:endParaRPr>
                    </a:p>
                  </a:txBody>
                  <a:tcPr marL="63649" marR="63649" marT="43645" marB="4364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B. </a:t>
                      </a:r>
                      <a:r>
                        <a:rPr lang="hr-HR" sz="1200" b="0" u="none" strike="noStrike" dirty="0" err="1">
                          <a:solidFill>
                            <a:srgbClr val="000000"/>
                          </a:solidFill>
                          <a:effectLst/>
                        </a:rPr>
                        <a:t>Logožar</a:t>
                      </a:r>
                      <a:endParaRPr lang="hr-HR" sz="1200" dirty="0">
                        <a:effectLst/>
                      </a:endParaRPr>
                    </a:p>
                  </a:txBody>
                  <a:tcPr marL="109113" marR="109113" marT="43645" marB="43645"/>
                </a:tc>
                <a:extLst>
                  <a:ext uri="{0D108BD9-81ED-4DB2-BD59-A6C34878D82A}">
                    <a16:rowId xmlns:a16="http://schemas.microsoft.com/office/drawing/2014/main" val="2209420863"/>
                  </a:ext>
                </a:extLst>
              </a:tr>
              <a:tr h="250785">
                <a:tc>
                  <a:txBody>
                    <a:bodyPr/>
                    <a:lstStyle/>
                    <a:p>
                      <a:pPr rtl="0" fontAlgn="t">
                        <a:spcBef>
                          <a:spcPts val="0"/>
                        </a:spcBef>
                        <a:spcAft>
                          <a:spcPts val="0"/>
                        </a:spcAft>
                      </a:pPr>
                      <a:r>
                        <a:rPr lang="hr-HR" sz="1200" b="1" u="none" strike="noStrike">
                          <a:solidFill>
                            <a:srgbClr val="000000"/>
                          </a:solidFill>
                          <a:effectLst/>
                        </a:rPr>
                        <a:t>Planirani broj učenika</a:t>
                      </a:r>
                      <a:endParaRPr lang="hr-HR" sz="1200">
                        <a:effectLst/>
                      </a:endParaRPr>
                    </a:p>
                  </a:txBody>
                  <a:tcPr marL="63649" marR="63649" marT="43645" marB="4364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15</a:t>
                      </a:r>
                      <a:endParaRPr lang="hr-HR" sz="1200" dirty="0">
                        <a:effectLst/>
                        <a:latin typeface="+mn-lt"/>
                      </a:endParaRPr>
                    </a:p>
                  </a:txBody>
                  <a:tcPr marL="109113" marR="109113" marT="43645" marB="43645"/>
                </a:tc>
                <a:extLst>
                  <a:ext uri="{0D108BD9-81ED-4DB2-BD59-A6C34878D82A}">
                    <a16:rowId xmlns:a16="http://schemas.microsoft.com/office/drawing/2014/main" val="2945053502"/>
                  </a:ext>
                </a:extLst>
              </a:tr>
              <a:tr h="250785">
                <a:tc>
                  <a:txBody>
                    <a:bodyPr/>
                    <a:lstStyle/>
                    <a:p>
                      <a:pPr rtl="0" fontAlgn="t">
                        <a:spcBef>
                          <a:spcPts val="0"/>
                        </a:spcBef>
                        <a:spcAft>
                          <a:spcPts val="0"/>
                        </a:spcAft>
                      </a:pPr>
                      <a:r>
                        <a:rPr lang="hr-HR" sz="1200" b="1" u="none" strike="noStrike">
                          <a:solidFill>
                            <a:srgbClr val="000000"/>
                          </a:solidFill>
                          <a:effectLst/>
                        </a:rPr>
                        <a:t>Planirani broj sati tjedno</a:t>
                      </a:r>
                      <a:endParaRPr lang="hr-HR" sz="1200">
                        <a:effectLst/>
                      </a:endParaRPr>
                    </a:p>
                  </a:txBody>
                  <a:tcPr marL="63649" marR="63649" marT="43645" marB="4364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1 sat</a:t>
                      </a:r>
                      <a:endParaRPr lang="hr-HR" sz="1200" dirty="0">
                        <a:effectLst/>
                        <a:latin typeface="+mn-lt"/>
                      </a:endParaRPr>
                    </a:p>
                  </a:txBody>
                  <a:tcPr marL="109113" marR="109113" marT="43645" marB="43645"/>
                </a:tc>
                <a:extLst>
                  <a:ext uri="{0D108BD9-81ED-4DB2-BD59-A6C34878D82A}">
                    <a16:rowId xmlns:a16="http://schemas.microsoft.com/office/drawing/2014/main" val="673413963"/>
                  </a:ext>
                </a:extLst>
              </a:tr>
              <a:tr h="1206934">
                <a:tc>
                  <a:txBody>
                    <a:bodyPr/>
                    <a:lstStyle/>
                    <a:p>
                      <a:pPr rtl="0" fontAlgn="t">
                        <a:spcBef>
                          <a:spcPts val="0"/>
                        </a:spcBef>
                        <a:spcAft>
                          <a:spcPts val="0"/>
                        </a:spcAft>
                      </a:pPr>
                      <a:r>
                        <a:rPr lang="hr-HR" sz="1200" b="1" u="none" strike="noStrike" dirty="0">
                          <a:solidFill>
                            <a:srgbClr val="000000"/>
                          </a:solidFill>
                          <a:effectLst/>
                        </a:rPr>
                        <a:t>Ciljevi aktivnosti</a:t>
                      </a:r>
                      <a:endParaRPr lang="hr-HR" sz="1200" dirty="0">
                        <a:effectLst/>
                      </a:endParaRPr>
                    </a:p>
                  </a:txBody>
                  <a:tcPr marL="63649" marR="63649" marT="43645" marB="43645">
                    <a:solidFill>
                      <a:schemeClr val="accent5">
                        <a:lumMod val="20000"/>
                        <a:lumOff val="80000"/>
                      </a:schemeClr>
                    </a:solidFill>
                  </a:tcPr>
                </a:tc>
                <a:tc>
                  <a:txBody>
                    <a:bodyPr/>
                    <a:lstStyle/>
                    <a:p>
                      <a:pPr algn="just" rtl="0" fontAlgn="ctr">
                        <a:spcBef>
                          <a:spcPts val="0"/>
                        </a:spcBef>
                        <a:spcAft>
                          <a:spcPts val="0"/>
                        </a:spcAft>
                      </a:pPr>
                      <a:r>
                        <a:rPr lang="hr-HR" sz="1200" b="0" u="none" strike="noStrike" dirty="0">
                          <a:solidFill>
                            <a:srgbClr val="000000"/>
                          </a:solidFill>
                          <a:effectLst/>
                        </a:rPr>
                        <a:t>Razvoj individualnosti učenika, poticanje mašte, kreativnosti i stvaralaštva. Učenje djece međusobnoj komunikaciji i toleranciji u radu, poticanje na suradnju i uvažavanje drugih, razvijanje odgovornosti prema radu, sebi i drugima. Razvijanje vokalnih i plesnih sposobnosti te ljubavi prema kulturnoj baštini naše domovine.</a:t>
                      </a:r>
                      <a:endParaRPr lang="hr-HR" sz="1200" dirty="0">
                        <a:effectLst/>
                        <a:latin typeface="+mn-lt"/>
                      </a:endParaRPr>
                    </a:p>
                  </a:txBody>
                  <a:tcPr marL="63649" marR="63649" marT="45464" marB="45464" anchor="ctr"/>
                </a:tc>
                <a:extLst>
                  <a:ext uri="{0D108BD9-81ED-4DB2-BD59-A6C34878D82A}">
                    <a16:rowId xmlns:a16="http://schemas.microsoft.com/office/drawing/2014/main" val="836677572"/>
                  </a:ext>
                </a:extLst>
              </a:tr>
              <a:tr h="274782">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sz="1200">
                        <a:effectLst/>
                      </a:endParaRPr>
                    </a:p>
                  </a:txBody>
                  <a:tcPr marL="63649" marR="63649" marT="43645" marB="4364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Redovite tjedne probe</a:t>
                      </a:r>
                      <a:endParaRPr lang="hr-HR" sz="1200" dirty="0">
                        <a:effectLst/>
                      </a:endParaRPr>
                    </a:p>
                  </a:txBody>
                  <a:tcPr marL="63649" marR="63649" marT="43645" marB="43645"/>
                </a:tc>
                <a:extLst>
                  <a:ext uri="{0D108BD9-81ED-4DB2-BD59-A6C34878D82A}">
                    <a16:rowId xmlns:a16="http://schemas.microsoft.com/office/drawing/2014/main" val="2547877088"/>
                  </a:ext>
                </a:extLst>
              </a:tr>
              <a:tr h="250785">
                <a:tc>
                  <a:txBody>
                    <a:bodyPr/>
                    <a:lstStyle/>
                    <a:p>
                      <a:pPr rtl="0" fontAlgn="t">
                        <a:spcBef>
                          <a:spcPts val="0"/>
                        </a:spcBef>
                        <a:spcAft>
                          <a:spcPts val="0"/>
                        </a:spcAft>
                      </a:pPr>
                      <a:r>
                        <a:rPr lang="hr-HR" sz="1200" b="1" u="none" strike="noStrike">
                          <a:solidFill>
                            <a:srgbClr val="000000"/>
                          </a:solidFill>
                          <a:effectLst/>
                        </a:rPr>
                        <a:t>Vremenski okvir aktivnosti</a:t>
                      </a:r>
                      <a:endParaRPr lang="hr-HR" sz="1200">
                        <a:effectLst/>
                      </a:endParaRPr>
                    </a:p>
                  </a:txBody>
                  <a:tcPr marL="63649" marR="63649" marT="43645" marB="4364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Tijekom školske godine </a:t>
                      </a:r>
                      <a:endParaRPr lang="hr-HR" sz="1200" dirty="0">
                        <a:effectLst/>
                        <a:latin typeface="+mn-lt"/>
                      </a:endParaRPr>
                    </a:p>
                  </a:txBody>
                  <a:tcPr marL="63649" marR="63649" marT="43645" marB="43645"/>
                </a:tc>
                <a:extLst>
                  <a:ext uri="{0D108BD9-81ED-4DB2-BD59-A6C34878D82A}">
                    <a16:rowId xmlns:a16="http://schemas.microsoft.com/office/drawing/2014/main" val="3757795417"/>
                  </a:ext>
                </a:extLst>
              </a:tr>
              <a:tr h="1161276">
                <a:tc>
                  <a:txBody>
                    <a:bodyPr/>
                    <a:lstStyle/>
                    <a:p>
                      <a:pPr rtl="0" fontAlgn="t">
                        <a:spcBef>
                          <a:spcPts val="0"/>
                        </a:spcBef>
                        <a:spcAft>
                          <a:spcPts val="0"/>
                        </a:spcAft>
                      </a:pPr>
                      <a:r>
                        <a:rPr lang="hr-HR" sz="1200" b="1" u="none" strike="noStrike" dirty="0">
                          <a:solidFill>
                            <a:srgbClr val="000000"/>
                          </a:solidFill>
                          <a:effectLst/>
                        </a:rPr>
                        <a:t>Osnovna namjena aktivnosti</a:t>
                      </a:r>
                      <a:endParaRPr lang="hr-HR" sz="1200" dirty="0">
                        <a:effectLst/>
                      </a:endParaRPr>
                    </a:p>
                  </a:txBody>
                  <a:tcPr marL="63649" marR="63649" marT="43645" marB="43645">
                    <a:solidFill>
                      <a:schemeClr val="accent5">
                        <a:lumMod val="20000"/>
                        <a:lumOff val="80000"/>
                      </a:schemeClr>
                    </a:solidFill>
                  </a:tcPr>
                </a:tc>
                <a:tc>
                  <a:txBody>
                    <a:bodyPr/>
                    <a:lstStyle/>
                    <a:p>
                      <a:pPr algn="just" rtl="0" fontAlgn="ctr">
                        <a:spcBef>
                          <a:spcPts val="0"/>
                        </a:spcBef>
                        <a:spcAft>
                          <a:spcPts val="0"/>
                        </a:spcAft>
                      </a:pPr>
                      <a:r>
                        <a:rPr lang="hr-HR" sz="1200" b="0" u="none" strike="noStrike" dirty="0">
                          <a:solidFill>
                            <a:srgbClr val="000000"/>
                          </a:solidFill>
                          <a:effectLst/>
                        </a:rPr>
                        <a:t>Upoznavanje s glazbenim izrazom kroz ples i pjesmu, bogaćenje učeničkog rječnika, razvijanje govora, dikcije, plesnih pokreta. Osloboditi učenike u pjesmi i plesu kako bi bili samosvjesni, hrabri, sigurni u svoje potencijale. Pripremati djecu za</a:t>
                      </a:r>
                      <a:r>
                        <a:rPr lang="hr-HR" sz="1200" b="0" u="none" strike="noStrike" dirty="0">
                          <a:solidFill>
                            <a:schemeClr val="tx1"/>
                          </a:solidFill>
                          <a:effectLst/>
                        </a:rPr>
                        <a:t> </a:t>
                      </a:r>
                      <a:r>
                        <a:rPr lang="hr-HR" sz="1200" b="0" u="none" strike="noStrike" dirty="0">
                          <a:solidFill>
                            <a:srgbClr val="000000"/>
                          </a:solidFill>
                          <a:effectLst/>
                        </a:rPr>
                        <a:t>javne nastupe, ojačati ih da mogu realno prihvatiti izazove koje im nose životne situacije.</a:t>
                      </a:r>
                      <a:endParaRPr lang="hr-HR" sz="1200" dirty="0">
                        <a:effectLst/>
                        <a:latin typeface="+mn-lt"/>
                      </a:endParaRPr>
                    </a:p>
                  </a:txBody>
                  <a:tcPr marL="63649" marR="63649" marT="45464" marB="45464" anchor="ctr"/>
                </a:tc>
                <a:extLst>
                  <a:ext uri="{0D108BD9-81ED-4DB2-BD59-A6C34878D82A}">
                    <a16:rowId xmlns:a16="http://schemas.microsoft.com/office/drawing/2014/main" val="3221716709"/>
                  </a:ext>
                </a:extLst>
              </a:tr>
              <a:tr h="299918">
                <a:tc>
                  <a:txBody>
                    <a:bodyPr/>
                    <a:lstStyle/>
                    <a:p>
                      <a:pPr rtl="0" fontAlgn="t">
                        <a:spcBef>
                          <a:spcPts val="0"/>
                        </a:spcBef>
                        <a:spcAft>
                          <a:spcPts val="0"/>
                        </a:spcAft>
                      </a:pPr>
                      <a:r>
                        <a:rPr lang="hr-HR" sz="1200" b="1" u="none" strike="noStrike" dirty="0">
                          <a:solidFill>
                            <a:srgbClr val="000000"/>
                          </a:solidFill>
                          <a:effectLst/>
                        </a:rPr>
                        <a:t>Okvirni troškovnik za aktivnost</a:t>
                      </a:r>
                      <a:endParaRPr lang="hr-HR" sz="1200" dirty="0">
                        <a:effectLst/>
                      </a:endParaRPr>
                    </a:p>
                  </a:txBody>
                  <a:tcPr marL="63649" marR="63649" marT="43645" marB="43645">
                    <a:solidFill>
                      <a:schemeClr val="accent5">
                        <a:lumMod val="20000"/>
                        <a:lumOff val="80000"/>
                      </a:schemeClr>
                    </a:solidFill>
                  </a:tcPr>
                </a:tc>
                <a:tc>
                  <a:txBody>
                    <a:bodyPr/>
                    <a:lstStyle/>
                    <a:p>
                      <a:pPr rtl="0" fontAlgn="t">
                        <a:spcBef>
                          <a:spcPts val="0"/>
                        </a:spcBef>
                        <a:spcAft>
                          <a:spcPts val="0"/>
                        </a:spcAft>
                      </a:pPr>
                      <a:r>
                        <a:rPr lang="pl-PL" sz="1200" b="0" u="none" strike="noStrike" dirty="0">
                          <a:solidFill>
                            <a:srgbClr val="000000"/>
                          </a:solidFill>
                          <a:effectLst/>
                        </a:rPr>
                        <a:t>Sredstava potrebna za održavanje narodnih nošnji.</a:t>
                      </a:r>
                      <a:endParaRPr lang="pl-PL" sz="1200" dirty="0">
                        <a:effectLst/>
                        <a:latin typeface="+mn-lt"/>
                      </a:endParaRPr>
                    </a:p>
                  </a:txBody>
                  <a:tcPr marL="63649" marR="63649" marT="43645" marB="43645"/>
                </a:tc>
                <a:extLst>
                  <a:ext uri="{0D108BD9-81ED-4DB2-BD59-A6C34878D82A}">
                    <a16:rowId xmlns:a16="http://schemas.microsoft.com/office/drawing/2014/main" val="2546362413"/>
                  </a:ext>
                </a:extLst>
              </a:tr>
              <a:tr h="464603">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sz="1200" dirty="0">
                        <a:effectLst/>
                      </a:endParaRPr>
                    </a:p>
                  </a:txBody>
                  <a:tcPr marL="63649" marR="63649" marT="43645" marB="4364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Evaluacijske liste; objava fotografija  i  prezentacija na mrežnim stranicama škole.</a:t>
                      </a:r>
                      <a:endParaRPr lang="hr-HR" sz="1200" dirty="0">
                        <a:effectLst/>
                        <a:latin typeface="+mn-lt"/>
                      </a:endParaRPr>
                    </a:p>
                  </a:txBody>
                  <a:tcPr marL="63649" marR="63649" marT="43645" marB="43645"/>
                </a:tc>
                <a:extLst>
                  <a:ext uri="{0D108BD9-81ED-4DB2-BD59-A6C34878D82A}">
                    <a16:rowId xmlns:a16="http://schemas.microsoft.com/office/drawing/2014/main" val="2414646606"/>
                  </a:ext>
                </a:extLst>
              </a:tr>
            </a:tbl>
          </a:graphicData>
        </a:graphic>
      </p:graphicFrame>
      <p:sp>
        <p:nvSpPr>
          <p:cNvPr id="6" name="Rectangle 1">
            <a:extLst>
              <a:ext uri="{FF2B5EF4-FFF2-40B4-BE49-F238E27FC236}">
                <a16:creationId xmlns:a16="http://schemas.microsoft.com/office/drawing/2014/main" id="{AC17E4BC-9FD1-BE8D-DEB9-6E8FE0757895}"/>
              </a:ext>
            </a:extLst>
          </p:cNvPr>
          <p:cNvSpPr>
            <a:spLocks noChangeArrowheads="1"/>
          </p:cNvSpPr>
          <p:nvPr/>
        </p:nvSpPr>
        <p:spPr bwMode="auto">
          <a:xfrm>
            <a:off x="665163" y="140943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291E9C07-7025-4EE5-BCBB-CC215B21FD6B}"/>
              </a:ext>
            </a:extLst>
          </p:cNvPr>
          <p:cNvGraphicFramePr>
            <a:graphicFrameLocks noGrp="1"/>
          </p:cNvGraphicFramePr>
          <p:nvPr>
            <p:extLst>
              <p:ext uri="{D42A27DB-BD31-4B8C-83A1-F6EECF244321}">
                <p14:modId xmlns:p14="http://schemas.microsoft.com/office/powerpoint/2010/main" val="357690282"/>
              </p:ext>
            </p:extLst>
          </p:nvPr>
        </p:nvGraphicFramePr>
        <p:xfrm>
          <a:off x="571500" y="5934205"/>
          <a:ext cx="5792470" cy="3358121"/>
        </p:xfrm>
        <a:graphic>
          <a:graphicData uri="http://schemas.openxmlformats.org/drawingml/2006/table">
            <a:tbl>
              <a:tblPr firstRow="1" firstCol="1" bandRow="1">
                <a:tableStyleId>{22838BEF-8BB2-4498-84A7-C5851F593DF1}</a:tableStyleId>
              </a:tblPr>
              <a:tblGrid>
                <a:gridCol w="2164202">
                  <a:extLst>
                    <a:ext uri="{9D8B030D-6E8A-4147-A177-3AD203B41FA5}">
                      <a16:colId xmlns:a16="http://schemas.microsoft.com/office/drawing/2014/main" val="3944491976"/>
                    </a:ext>
                  </a:extLst>
                </a:gridCol>
                <a:gridCol w="3628268">
                  <a:extLst>
                    <a:ext uri="{9D8B030D-6E8A-4147-A177-3AD203B41FA5}">
                      <a16:colId xmlns:a16="http://schemas.microsoft.com/office/drawing/2014/main" val="1572269892"/>
                    </a:ext>
                  </a:extLst>
                </a:gridCol>
              </a:tblGrid>
              <a:tr h="27847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Mali zadrugari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J. Zelenika, učenici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2994163"/>
                  </a:ext>
                </a:extLst>
              </a:tr>
              <a:tr h="267904">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Učenici predmetne nastave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147242371"/>
                  </a:ext>
                </a:extLst>
              </a:tr>
              <a:tr h="260088">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 sat</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870274001"/>
                  </a:ext>
                </a:extLst>
              </a:tr>
              <a:tr h="42343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Izrađivanje prigodnih ukrasa za božićne i uskrsne aktivnosti, prodaja proizvoda.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80803967"/>
                  </a:ext>
                </a:extLst>
              </a:tr>
              <a:tr h="23505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 prostoru razreda i kod kuće. </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4265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Tijekom godine.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Potaknuti i razvijati kreativnost, maštu i originalnost kod učenika, potaknuti učenike na stvaralačke aktivnosti u slobodno vrijeme. </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89907">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Nema troškova.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47018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Individualno praćenje učeničkih postignuća. Razgovor i bilješke. </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5" name="Pravokutnik 4">
            <a:extLst>
              <a:ext uri="{FF2B5EF4-FFF2-40B4-BE49-F238E27FC236}">
                <a16:creationId xmlns:a16="http://schemas.microsoft.com/office/drawing/2014/main" id="{F45168B2-1C8B-9A62-E5D6-674E266C1D0C}"/>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C2A6B155-DCCD-CF0C-AA29-C94426964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827398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25</a:t>
            </a:fld>
            <a:endParaRPr lang="hr-HR" dirty="0"/>
          </a:p>
        </p:txBody>
      </p:sp>
      <p:sp>
        <p:nvSpPr>
          <p:cNvPr id="6" name="Rectangle 1">
            <a:extLst>
              <a:ext uri="{FF2B5EF4-FFF2-40B4-BE49-F238E27FC236}">
                <a16:creationId xmlns:a16="http://schemas.microsoft.com/office/drawing/2014/main" id="{AC17E4BC-9FD1-BE8D-DEB9-6E8FE0757895}"/>
              </a:ext>
            </a:extLst>
          </p:cNvPr>
          <p:cNvSpPr>
            <a:spLocks noChangeArrowheads="1"/>
          </p:cNvSpPr>
          <p:nvPr/>
        </p:nvSpPr>
        <p:spPr bwMode="auto">
          <a:xfrm>
            <a:off x="665163" y="140943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9A2D381E-45C1-48DB-B2F1-EF44AF3C5861}"/>
              </a:ext>
            </a:extLst>
          </p:cNvPr>
          <p:cNvGraphicFramePr>
            <a:graphicFrameLocks noGrp="1"/>
          </p:cNvGraphicFramePr>
          <p:nvPr>
            <p:extLst>
              <p:ext uri="{D42A27DB-BD31-4B8C-83A1-F6EECF244321}">
                <p14:modId xmlns:p14="http://schemas.microsoft.com/office/powerpoint/2010/main" val="1808944661"/>
              </p:ext>
            </p:extLst>
          </p:nvPr>
        </p:nvGraphicFramePr>
        <p:xfrm>
          <a:off x="532765" y="1140225"/>
          <a:ext cx="5792470" cy="3690803"/>
        </p:xfrm>
        <a:graphic>
          <a:graphicData uri="http://schemas.openxmlformats.org/drawingml/2006/table">
            <a:tbl>
              <a:tblPr firstRow="1" firstCol="1" bandRow="1">
                <a:tableStyleId>{22838BEF-8BB2-4498-84A7-C5851F593DF1}</a:tableStyleId>
              </a:tblPr>
              <a:tblGrid>
                <a:gridCol w="2169492">
                  <a:extLst>
                    <a:ext uri="{9D8B030D-6E8A-4147-A177-3AD203B41FA5}">
                      <a16:colId xmlns:a16="http://schemas.microsoft.com/office/drawing/2014/main" val="3944491976"/>
                    </a:ext>
                  </a:extLst>
                </a:gridCol>
                <a:gridCol w="3622978">
                  <a:extLst>
                    <a:ext uri="{9D8B030D-6E8A-4147-A177-3AD203B41FA5}">
                      <a16:colId xmlns:a16="http://schemas.microsoft.com/office/drawing/2014/main" val="1572269892"/>
                    </a:ext>
                  </a:extLst>
                </a:gridCol>
              </a:tblGrid>
              <a:tr h="327265">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Mali pjevački zbor</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5680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S. Ninković</a:t>
                      </a:r>
                    </a:p>
                  </a:txBody>
                  <a:tcPr marL="114300" marR="114300" marT="0" marB="0">
                    <a:solidFill>
                      <a:schemeClr val="bg1"/>
                    </a:solidFill>
                  </a:tcPr>
                </a:tc>
                <a:extLst>
                  <a:ext uri="{0D108BD9-81ED-4DB2-BD59-A6C34878D82A}">
                    <a16:rowId xmlns:a16="http://schemas.microsoft.com/office/drawing/2014/main" val="1002994163"/>
                  </a:ext>
                </a:extLst>
              </a:tr>
              <a:tr h="28738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15-20</a:t>
                      </a:r>
                    </a:p>
                  </a:txBody>
                  <a:tcPr marL="114300" marR="114300" marT="0" marB="0">
                    <a:solidFill>
                      <a:schemeClr val="bg1"/>
                    </a:solidFill>
                  </a:tcPr>
                </a:tc>
                <a:extLst>
                  <a:ext uri="{0D108BD9-81ED-4DB2-BD59-A6C34878D82A}">
                    <a16:rowId xmlns:a16="http://schemas.microsoft.com/office/drawing/2014/main" val="2147242371"/>
                  </a:ext>
                </a:extLst>
              </a:tr>
              <a:tr h="287383">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 sat</a:t>
                      </a:r>
                    </a:p>
                  </a:txBody>
                  <a:tcPr marL="114300" marR="114300" marT="0" marB="0">
                    <a:solidFill>
                      <a:schemeClr val="bg1"/>
                    </a:solidFill>
                  </a:tcPr>
                </a:tc>
                <a:extLst>
                  <a:ext uri="{0D108BD9-81ED-4DB2-BD59-A6C34878D82A}">
                    <a16:rowId xmlns:a16="http://schemas.microsoft.com/office/drawing/2014/main" val="1870274001"/>
                  </a:ext>
                </a:extLst>
              </a:tr>
              <a:tr h="67892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indent="0" algn="just">
                        <a:lnSpc>
                          <a:spcPct val="107000"/>
                        </a:lnSpc>
                        <a:spcAft>
                          <a:spcPts val="800"/>
                        </a:spcAft>
                        <a:buFontTx/>
                        <a:buNone/>
                      </a:pPr>
                      <a:r>
                        <a:rPr lang="hr-HR" sz="1200" dirty="0">
                          <a:effectLst/>
                          <a:latin typeface="+mn-lt"/>
                          <a:ea typeface="Calibri" panose="020F0502020204030204" pitchFamily="34" charset="0"/>
                          <a:cs typeface="Calibri" panose="020F0502020204030204" pitchFamily="34" charset="0"/>
                        </a:rPr>
                        <a:t>Učenici će pjevanjem upoznati u doživjeti glazbu; Razvijati kreativnost u izvođenju glazbe dječjim udaraljkama; Razvijati ljubav prema glazbi</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1901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 skladu s  godišnjim plamom</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1479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Usvajanje znanja koja su potrebna za daljnji rad.</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2735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58437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Individualno praćenje napredovanja učenika. Sudjelovanje na školskim priredbama i ostalim kulturnim događanjima u mjestu.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10" name="Tablica 9">
            <a:extLst>
              <a:ext uri="{FF2B5EF4-FFF2-40B4-BE49-F238E27FC236}">
                <a16:creationId xmlns:a16="http://schemas.microsoft.com/office/drawing/2014/main" id="{D6D3AD95-89F5-4B96-AFA1-BEC3DCE65B50}"/>
              </a:ext>
            </a:extLst>
          </p:cNvPr>
          <p:cNvGraphicFramePr>
            <a:graphicFrameLocks noGrp="1"/>
          </p:cNvGraphicFramePr>
          <p:nvPr>
            <p:extLst>
              <p:ext uri="{D42A27DB-BD31-4B8C-83A1-F6EECF244321}">
                <p14:modId xmlns:p14="http://schemas.microsoft.com/office/powerpoint/2010/main" val="2030224947"/>
              </p:ext>
            </p:extLst>
          </p:nvPr>
        </p:nvGraphicFramePr>
        <p:xfrm>
          <a:off x="532765" y="5074973"/>
          <a:ext cx="5792470" cy="4116234"/>
        </p:xfrm>
        <a:graphic>
          <a:graphicData uri="http://schemas.openxmlformats.org/drawingml/2006/table">
            <a:tbl>
              <a:tblPr firstRow="1" firstCol="1" bandRow="1">
                <a:tableStyleId>{22838BEF-8BB2-4498-84A7-C5851F593DF1}</a:tableStyleId>
              </a:tblPr>
              <a:tblGrid>
                <a:gridCol w="2185035">
                  <a:extLst>
                    <a:ext uri="{9D8B030D-6E8A-4147-A177-3AD203B41FA5}">
                      <a16:colId xmlns:a16="http://schemas.microsoft.com/office/drawing/2014/main" val="3944491976"/>
                    </a:ext>
                  </a:extLst>
                </a:gridCol>
                <a:gridCol w="3607435">
                  <a:extLst>
                    <a:ext uri="{9D8B030D-6E8A-4147-A177-3AD203B41FA5}">
                      <a16:colId xmlns:a16="http://schemas.microsoft.com/office/drawing/2014/main" val="1572269892"/>
                    </a:ext>
                  </a:extLst>
                </a:gridCol>
              </a:tblGrid>
              <a:tr h="24269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Pjevački zbor</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32429">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I. Kovačević </a:t>
                      </a:r>
                    </a:p>
                  </a:txBody>
                  <a:tcPr marL="114300" marR="114300" marT="0" marB="0">
                    <a:solidFill>
                      <a:schemeClr val="bg1"/>
                    </a:solidFill>
                  </a:tcPr>
                </a:tc>
                <a:extLst>
                  <a:ext uri="{0D108BD9-81ED-4DB2-BD59-A6C34878D82A}">
                    <a16:rowId xmlns:a16="http://schemas.microsoft.com/office/drawing/2014/main" val="1002994163"/>
                  </a:ext>
                </a:extLst>
              </a:tr>
              <a:tr h="33020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10-15 učenika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33020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 sat</a:t>
                      </a:r>
                    </a:p>
                  </a:txBody>
                  <a:tcPr marL="114300" marR="114300" marT="0" marB="0">
                    <a:solidFill>
                      <a:schemeClr val="bg1"/>
                    </a:solidFill>
                  </a:tcPr>
                </a:tc>
                <a:extLst>
                  <a:ext uri="{0D108BD9-81ED-4DB2-BD59-A6C34878D82A}">
                    <a16:rowId xmlns:a16="http://schemas.microsoft.com/office/drawing/2014/main" val="1870274001"/>
                  </a:ext>
                </a:extLst>
              </a:tr>
              <a:tr h="4878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Steći osnovna znanja i vještine pjevanja u pjevačkom zboru, upoznavanje s vokalnom tehnikom glasa. Suradnja s malim pjevačkim zborom, crkvenim zborom. Sudjelovanje na raznim manifestacijama   škole, općine, crkve i na smotri dječjih zborova.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4711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Rad u skupinama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5411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6454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Upotrijebiti stečena znanja i vještine za daljnje školovanje i život.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4557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59946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Opisno praćenje, opisno vrednovanje postignuća učenika u skladu s ciljevima, zadaćama i sadržajima, sudjelovanje na školskim priredbama.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6B4549F6-5ADF-4CA7-0D8D-B749C3893594}"/>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299B9303-542E-A62E-DD2C-C00A02CD11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53431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26</a:t>
            </a:fld>
            <a:endParaRPr lang="hr-HR" dirty="0"/>
          </a:p>
        </p:txBody>
      </p:sp>
      <p:graphicFrame>
        <p:nvGraphicFramePr>
          <p:cNvPr id="5" name="Tablica 4">
            <a:extLst>
              <a:ext uri="{FF2B5EF4-FFF2-40B4-BE49-F238E27FC236}">
                <a16:creationId xmlns:a16="http://schemas.microsoft.com/office/drawing/2014/main" id="{1668EC36-64C8-7D68-78ED-C1DD3E58D6A6}"/>
              </a:ext>
            </a:extLst>
          </p:cNvPr>
          <p:cNvGraphicFramePr>
            <a:graphicFrameLocks noGrp="1"/>
          </p:cNvGraphicFramePr>
          <p:nvPr>
            <p:extLst>
              <p:ext uri="{D42A27DB-BD31-4B8C-83A1-F6EECF244321}">
                <p14:modId xmlns:p14="http://schemas.microsoft.com/office/powerpoint/2010/main" val="2859245007"/>
              </p:ext>
            </p:extLst>
          </p:nvPr>
        </p:nvGraphicFramePr>
        <p:xfrm>
          <a:off x="532765" y="1039786"/>
          <a:ext cx="5792470" cy="4481999"/>
        </p:xfrm>
        <a:graphic>
          <a:graphicData uri="http://schemas.openxmlformats.org/drawingml/2006/table">
            <a:tbl>
              <a:tblPr firstRow="1" firstCol="1" bandRow="1">
                <a:tableStyleId>{22838BEF-8BB2-4498-84A7-C5851F593DF1}</a:tableStyleId>
              </a:tblPr>
              <a:tblGrid>
                <a:gridCol w="2224083">
                  <a:extLst>
                    <a:ext uri="{9D8B030D-6E8A-4147-A177-3AD203B41FA5}">
                      <a16:colId xmlns:a16="http://schemas.microsoft.com/office/drawing/2014/main" val="3944491976"/>
                    </a:ext>
                  </a:extLst>
                </a:gridCol>
                <a:gridCol w="3568387">
                  <a:extLst>
                    <a:ext uri="{9D8B030D-6E8A-4147-A177-3AD203B41FA5}">
                      <a16:colId xmlns:a16="http://schemas.microsoft.com/office/drawing/2014/main" val="1572269892"/>
                    </a:ext>
                  </a:extLst>
                </a:gridCol>
              </a:tblGrid>
              <a:tr h="23564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Novinarska skupina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1047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D. Gorički</a:t>
                      </a:r>
                    </a:p>
                  </a:txBody>
                  <a:tcPr marL="114300" marR="114300" marT="0" marB="0">
                    <a:solidFill>
                      <a:schemeClr val="bg1"/>
                    </a:solidFill>
                  </a:tcPr>
                </a:tc>
                <a:extLst>
                  <a:ext uri="{0D108BD9-81ED-4DB2-BD59-A6C34878D82A}">
                    <a16:rowId xmlns:a16="http://schemas.microsoft.com/office/drawing/2014/main" val="1002994163"/>
                  </a:ext>
                </a:extLst>
              </a:tr>
              <a:tr h="245548">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10 učenika</a:t>
                      </a:r>
                    </a:p>
                  </a:txBody>
                  <a:tcPr marL="114300" marR="114300" marT="0" marB="0">
                    <a:solidFill>
                      <a:schemeClr val="bg1"/>
                    </a:solidFill>
                  </a:tcPr>
                </a:tc>
                <a:extLst>
                  <a:ext uri="{0D108BD9-81ED-4DB2-BD59-A6C34878D82A}">
                    <a16:rowId xmlns:a16="http://schemas.microsoft.com/office/drawing/2014/main" val="2147242371"/>
                  </a:ext>
                </a:extLst>
              </a:tr>
              <a:tr h="27350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9393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7945" marR="60325" algn="just">
                        <a:lnSpc>
                          <a:spcPts val="1350"/>
                        </a:lnSpc>
                        <a:spcAft>
                          <a:spcPts val="0"/>
                        </a:spcAft>
                      </a:pPr>
                      <a:r>
                        <a:rPr lang="hr-HR" sz="1200" dirty="0">
                          <a:effectLst/>
                          <a:latin typeface="+mn-lt"/>
                          <a:ea typeface="Times New Roman" panose="02020603050405020304" pitchFamily="18" charset="0"/>
                          <a:cs typeface="Times New Roman" panose="02020603050405020304" pitchFamily="18" charset="0"/>
                        </a:rPr>
                        <a:t>Senzibilizirati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za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novinarstvo,</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razviti estetske i radne sposobnosti učenika,</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poticati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osvješćivanje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izražavanje,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razvijati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vještine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pisanja,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poticati ih na suradništvo te razvijati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učeničku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maštu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 kreativno</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izražavanje.</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580803967"/>
                  </a:ext>
                </a:extLst>
              </a:tr>
              <a:tr h="28066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7945">
                        <a:lnSpc>
                          <a:spcPts val="1375"/>
                        </a:lnSpc>
                      </a:pPr>
                      <a:r>
                        <a:rPr lang="hr-HR" sz="1200" dirty="0">
                          <a:effectLst/>
                          <a:latin typeface="+mn-lt"/>
                          <a:ea typeface="Times New Roman" panose="02020603050405020304" pitchFamily="18" charset="0"/>
                          <a:cs typeface="Times New Roman" panose="02020603050405020304" pitchFamily="18" charset="0"/>
                        </a:rPr>
                        <a:t>Rad</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skupini,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paru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ili individualno</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618008231"/>
                  </a:ext>
                </a:extLst>
              </a:tr>
              <a:tr h="24213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7945" marR="0" lvl="0" indent="0" algn="l" defTabSz="685800" rtl="0" eaLnBrk="1" fontAlgn="auto" latinLnBrk="0" hangingPunct="1">
                        <a:lnSpc>
                          <a:spcPts val="1375"/>
                        </a:lnSpc>
                        <a:spcBef>
                          <a:spcPts val="0"/>
                        </a:spcBef>
                        <a:spcAft>
                          <a:spcPts val="0"/>
                        </a:spcAft>
                        <a:buClrTx/>
                        <a:buSzTx/>
                        <a:buFontTx/>
                        <a:buNone/>
                        <a:tabLst/>
                        <a:defRPr/>
                      </a:pPr>
                      <a:r>
                        <a:rPr lang="hr-HR" sz="1200" dirty="0">
                          <a:effectLst/>
                          <a:latin typeface="+mn-lt"/>
                        </a:rPr>
                        <a:t>Tijekom školske godine</a:t>
                      </a:r>
                      <a:endParaRPr lang="hr-HR" sz="1200" dirty="0">
                        <a:effectLst/>
                        <a:latin typeface="+mn-lt"/>
                        <a:ea typeface="Calibri" panose="020F0502020204030204" pitchFamily="34" charset="0"/>
                      </a:endParaRPr>
                    </a:p>
                    <a:p>
                      <a:pPr marL="67945">
                        <a:lnSpc>
                          <a:spcPts val="1375"/>
                        </a:lnSpc>
                      </a:pPr>
                      <a:r>
                        <a:rPr lang="hr-HR" sz="1200" dirty="0">
                          <a:effectLst/>
                          <a:latin typeface="+mn-lt"/>
                          <a:ea typeface="Times New Roman" panose="02020603050405020304" pitchFamily="18" charset="0"/>
                          <a:cs typeface="Times New Roman" panose="02020603050405020304" pitchFamily="18" charset="0"/>
                        </a:rPr>
                        <a:t> (35 sati ukupno).</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888670941"/>
                  </a:ext>
                </a:extLst>
              </a:tr>
              <a:tr h="563608">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7945" marR="6096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Poticati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samostalni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kreativni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izričaj</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razviti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njihovo</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samopouzdanje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kroz</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objavu članaka 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web stranici</a:t>
                      </a:r>
                      <a:r>
                        <a:rPr lang="hr-HR" sz="1200" spc="30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škole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ili</a:t>
                      </a:r>
                      <a:r>
                        <a:rPr lang="hr-HR" sz="1200" spc="-5" dirty="0">
                          <a:effectLst/>
                          <a:latin typeface="+mn-lt"/>
                          <a:ea typeface="Times New Roman" panose="02020603050405020304" pitchFamily="18" charset="0"/>
                          <a:cs typeface="Times New Roman" panose="02020603050405020304" pitchFamily="18" charset="0"/>
                        </a:rPr>
                        <a:t> putem</a:t>
                      </a:r>
                      <a:r>
                        <a:rPr lang="hr-HR" sz="1200" dirty="0">
                          <a:effectLst/>
                          <a:latin typeface="+mn-lt"/>
                          <a:ea typeface="Times New Roman" panose="02020603050405020304" pitchFamily="18" charset="0"/>
                          <a:cs typeface="Times New Roman" panose="02020603050405020304" pitchFamily="18" charset="0"/>
                        </a:rPr>
                        <a:t> lokalnih</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medija.</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630794146"/>
                  </a:ext>
                </a:extLst>
              </a:tr>
              <a:tr h="25040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7945">
                        <a:lnSpc>
                          <a:spcPts val="1375"/>
                        </a:lnSpc>
                      </a:pPr>
                      <a:r>
                        <a:rPr lang="hr-HR" sz="1200" dirty="0">
                          <a:effectLst/>
                          <a:latin typeface="+mn-lt"/>
                          <a:ea typeface="Times New Roman" panose="02020603050405020304" pitchFamily="18" charset="0"/>
                          <a:cs typeface="Times New Roman" panose="02020603050405020304" pitchFamily="18" charset="0"/>
                        </a:rPr>
                        <a:t>Po dogovoru</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683071559"/>
                  </a:ext>
                </a:extLst>
              </a:tr>
              <a:tr h="112721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7945" marR="61595"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Vrednovanje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samovrednovanje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svakoga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učenika kroz izradu članaka za internetsku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stranicu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škole.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Sudjelovanje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brojnim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školskim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aktivnostima.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Objavljivanje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novinarskih</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ostvarenja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internetskim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stranicama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škole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drugim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lokalnim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medijima,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novinama, časopisima.</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6" name="Tablica 5">
            <a:extLst>
              <a:ext uri="{FF2B5EF4-FFF2-40B4-BE49-F238E27FC236}">
                <a16:creationId xmlns:a16="http://schemas.microsoft.com/office/drawing/2014/main" id="{D3DC54DF-CEB8-4E10-9A82-07C75EA85170}"/>
              </a:ext>
            </a:extLst>
          </p:cNvPr>
          <p:cNvGraphicFramePr>
            <a:graphicFrameLocks noGrp="1"/>
          </p:cNvGraphicFramePr>
          <p:nvPr>
            <p:extLst>
              <p:ext uri="{D42A27DB-BD31-4B8C-83A1-F6EECF244321}">
                <p14:modId xmlns:p14="http://schemas.microsoft.com/office/powerpoint/2010/main" val="3989677370"/>
              </p:ext>
            </p:extLst>
          </p:nvPr>
        </p:nvGraphicFramePr>
        <p:xfrm>
          <a:off x="532765" y="5566848"/>
          <a:ext cx="5792470" cy="3773652"/>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22301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UNESCO klub</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18062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a:t>
                      </a:r>
                    </a:p>
                  </a:txBody>
                  <a:tcPr marL="114300" marR="114300" marT="0" marB="0">
                    <a:solidFill>
                      <a:schemeClr val="bg1"/>
                    </a:solidFill>
                  </a:tcPr>
                </a:tc>
                <a:extLst>
                  <a:ext uri="{0D108BD9-81ED-4DB2-BD59-A6C34878D82A}">
                    <a16:rowId xmlns:a16="http://schemas.microsoft.com/office/drawing/2014/main" val="1002994163"/>
                  </a:ext>
                </a:extLst>
              </a:tr>
              <a:tr h="21042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10</a:t>
                      </a:r>
                    </a:p>
                  </a:txBody>
                  <a:tcPr marL="114300" marR="114300" marT="0" marB="0">
                    <a:solidFill>
                      <a:schemeClr val="bg1"/>
                    </a:solidFill>
                  </a:tcPr>
                </a:tc>
                <a:extLst>
                  <a:ext uri="{0D108BD9-81ED-4DB2-BD59-A6C34878D82A}">
                    <a16:rowId xmlns:a16="http://schemas.microsoft.com/office/drawing/2014/main" val="2147242371"/>
                  </a:ext>
                </a:extLst>
              </a:tr>
              <a:tr h="19717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59648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Razvijanje svijesti kroz učenje o zaštiti ljudskih prava, okoliša, svjetske baštine; promoviranje demokracije i tolerancije te učenje o temama koje pridonose miru u svijetu i temeljnim ljudskim slobodama.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3496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Interaktivno učenje i suradnja -timski rad, istraživanje. Pretraživati i koristiti različite izvore znanja. Izrada plakata, prezentacija, reportaža, video materijala</a:t>
                      </a:r>
                      <a:r>
                        <a:rPr lang="hr-HR" sz="1200" dirty="0">
                          <a:effectLst/>
                          <a:latin typeface="+mn-lt"/>
                          <a:ea typeface="Calibri" panose="020F0502020204030204" pitchFamily="34" charset="0"/>
                          <a:cs typeface="Calibri" panose="020F0502020204030204" pitchFamily="34" charset="0"/>
                        </a:rPr>
                        <a: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178052">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482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Potaknuti i razvijati vještine rada u skupinama, vještine komuniciranja kako na materinjem tako i na engleskom jeziku, uporabu modernih tehnologija te socijalne vještine.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3697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40504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Opisno praćenje učenika, interes, motiviranost, učenikove radne, praktične i stvaralačke sposobnosti.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3649A67C-A627-E02C-11CF-C0A4D21E7699}"/>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EEB2E3A1-2C53-C1E5-6DCA-0C77DB8BE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968243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27</a:t>
            </a:fld>
            <a:endParaRPr lang="hr-HR" dirty="0"/>
          </a:p>
        </p:txBody>
      </p:sp>
      <p:graphicFrame>
        <p:nvGraphicFramePr>
          <p:cNvPr id="5" name="Tablica 4">
            <a:extLst>
              <a:ext uri="{FF2B5EF4-FFF2-40B4-BE49-F238E27FC236}">
                <a16:creationId xmlns:a16="http://schemas.microsoft.com/office/drawing/2014/main" id="{D5DE123D-BA9A-2958-84BE-F5193AA3628C}"/>
              </a:ext>
            </a:extLst>
          </p:cNvPr>
          <p:cNvGraphicFramePr>
            <a:graphicFrameLocks noGrp="1"/>
          </p:cNvGraphicFramePr>
          <p:nvPr>
            <p:extLst>
              <p:ext uri="{D42A27DB-BD31-4B8C-83A1-F6EECF244321}">
                <p14:modId xmlns:p14="http://schemas.microsoft.com/office/powerpoint/2010/main" val="3086199487"/>
              </p:ext>
            </p:extLst>
          </p:nvPr>
        </p:nvGraphicFramePr>
        <p:xfrm>
          <a:off x="532765" y="5269342"/>
          <a:ext cx="5792470" cy="3912055"/>
        </p:xfrm>
        <a:graphic>
          <a:graphicData uri="http://schemas.openxmlformats.org/drawingml/2006/table">
            <a:tbl>
              <a:tblPr firstRow="1" firstCol="1" bandRow="1">
                <a:tableStyleId>{22838BEF-8BB2-4498-84A7-C5851F593DF1}</a:tableStyleId>
              </a:tblPr>
              <a:tblGrid>
                <a:gridCol w="2248535">
                  <a:extLst>
                    <a:ext uri="{9D8B030D-6E8A-4147-A177-3AD203B41FA5}">
                      <a16:colId xmlns:a16="http://schemas.microsoft.com/office/drawing/2014/main" val="3944491976"/>
                    </a:ext>
                  </a:extLst>
                </a:gridCol>
                <a:gridCol w="3543935">
                  <a:extLst>
                    <a:ext uri="{9D8B030D-6E8A-4147-A177-3AD203B41FA5}">
                      <a16:colId xmlns:a16="http://schemas.microsoft.com/office/drawing/2014/main" val="1572269892"/>
                    </a:ext>
                  </a:extLst>
                </a:gridCol>
              </a:tblGrid>
              <a:tr h="27017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Crveni križ</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1882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 Hodak</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25493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6</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238876">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2 sata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72263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Osposobljavanje učenika u pružanju prve pomoći prema programu Hrvatskog Crvenog križa, poticanje učenika na uključivanje u zdravstveno-humanitarne programe i volonterski rad</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291679">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Radionice, predavanje, praktičan rad</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21570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67970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Upoznati učenike s pokretom Crvenog križa, upoznati ih a načelima Pokreta, djelatnostima, sudjelovanje što većeg broja djece u odgoju za humane vrednote prema programu Hrvatskog Crvenog križa.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28709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Potrošni materijal za učenike, odlazak na natjecanje: 100 €</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49070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4" name="Tablica 3">
            <a:extLst>
              <a:ext uri="{FF2B5EF4-FFF2-40B4-BE49-F238E27FC236}">
                <a16:creationId xmlns:a16="http://schemas.microsoft.com/office/drawing/2014/main" id="{9EDCCA5F-4E48-4AFB-62B4-62A19558070E}"/>
              </a:ext>
            </a:extLst>
          </p:cNvPr>
          <p:cNvGraphicFramePr>
            <a:graphicFrameLocks noGrp="1"/>
          </p:cNvGraphicFramePr>
          <p:nvPr>
            <p:extLst>
              <p:ext uri="{D42A27DB-BD31-4B8C-83A1-F6EECF244321}">
                <p14:modId xmlns:p14="http://schemas.microsoft.com/office/powerpoint/2010/main" val="2930509013"/>
              </p:ext>
            </p:extLst>
          </p:nvPr>
        </p:nvGraphicFramePr>
        <p:xfrm>
          <a:off x="532765" y="1225469"/>
          <a:ext cx="5792470" cy="3858190"/>
        </p:xfrm>
        <a:graphic>
          <a:graphicData uri="http://schemas.openxmlformats.org/drawingml/2006/table">
            <a:tbl>
              <a:tblPr firstRow="1" firstCol="1" bandRow="1">
                <a:tableStyleId>{22838BEF-8BB2-4498-84A7-C5851F593DF1}</a:tableStyleId>
              </a:tblPr>
              <a:tblGrid>
                <a:gridCol w="2236811">
                  <a:extLst>
                    <a:ext uri="{9D8B030D-6E8A-4147-A177-3AD203B41FA5}">
                      <a16:colId xmlns:a16="http://schemas.microsoft.com/office/drawing/2014/main" val="3944491976"/>
                    </a:ext>
                  </a:extLst>
                </a:gridCol>
                <a:gridCol w="3555659">
                  <a:extLst>
                    <a:ext uri="{9D8B030D-6E8A-4147-A177-3AD203B41FA5}">
                      <a16:colId xmlns:a16="http://schemas.microsoft.com/office/drawing/2014/main" val="1572269892"/>
                    </a:ext>
                  </a:extLst>
                </a:gridCol>
              </a:tblGrid>
              <a:tr h="28109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Plesna skupina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2767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K. Blažević</a:t>
                      </a:r>
                    </a:p>
                  </a:txBody>
                  <a:tcPr marL="114300" marR="114300" marT="0" marB="0">
                    <a:solidFill>
                      <a:schemeClr val="bg1"/>
                    </a:solidFill>
                  </a:tcPr>
                </a:tc>
                <a:extLst>
                  <a:ext uri="{0D108BD9-81ED-4DB2-BD59-A6C34878D82A}">
                    <a16:rowId xmlns:a16="http://schemas.microsoft.com/office/drawing/2014/main" val="1002994163"/>
                  </a:ext>
                </a:extLst>
              </a:tr>
              <a:tr h="265238">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12 - 15</a:t>
                      </a:r>
                    </a:p>
                  </a:txBody>
                  <a:tcPr marL="114300" marR="114300" marT="0" marB="0">
                    <a:solidFill>
                      <a:schemeClr val="bg1"/>
                    </a:solidFill>
                  </a:tcPr>
                </a:tc>
                <a:extLst>
                  <a:ext uri="{0D108BD9-81ED-4DB2-BD59-A6C34878D82A}">
                    <a16:rowId xmlns:a16="http://schemas.microsoft.com/office/drawing/2014/main" val="2147242371"/>
                  </a:ext>
                </a:extLst>
              </a:tr>
              <a:tr h="248534">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1071453">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Cjelovito doživljavanje glazbe i spontano izražavanje osjećaja uporabom pokreta, svladavanje i usavršavanje koordinacije pokreta kao plesnog i ritamskog izraza. Razvijanje i poticanje dječje kreativnosti kroz kreativni ples.</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0369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Plesne igre, improvizacije, koreografije</a:t>
                      </a:r>
                    </a:p>
                  </a:txBody>
                  <a:tcPr marL="68580" marR="68580" marT="0" marB="0">
                    <a:solidFill>
                      <a:schemeClr val="bg1"/>
                    </a:solidFill>
                  </a:tcPr>
                </a:tc>
                <a:extLst>
                  <a:ext uri="{0D108BD9-81ED-4DB2-BD59-A6C34878D82A}">
                    <a16:rowId xmlns:a16="http://schemas.microsoft.com/office/drawing/2014/main" val="618008231"/>
                  </a:ext>
                </a:extLst>
              </a:tr>
              <a:tr h="22442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Tijekom cijele školske godine</a:t>
                      </a:r>
                    </a:p>
                  </a:txBody>
                  <a:tcPr marL="68580" marR="68580" marT="0" marB="0">
                    <a:solidFill>
                      <a:schemeClr val="bg1"/>
                    </a:solidFill>
                  </a:tcPr>
                </a:tc>
                <a:extLst>
                  <a:ext uri="{0D108BD9-81ED-4DB2-BD59-A6C34878D82A}">
                    <a16:rowId xmlns:a16="http://schemas.microsoft.com/office/drawing/2014/main" val="2888670941"/>
                  </a:ext>
                </a:extLst>
              </a:tr>
              <a:tr h="53175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Poticanje razvoja pokreta uz glazbu. Upoznavanje kreativnog plesa. Sudjelovanje na školskim priredbama i svečanostima.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6388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100 €</a:t>
                      </a:r>
                    </a:p>
                  </a:txBody>
                  <a:tcPr marL="68580" marR="68580" marT="0" marB="0">
                    <a:solidFill>
                      <a:schemeClr val="bg1"/>
                    </a:solidFill>
                  </a:tcPr>
                </a:tc>
                <a:extLst>
                  <a:ext uri="{0D108BD9-81ED-4DB2-BD59-A6C34878D82A}">
                    <a16:rowId xmlns:a16="http://schemas.microsoft.com/office/drawing/2014/main" val="1683071559"/>
                  </a:ext>
                </a:extLst>
              </a:tr>
              <a:tr h="39370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Opisne bilješke zalaganja i napredovanja u plesnom izražavanju.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Pravokutnik 5">
            <a:extLst>
              <a:ext uri="{FF2B5EF4-FFF2-40B4-BE49-F238E27FC236}">
                <a16:creationId xmlns:a16="http://schemas.microsoft.com/office/drawing/2014/main" id="{BA97B84D-63A0-D028-3BD1-8A6CB154D4F1}"/>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012F94E7-4768-21BB-E110-5FB03FEBEE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49231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28</a:t>
            </a:fld>
            <a:endParaRPr lang="hr-HR" dirty="0"/>
          </a:p>
        </p:txBody>
      </p:sp>
      <p:graphicFrame>
        <p:nvGraphicFramePr>
          <p:cNvPr id="5" name="Tablica 4">
            <a:extLst>
              <a:ext uri="{FF2B5EF4-FFF2-40B4-BE49-F238E27FC236}">
                <a16:creationId xmlns:a16="http://schemas.microsoft.com/office/drawing/2014/main" id="{D5DE123D-BA9A-2958-84BE-F5193AA3628C}"/>
              </a:ext>
            </a:extLst>
          </p:cNvPr>
          <p:cNvGraphicFramePr>
            <a:graphicFrameLocks noGrp="1"/>
          </p:cNvGraphicFramePr>
          <p:nvPr>
            <p:extLst>
              <p:ext uri="{D42A27DB-BD31-4B8C-83A1-F6EECF244321}">
                <p14:modId xmlns:p14="http://schemas.microsoft.com/office/powerpoint/2010/main" val="3443310197"/>
              </p:ext>
            </p:extLst>
          </p:nvPr>
        </p:nvGraphicFramePr>
        <p:xfrm>
          <a:off x="532765" y="1339368"/>
          <a:ext cx="5792470" cy="4913153"/>
        </p:xfrm>
        <a:graphic>
          <a:graphicData uri="http://schemas.openxmlformats.org/drawingml/2006/table">
            <a:tbl>
              <a:tblPr firstRow="1" firstCol="1" bandRow="1">
                <a:tableStyleId>{22838BEF-8BB2-4498-84A7-C5851F593DF1}</a:tableStyleId>
              </a:tblPr>
              <a:tblGrid>
                <a:gridCol w="2248535">
                  <a:extLst>
                    <a:ext uri="{9D8B030D-6E8A-4147-A177-3AD203B41FA5}">
                      <a16:colId xmlns:a16="http://schemas.microsoft.com/office/drawing/2014/main" val="3944491976"/>
                    </a:ext>
                  </a:extLst>
                </a:gridCol>
                <a:gridCol w="3543935">
                  <a:extLst>
                    <a:ext uri="{9D8B030D-6E8A-4147-A177-3AD203B41FA5}">
                      <a16:colId xmlns:a16="http://schemas.microsoft.com/office/drawing/2014/main" val="1572269892"/>
                    </a:ext>
                  </a:extLst>
                </a:gridCol>
              </a:tblGrid>
              <a:tr h="27017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Mali cvjećari</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1882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A. Udovičić</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25493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6</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238876">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1 sat</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72263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171450" indent="-171450" algn="just">
                        <a:buFontTx/>
                        <a:buChar char="-"/>
                      </a:pPr>
                      <a:r>
                        <a:rPr lang="hr-HR" sz="1200" kern="1200" dirty="0">
                          <a:solidFill>
                            <a:schemeClr val="dk1"/>
                          </a:solidFill>
                          <a:latin typeface="+mn-lt"/>
                          <a:ea typeface="+mn-ea"/>
                          <a:cs typeface="+mn-cs"/>
                        </a:rPr>
                        <a:t>razvijanje ekološke svijesti ljubavi prema prirodi te stjecanje znanja i vještina korisne pouke iz vrtlarstva</a:t>
                      </a:r>
                    </a:p>
                    <a:p>
                      <a:pPr marL="171450" indent="-171450" algn="just">
                        <a:buFontTx/>
                        <a:buChar char="-"/>
                      </a:pPr>
                      <a:r>
                        <a:rPr lang="hr-HR" sz="1200" dirty="0"/>
                        <a:t>razvijati i poticati sposobnost za samostalni rad, ali i timsko – suradničke oblike rada, sklonost praktičnom radu</a:t>
                      </a:r>
                    </a:p>
                    <a:p>
                      <a:pPr marL="171450" indent="-171450" algn="just">
                        <a:buFontTx/>
                        <a:buChar char="-"/>
                      </a:pPr>
                      <a:r>
                        <a:rPr lang="hr-HR" sz="1200" dirty="0"/>
                        <a:t>izgrađivati kod učenika ekološki stav</a:t>
                      </a:r>
                      <a:endParaRPr lang="hr-HR" sz="1200" kern="1200" dirty="0">
                        <a:solidFill>
                          <a:schemeClr val="dk1"/>
                        </a:solidFill>
                        <a:latin typeface="+mn-lt"/>
                        <a:ea typeface="+mn-ea"/>
                        <a:cs typeface="+mn-cs"/>
                      </a:endParaRPr>
                    </a:p>
                    <a:p>
                      <a:pPr marL="171450" indent="-171450" algn="just">
                        <a:buFontTx/>
                        <a:buChar char="-"/>
                      </a:pPr>
                      <a:r>
                        <a:rPr lang="hr-HR" sz="1200" kern="1200" dirty="0">
                          <a:solidFill>
                            <a:schemeClr val="dk1"/>
                          </a:solidFill>
                          <a:latin typeface="+mn-lt"/>
                          <a:ea typeface="+mn-ea"/>
                          <a:cs typeface="+mn-cs"/>
                        </a:rPr>
                        <a:t>Upravo učenici i učiteljice sade povrće i cvijeće te se svakodnevno brinu o biljkama, bilježe i prate njihov rast te razvoj. Posadili su ukupno 30ak stabala, a to su: trešnje, kruške, jabuke, šljive, marelice, nektarine, dud, vinova loza, indijanske banane, ribiz i sibirske borovnice. </a:t>
                      </a:r>
                    </a:p>
                  </a:txBody>
                  <a:tcPr marL="68580" marR="68580" marT="0" marB="0">
                    <a:solidFill>
                      <a:schemeClr val="bg1"/>
                    </a:solidFill>
                  </a:tcPr>
                </a:tc>
                <a:extLst>
                  <a:ext uri="{0D108BD9-81ED-4DB2-BD59-A6C34878D82A}">
                    <a16:rowId xmlns:a16="http://schemas.microsoft.com/office/drawing/2014/main" val="2580803967"/>
                  </a:ext>
                </a:extLst>
              </a:tr>
              <a:tr h="291679">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praktičan rad, sadnja cvijeća, praćenje promjena, briga o okolišu</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21570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rPr>
                        <a:t>Tijekom školske godine</a:t>
                      </a:r>
                      <a:r>
                        <a:rPr lang="hr-HR" sz="1200" dirty="0">
                          <a:effectLst/>
                          <a:latin typeface="+mn-lt"/>
                          <a:ea typeface="DengXian" panose="02010600030101010101" pitchFamily="2" charset="-122"/>
                          <a:cs typeface="Times New Roman" panose="02020603050405020304" pitchFamily="18" charset="0"/>
                        </a:rPr>
                        <a:t>.</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25445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100" dirty="0"/>
                        <a:t>Poticanje učenika na ekološko djelovanje i promišljanje. </a:t>
                      </a:r>
                      <a:endParaRPr lang="hr-HR" sz="11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8709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Potrošni materijal: 100 €</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49070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Sustavno praćenje i bilježenje promjena u okolišu škole, fotografiranje, snimanje videa, vrednovanje aktivnosti</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7B70D997-CB55-49CE-FCAC-C6498B4D8468}"/>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C52725FB-5321-652B-918D-54BBA57B4B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508282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90B42663-B322-8525-727C-2C5AB356A789}"/>
              </a:ext>
            </a:extLst>
          </p:cNvPr>
          <p:cNvSpPr>
            <a:spLocks noGrp="1"/>
          </p:cNvSpPr>
          <p:nvPr>
            <p:ph type="sldNum" sz="quarter" idx="12"/>
          </p:nvPr>
        </p:nvSpPr>
        <p:spPr/>
        <p:txBody>
          <a:bodyPr/>
          <a:lstStyle/>
          <a:p>
            <a:fld id="{E7FDF1D0-E4F4-4EC6-B6AF-9683D68D0AF0}" type="slidenum">
              <a:rPr lang="hr-HR" smtClean="0"/>
              <a:t>29</a:t>
            </a:fld>
            <a:endParaRPr lang="hr-HR" dirty="0"/>
          </a:p>
        </p:txBody>
      </p:sp>
      <p:graphicFrame>
        <p:nvGraphicFramePr>
          <p:cNvPr id="3" name="Tablica 2">
            <a:extLst>
              <a:ext uri="{FF2B5EF4-FFF2-40B4-BE49-F238E27FC236}">
                <a16:creationId xmlns:a16="http://schemas.microsoft.com/office/drawing/2014/main" id="{C5ABACAB-899C-509F-F16D-36B5318BE7C6}"/>
              </a:ext>
            </a:extLst>
          </p:cNvPr>
          <p:cNvGraphicFramePr>
            <a:graphicFrameLocks noGrp="1"/>
          </p:cNvGraphicFramePr>
          <p:nvPr>
            <p:extLst>
              <p:ext uri="{D42A27DB-BD31-4B8C-83A1-F6EECF244321}">
                <p14:modId xmlns:p14="http://schemas.microsoft.com/office/powerpoint/2010/main" val="3852444037"/>
              </p:ext>
            </p:extLst>
          </p:nvPr>
        </p:nvGraphicFramePr>
        <p:xfrm>
          <a:off x="532765" y="1185399"/>
          <a:ext cx="5853748" cy="4139219"/>
        </p:xfrm>
        <a:graphic>
          <a:graphicData uri="http://schemas.openxmlformats.org/drawingml/2006/table">
            <a:tbl>
              <a:tblPr firstRow="1" firstCol="1" bandRow="1">
                <a:tableStyleId>{22838BEF-8BB2-4498-84A7-C5851F593DF1}</a:tableStyleId>
              </a:tblPr>
              <a:tblGrid>
                <a:gridCol w="2207417">
                  <a:extLst>
                    <a:ext uri="{9D8B030D-6E8A-4147-A177-3AD203B41FA5}">
                      <a16:colId xmlns:a16="http://schemas.microsoft.com/office/drawing/2014/main" val="3944491976"/>
                    </a:ext>
                  </a:extLst>
                </a:gridCol>
                <a:gridCol w="3646331">
                  <a:extLst>
                    <a:ext uri="{9D8B030D-6E8A-4147-A177-3AD203B41FA5}">
                      <a16:colId xmlns:a16="http://schemas.microsoft.com/office/drawing/2014/main" val="1572269892"/>
                    </a:ext>
                  </a:extLst>
                </a:gridCol>
              </a:tblGrid>
              <a:tr h="37670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Mladi tehničari </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1330">
                <a:tc>
                  <a:txBody>
                    <a:bodyPr/>
                    <a:lstStyle/>
                    <a:p>
                      <a:pPr>
                        <a:lnSpc>
                          <a:spcPct val="107000"/>
                        </a:lnSpc>
                        <a:spcAft>
                          <a:spcPts val="800"/>
                        </a:spcAft>
                      </a:pPr>
                      <a:r>
                        <a:rPr lang="hr-HR" sz="1200">
                          <a:effectLst/>
                          <a:latin typeface="+mn-lt"/>
                          <a:ea typeface="Calibri" panose="020F0502020204030204" pitchFamily="34" charset="0"/>
                        </a:rPr>
                        <a:t>Nositelj</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Jakov Đurić</a:t>
                      </a:r>
                    </a:p>
                  </a:txBody>
                  <a:tcPr marL="114300" marR="114300" marT="0" marB="0">
                    <a:solidFill>
                      <a:schemeClr val="bg1"/>
                    </a:solidFill>
                  </a:tcPr>
                </a:tc>
                <a:extLst>
                  <a:ext uri="{0D108BD9-81ED-4DB2-BD59-A6C34878D82A}">
                    <a16:rowId xmlns:a16="http://schemas.microsoft.com/office/drawing/2014/main" val="1002994163"/>
                  </a:ext>
                </a:extLst>
              </a:tr>
              <a:tr h="269500">
                <a:tc>
                  <a:txBody>
                    <a:bodyPr/>
                    <a:lstStyle/>
                    <a:p>
                      <a:pPr>
                        <a:lnSpc>
                          <a:spcPct val="107000"/>
                        </a:lnSpc>
                        <a:spcAft>
                          <a:spcPts val="800"/>
                        </a:spcAft>
                      </a:pPr>
                      <a:r>
                        <a:rPr lang="hr-HR" sz="1200">
                          <a:effectLst/>
                          <a:latin typeface="+mn-lt"/>
                          <a:ea typeface="Calibri" panose="020F0502020204030204" pitchFamily="34" charset="0"/>
                        </a:rPr>
                        <a:t>Planirani broj učenika</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5 - 10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252528">
                <a:tc>
                  <a:txBody>
                    <a:bodyPr/>
                    <a:lstStyle/>
                    <a:p>
                      <a:pPr>
                        <a:lnSpc>
                          <a:spcPct val="107000"/>
                        </a:lnSpc>
                        <a:spcAft>
                          <a:spcPts val="800"/>
                        </a:spcAft>
                      </a:pPr>
                      <a:r>
                        <a:rPr lang="hr-HR" sz="1200">
                          <a:effectLst/>
                          <a:latin typeface="+mn-lt"/>
                          <a:ea typeface="Calibri" panose="020F0502020204030204" pitchFamily="34" charset="0"/>
                        </a:rPr>
                        <a:t>Planirani broj sati tjedno</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2 sata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870274001"/>
                  </a:ext>
                </a:extLst>
              </a:tr>
              <a:tr h="535476">
                <a:tc>
                  <a:txBody>
                    <a:bodyPr/>
                    <a:lstStyle/>
                    <a:p>
                      <a:pPr>
                        <a:lnSpc>
                          <a:spcPct val="107000"/>
                        </a:lnSpc>
                        <a:spcAft>
                          <a:spcPts val="800"/>
                        </a:spcAft>
                      </a:pPr>
                      <a:r>
                        <a:rPr lang="hr-HR" sz="120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t>Produbljivanje znanja iz tehničke kulture kroz različite radioničke i laboratorijske vježbe i praktičan rad.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471013">
                <a:tc>
                  <a:txBody>
                    <a:bodyPr/>
                    <a:lstStyle/>
                    <a:p>
                      <a:pPr>
                        <a:lnSpc>
                          <a:spcPct val="107000"/>
                        </a:lnSpc>
                        <a:spcAft>
                          <a:spcPts val="800"/>
                        </a:spcAft>
                      </a:pPr>
                      <a:r>
                        <a:rPr lang="hr-HR" sz="120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Individualizirani pristup svakome učeniku u skladu s njegovim interesima.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23385">
                <a:tc>
                  <a:txBody>
                    <a:bodyPr/>
                    <a:lstStyle/>
                    <a:p>
                      <a:pPr>
                        <a:lnSpc>
                          <a:spcPct val="107000"/>
                        </a:lnSpc>
                        <a:spcAft>
                          <a:spcPts val="800"/>
                        </a:spcAft>
                      </a:pPr>
                      <a:r>
                        <a:rPr lang="hr-HR" sz="120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700751">
                <a:tc>
                  <a:txBody>
                    <a:bodyPr/>
                    <a:lstStyle/>
                    <a:p>
                      <a:pPr>
                        <a:lnSpc>
                          <a:spcPct val="107000"/>
                        </a:lnSpc>
                        <a:spcAft>
                          <a:spcPts val="800"/>
                        </a:spcAft>
                      </a:pPr>
                      <a:r>
                        <a:rPr lang="hr-HR" sz="120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Upoznavanje učenika s tehnikom i različitim tehničkim tvorevinama i procesima. Priprema učenika za natjecanje mladih tehničara.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03504">
                <a:tc>
                  <a:txBody>
                    <a:bodyPr/>
                    <a:lstStyle/>
                    <a:p>
                      <a:pPr>
                        <a:lnSpc>
                          <a:spcPct val="107000"/>
                        </a:lnSpc>
                        <a:spcAft>
                          <a:spcPts val="800"/>
                        </a:spcAft>
                      </a:pPr>
                      <a:r>
                        <a:rPr lang="hr-HR" sz="120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Troškovi nabave materijala za praktične i radioničke vježbe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518750">
                <a:tc>
                  <a:txBody>
                    <a:bodyPr/>
                    <a:lstStyle/>
                    <a:p>
                      <a:pPr>
                        <a:lnSpc>
                          <a:spcPct val="107000"/>
                        </a:lnSpc>
                        <a:spcAft>
                          <a:spcPts val="800"/>
                        </a:spcAft>
                      </a:pPr>
                      <a:r>
                        <a:rPr lang="hr-HR" sz="120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Opisno praćenje, opisno vrednovanje postignuća učenika u skladu s ciljevima, zadaćama i sadržajima. Praktični zadaci, radioničke i laboratorijske vježbe.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5" name="Pravokutnik 4">
            <a:extLst>
              <a:ext uri="{FF2B5EF4-FFF2-40B4-BE49-F238E27FC236}">
                <a16:creationId xmlns:a16="http://schemas.microsoft.com/office/drawing/2014/main" id="{41C49B9E-9BAA-C738-0315-E93D7846492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F7A08E15-23F4-AF6C-BC4F-E591435CC9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71316822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30</a:t>
            </a:fld>
            <a:endParaRPr lang="hr-HR" dirty="0"/>
          </a:p>
        </p:txBody>
      </p:sp>
      <p:graphicFrame>
        <p:nvGraphicFramePr>
          <p:cNvPr id="5" name="Tablica 4">
            <a:extLst>
              <a:ext uri="{FF2B5EF4-FFF2-40B4-BE49-F238E27FC236}">
                <a16:creationId xmlns:a16="http://schemas.microsoft.com/office/drawing/2014/main" id="{B59559A5-4CCB-40D7-7F51-075417BB7763}"/>
              </a:ext>
            </a:extLst>
          </p:cNvPr>
          <p:cNvGraphicFramePr>
            <a:graphicFrameLocks noGrp="1"/>
          </p:cNvGraphicFramePr>
          <p:nvPr>
            <p:extLst>
              <p:ext uri="{D42A27DB-BD31-4B8C-83A1-F6EECF244321}">
                <p14:modId xmlns:p14="http://schemas.microsoft.com/office/powerpoint/2010/main" val="54363594"/>
              </p:ext>
            </p:extLst>
          </p:nvPr>
        </p:nvGraphicFramePr>
        <p:xfrm>
          <a:off x="521493" y="1176946"/>
          <a:ext cx="5815013" cy="5113215"/>
        </p:xfrm>
        <a:graphic>
          <a:graphicData uri="http://schemas.openxmlformats.org/drawingml/2006/table">
            <a:tbl>
              <a:tblPr firstRow="1" firstCol="1" bandRow="1">
                <a:tableStyleId>{22838BEF-8BB2-4498-84A7-C5851F593DF1}</a:tableStyleId>
              </a:tblPr>
              <a:tblGrid>
                <a:gridCol w="2236544">
                  <a:extLst>
                    <a:ext uri="{9D8B030D-6E8A-4147-A177-3AD203B41FA5}">
                      <a16:colId xmlns:a16="http://schemas.microsoft.com/office/drawing/2014/main" val="3944491976"/>
                    </a:ext>
                  </a:extLst>
                </a:gridCol>
                <a:gridCol w="3578469">
                  <a:extLst>
                    <a:ext uri="{9D8B030D-6E8A-4147-A177-3AD203B41FA5}">
                      <a16:colId xmlns:a16="http://schemas.microsoft.com/office/drawing/2014/main" val="1572269892"/>
                    </a:ext>
                  </a:extLst>
                </a:gridCol>
              </a:tblGrid>
              <a:tr h="269163">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Mali informatičari</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7818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273567">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5-10</a:t>
                      </a:r>
                    </a:p>
                  </a:txBody>
                  <a:tcPr marL="114300" marR="114300" marT="0" marB="0">
                    <a:solidFill>
                      <a:schemeClr val="bg1"/>
                    </a:solidFill>
                  </a:tcPr>
                </a:tc>
                <a:extLst>
                  <a:ext uri="{0D108BD9-81ED-4DB2-BD59-A6C34878D82A}">
                    <a16:rowId xmlns:a16="http://schemas.microsoft.com/office/drawing/2014/main" val="2147242371"/>
                  </a:ext>
                </a:extLst>
              </a:tr>
              <a:tr h="310633">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1646405">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Stjecanje umijeća uporabe računala i namjenskih programa. Razvijati strpljivost i upornost, pozitivan i aktivan odnos prema radu. Stvarati pozitivno mišljenje i osnove za nadogradnju u daljnjem školovanju. Korištenje informatičkog znanja u svakodnevnom životu. Učenje o sigurnosti na internetu. Primjenjivanje informatičke pismenosti u svladavanju gradiva drugih predmeta te korištenje informatičkog znanja u svakodnevnom životu.</a:t>
                      </a:r>
                    </a:p>
                  </a:txBody>
                  <a:tcPr marL="114300" marR="114300" marT="0" marB="0">
                    <a:solidFill>
                      <a:schemeClr val="bg1"/>
                    </a:solidFill>
                  </a:tcPr>
                </a:tc>
                <a:extLst>
                  <a:ext uri="{0D108BD9-81ED-4DB2-BD59-A6C34878D82A}">
                    <a16:rowId xmlns:a16="http://schemas.microsoft.com/office/drawing/2014/main" val="2580803967"/>
                  </a:ext>
                </a:extLst>
              </a:tr>
              <a:tr h="84608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Nastava će se odvijati dva puta tjedno u informatičkoj učionici, kroz različite oblike poučavanja, vježbi i praktičnog rada. Individualizirani pristup svakome učeniku u skladu s njegovim interesima.</a:t>
                      </a:r>
                    </a:p>
                  </a:txBody>
                  <a:tcPr marL="68580" marR="68580" marT="0" marB="0">
                    <a:solidFill>
                      <a:schemeClr val="bg1"/>
                    </a:solidFill>
                  </a:tcPr>
                </a:tc>
                <a:extLst>
                  <a:ext uri="{0D108BD9-81ED-4DB2-BD59-A6C34878D82A}">
                    <a16:rowId xmlns:a16="http://schemas.microsoft.com/office/drawing/2014/main" val="618008231"/>
                  </a:ext>
                </a:extLst>
              </a:tr>
              <a:tr h="316123">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8260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cs typeface="Calibri" panose="020F0502020204030204" pitchFamily="34" charset="0"/>
                        </a:rPr>
                        <a:t>Osposobljavanje učenika za uporabu različitih računalnih operacija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7514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30898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Individualno praćenje napredovanja učenika.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39A8A9A0-0D2B-9A5B-D568-697B5686CFC5}"/>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EC2CD5B5-6B60-9B9E-AE8D-2CBDCA042B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849485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31</a:t>
            </a:fld>
            <a:endParaRPr lang="hr-HR" dirty="0"/>
          </a:p>
        </p:txBody>
      </p:sp>
      <p:graphicFrame>
        <p:nvGraphicFramePr>
          <p:cNvPr id="4" name="Tablica 3">
            <a:extLst>
              <a:ext uri="{FF2B5EF4-FFF2-40B4-BE49-F238E27FC236}">
                <a16:creationId xmlns:a16="http://schemas.microsoft.com/office/drawing/2014/main" id="{7D8FD785-FD52-2F96-F65F-8445690F54AA}"/>
              </a:ext>
            </a:extLst>
          </p:cNvPr>
          <p:cNvGraphicFramePr>
            <a:graphicFrameLocks noGrp="1"/>
          </p:cNvGraphicFramePr>
          <p:nvPr>
            <p:extLst>
              <p:ext uri="{D42A27DB-BD31-4B8C-83A1-F6EECF244321}">
                <p14:modId xmlns:p14="http://schemas.microsoft.com/office/powerpoint/2010/main" val="1263272292"/>
              </p:ext>
            </p:extLst>
          </p:nvPr>
        </p:nvGraphicFramePr>
        <p:xfrm>
          <a:off x="540898" y="1217586"/>
          <a:ext cx="5776204" cy="4670342"/>
        </p:xfrm>
        <a:graphic>
          <a:graphicData uri="http://schemas.openxmlformats.org/drawingml/2006/table">
            <a:tbl>
              <a:tblPr firstRow="1" firstCol="1" bandRow="1">
                <a:tableStyleId>{22838BEF-8BB2-4498-84A7-C5851F593DF1}</a:tableStyleId>
              </a:tblPr>
              <a:tblGrid>
                <a:gridCol w="2232730">
                  <a:extLst>
                    <a:ext uri="{9D8B030D-6E8A-4147-A177-3AD203B41FA5}">
                      <a16:colId xmlns:a16="http://schemas.microsoft.com/office/drawing/2014/main" val="3944491976"/>
                    </a:ext>
                  </a:extLst>
                </a:gridCol>
                <a:gridCol w="3543474">
                  <a:extLst>
                    <a:ext uri="{9D8B030D-6E8A-4147-A177-3AD203B41FA5}">
                      <a16:colId xmlns:a16="http://schemas.microsoft.com/office/drawing/2014/main" val="1572269892"/>
                    </a:ext>
                  </a:extLst>
                </a:gridCol>
              </a:tblGrid>
              <a:tr h="30206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 Informatičari</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948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23948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10</a:t>
                      </a:r>
                    </a:p>
                  </a:txBody>
                  <a:tcPr marL="114300" marR="114300" marT="0" marB="0">
                    <a:solidFill>
                      <a:schemeClr val="bg1"/>
                    </a:solidFill>
                  </a:tcPr>
                </a:tc>
                <a:extLst>
                  <a:ext uri="{0D108BD9-81ED-4DB2-BD59-A6C34878D82A}">
                    <a16:rowId xmlns:a16="http://schemas.microsoft.com/office/drawing/2014/main" val="2147242371"/>
                  </a:ext>
                </a:extLst>
              </a:tr>
              <a:tr h="209006">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171192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Stjecanje umijeća uporabe računala i namjenskih programa. Razvijati strpljivost i upornost, pozitivan i aktivan odnos prema radu. Stvarati pozitivno mišljenje i osnove za nadogradnju u daljnjem školovanju. Korištenje informatičkog znanja u svakodnevnom životu. Učenje o sigurnosti na internetu. Primjenjivanje informatičke pismenosti u svladavanju gradiva drugih predmeta te korištenje informatičkog znanja u svakodnevnom životu.</a:t>
                      </a:r>
                    </a:p>
                  </a:txBody>
                  <a:tcPr marL="114300" marR="114300" marT="0" marB="0">
                    <a:solidFill>
                      <a:schemeClr val="bg1"/>
                    </a:solidFill>
                  </a:tcPr>
                </a:tc>
                <a:extLst>
                  <a:ext uri="{0D108BD9-81ED-4DB2-BD59-A6C34878D82A}">
                    <a16:rowId xmlns:a16="http://schemas.microsoft.com/office/drawing/2014/main" val="2580803967"/>
                  </a:ext>
                </a:extLst>
              </a:tr>
              <a:tr h="75617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Nastava će se odvijati jednom tjedno u informatičkoj učionici, kroz različite oblike poučavanja, vježbi i praktičnog rada. Individualizirani pristup svakome učeniku u skladu s njegovim interesima.</a:t>
                      </a:r>
                    </a:p>
                  </a:txBody>
                  <a:tcPr marL="68580" marR="68580" marT="0" marB="0">
                    <a:solidFill>
                      <a:schemeClr val="bg1"/>
                    </a:solidFill>
                  </a:tcPr>
                </a:tc>
                <a:extLst>
                  <a:ext uri="{0D108BD9-81ED-4DB2-BD59-A6C34878D82A}">
                    <a16:rowId xmlns:a16="http://schemas.microsoft.com/office/drawing/2014/main" val="618008231"/>
                  </a:ext>
                </a:extLst>
              </a:tr>
              <a:tr h="18271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3185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cs typeface="Calibri" panose="020F0502020204030204" pitchFamily="34" charset="0"/>
                        </a:rPr>
                        <a:t>Osposobljavanje učenika za uporabu različitih računalnih operacija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2829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28025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Individualno praćenje napredovanja učenika.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Pravokutnik 5">
            <a:extLst>
              <a:ext uri="{FF2B5EF4-FFF2-40B4-BE49-F238E27FC236}">
                <a16:creationId xmlns:a16="http://schemas.microsoft.com/office/drawing/2014/main" id="{6379FBFC-9F44-19EC-9D43-9CA8CB6B005A}"/>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9435F002-7267-7EFA-3A96-621E248C0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401057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a:xfrm>
            <a:off x="4782185" y="9160595"/>
            <a:ext cx="1543050" cy="527403"/>
          </a:xfrm>
        </p:spPr>
        <p:txBody>
          <a:bodyPr/>
          <a:lstStyle/>
          <a:p>
            <a:fld id="{E7FDF1D0-E4F4-4EC6-B6AF-9683D68D0AF0}" type="slidenum">
              <a:rPr lang="hr-HR" smtClean="0"/>
              <a:t>32</a:t>
            </a:fld>
            <a:endParaRPr lang="hr-HR" dirty="0"/>
          </a:p>
        </p:txBody>
      </p:sp>
      <p:graphicFrame>
        <p:nvGraphicFramePr>
          <p:cNvPr id="4" name="Tablica 3">
            <a:extLst>
              <a:ext uri="{FF2B5EF4-FFF2-40B4-BE49-F238E27FC236}">
                <a16:creationId xmlns:a16="http://schemas.microsoft.com/office/drawing/2014/main" id="{E6E02A00-CF77-31AE-8A58-3AB893D35645}"/>
              </a:ext>
            </a:extLst>
          </p:cNvPr>
          <p:cNvGraphicFramePr>
            <a:graphicFrameLocks noGrp="1"/>
          </p:cNvGraphicFramePr>
          <p:nvPr>
            <p:extLst>
              <p:ext uri="{D42A27DB-BD31-4B8C-83A1-F6EECF244321}">
                <p14:modId xmlns:p14="http://schemas.microsoft.com/office/powerpoint/2010/main" val="641979440"/>
              </p:ext>
            </p:extLst>
          </p:nvPr>
        </p:nvGraphicFramePr>
        <p:xfrm>
          <a:off x="522151" y="1184910"/>
          <a:ext cx="5803083" cy="3933660"/>
        </p:xfrm>
        <a:graphic>
          <a:graphicData uri="http://schemas.openxmlformats.org/drawingml/2006/table">
            <a:tbl>
              <a:tblPr firstRow="1" firstCol="1" bandRow="1">
                <a:tableStyleId>{22838BEF-8BB2-4498-84A7-C5851F593DF1}</a:tableStyleId>
              </a:tblPr>
              <a:tblGrid>
                <a:gridCol w="2222741">
                  <a:extLst>
                    <a:ext uri="{9D8B030D-6E8A-4147-A177-3AD203B41FA5}">
                      <a16:colId xmlns:a16="http://schemas.microsoft.com/office/drawing/2014/main" val="3944491976"/>
                    </a:ext>
                  </a:extLst>
                </a:gridCol>
                <a:gridCol w="3580342">
                  <a:extLst>
                    <a:ext uri="{9D8B030D-6E8A-4147-A177-3AD203B41FA5}">
                      <a16:colId xmlns:a16="http://schemas.microsoft.com/office/drawing/2014/main" val="1572269892"/>
                    </a:ext>
                  </a:extLst>
                </a:gridCol>
              </a:tblGrid>
              <a:tr h="361865">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Teorija igara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7571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N. Marinac</a:t>
                      </a:r>
                    </a:p>
                  </a:txBody>
                  <a:tcPr marL="114300" marR="114300" marT="0" marB="0">
                    <a:solidFill>
                      <a:schemeClr val="bg1"/>
                    </a:solidFill>
                  </a:tcPr>
                </a:tc>
                <a:extLst>
                  <a:ext uri="{0D108BD9-81ED-4DB2-BD59-A6C34878D82A}">
                    <a16:rowId xmlns:a16="http://schemas.microsoft.com/office/drawing/2014/main" val="1002994163"/>
                  </a:ext>
                </a:extLst>
              </a:tr>
              <a:tr h="31017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10 </a:t>
                      </a:r>
                    </a:p>
                  </a:txBody>
                  <a:tcPr marL="114300" marR="114300" marT="0" marB="0">
                    <a:solidFill>
                      <a:schemeClr val="bg1"/>
                    </a:solidFill>
                  </a:tcPr>
                </a:tc>
                <a:extLst>
                  <a:ext uri="{0D108BD9-81ED-4DB2-BD59-A6C34878D82A}">
                    <a16:rowId xmlns:a16="http://schemas.microsoft.com/office/drawing/2014/main" val="2147242371"/>
                  </a:ext>
                </a:extLst>
              </a:tr>
              <a:tr h="31750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a:t>
                      </a:r>
                    </a:p>
                  </a:txBody>
                  <a:tcPr marL="114300" marR="114300" marT="0" marB="0">
                    <a:solidFill>
                      <a:schemeClr val="bg1"/>
                    </a:solidFill>
                  </a:tcPr>
                </a:tc>
                <a:extLst>
                  <a:ext uri="{0D108BD9-81ED-4DB2-BD59-A6C34878D82A}">
                    <a16:rowId xmlns:a16="http://schemas.microsoft.com/office/drawing/2014/main" val="1870274001"/>
                  </a:ext>
                </a:extLst>
              </a:tr>
              <a:tr h="60003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t>Poboljšati koncentraciju pažnje i pamćenja, razvijanje socijalnih vještina, razvoj kritičkog mišljenja, strategijskog razmišljanja, planiranja i predviđanja te jačanje kreativnosti.</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1568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kern="1200" dirty="0">
                          <a:solidFill>
                            <a:schemeClr val="dk1"/>
                          </a:solidFill>
                          <a:effectLst/>
                          <a:latin typeface="+mn-lt"/>
                          <a:ea typeface="Calibri" panose="020F0502020204030204" pitchFamily="34" charset="0"/>
                          <a:cs typeface="+mn-cs"/>
                        </a:rPr>
                        <a:t>Individualni rad, rad u paru, rad u skupinama</a:t>
                      </a:r>
                    </a:p>
                  </a:txBody>
                  <a:tcPr marL="68580" marR="68580" marT="0" marB="0">
                    <a:solidFill>
                      <a:schemeClr val="bg1"/>
                    </a:solidFill>
                  </a:tcPr>
                </a:tc>
                <a:extLst>
                  <a:ext uri="{0D108BD9-81ED-4DB2-BD59-A6C34878D82A}">
                    <a16:rowId xmlns:a16="http://schemas.microsoft.com/office/drawing/2014/main" val="618008231"/>
                  </a:ext>
                </a:extLst>
              </a:tr>
              <a:tr h="351702">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kern="1200" dirty="0">
                          <a:solidFill>
                            <a:schemeClr val="dk1"/>
                          </a:solidFill>
                          <a:effectLst/>
                          <a:latin typeface="+mn-lt"/>
                          <a:ea typeface="Calibri" panose="020F0502020204030204" pitchFamily="34" charset="0"/>
                          <a:cs typeface="+mn-cs"/>
                        </a:rPr>
                        <a:t>Tijekom školske godine</a:t>
                      </a:r>
                    </a:p>
                  </a:txBody>
                  <a:tcPr marL="68580" marR="68580" marT="0" marB="0">
                    <a:solidFill>
                      <a:schemeClr val="bg1"/>
                    </a:solidFill>
                  </a:tcPr>
                </a:tc>
                <a:extLst>
                  <a:ext uri="{0D108BD9-81ED-4DB2-BD59-A6C34878D82A}">
                    <a16:rowId xmlns:a16="http://schemas.microsoft.com/office/drawing/2014/main" val="2888670941"/>
                  </a:ext>
                </a:extLst>
              </a:tr>
              <a:tr h="293382">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15000"/>
                        </a:lnSpc>
                        <a:spcBef>
                          <a:spcPts val="0"/>
                        </a:spcBef>
                        <a:spcAft>
                          <a:spcPts val="800"/>
                        </a:spcAft>
                        <a:buClrTx/>
                        <a:buSzTx/>
                        <a:buFontTx/>
                        <a:buNone/>
                        <a:tabLst/>
                        <a:defRPr/>
                      </a:pPr>
                      <a:r>
                        <a:rPr lang="hr-HR" sz="1200" kern="1200" dirty="0">
                          <a:solidFill>
                            <a:schemeClr val="dk1"/>
                          </a:solidFill>
                          <a:effectLst/>
                          <a:latin typeface="+mn-lt"/>
                          <a:ea typeface="Calibri" panose="020F0502020204030204" pitchFamily="34" charset="0"/>
                          <a:cs typeface="+mn-cs"/>
                        </a:rPr>
                        <a:t>Upoznavanje učenika sa različitim matematičkim i nematematičkim igrama </a:t>
                      </a:r>
                    </a:p>
                  </a:txBody>
                  <a:tcPr marL="68580" marR="68580" marT="0" marB="0">
                    <a:solidFill>
                      <a:schemeClr val="bg1"/>
                    </a:solidFill>
                  </a:tcPr>
                </a:tc>
                <a:extLst>
                  <a:ext uri="{0D108BD9-81ED-4DB2-BD59-A6C34878D82A}">
                    <a16:rowId xmlns:a16="http://schemas.microsoft.com/office/drawing/2014/main" val="2630794146"/>
                  </a:ext>
                </a:extLst>
              </a:tr>
              <a:tr h="23262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Troškovi </a:t>
                      </a:r>
                      <a:r>
                        <a:rPr lang="hr-HR" sz="1200" dirty="0" err="1">
                          <a:effectLst/>
                          <a:latin typeface="+mn-lt"/>
                          <a:ea typeface="Calibri" panose="020F0502020204030204" pitchFamily="34" charset="0"/>
                        </a:rPr>
                        <a:t>printanja</a:t>
                      </a:r>
                      <a:r>
                        <a:rPr lang="hr-HR" sz="1200" dirty="0">
                          <a:effectLst/>
                          <a:latin typeface="+mn-lt"/>
                          <a:ea typeface="Calibri" panose="020F0502020204030204" pitchFamily="34" charset="0"/>
                        </a:rPr>
                        <a:t>, kupnja igara</a:t>
                      </a:r>
                    </a:p>
                  </a:txBody>
                  <a:tcPr marL="68580" marR="68580" marT="0" marB="0">
                    <a:solidFill>
                      <a:schemeClr val="bg1"/>
                    </a:solidFill>
                  </a:tcPr>
                </a:tc>
                <a:extLst>
                  <a:ext uri="{0D108BD9-81ED-4DB2-BD59-A6C34878D82A}">
                    <a16:rowId xmlns:a16="http://schemas.microsoft.com/office/drawing/2014/main" val="1683071559"/>
                  </a:ext>
                </a:extLst>
              </a:tr>
              <a:tr h="56494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t>Opisno praćenje učenika, interes, motiviranost, učenikove radne i praktične sposobnosti.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Pravokutnik 5">
            <a:extLst>
              <a:ext uri="{FF2B5EF4-FFF2-40B4-BE49-F238E27FC236}">
                <a16:creationId xmlns:a16="http://schemas.microsoft.com/office/drawing/2014/main" id="{DE73B42D-6057-DFD7-0476-A47453288E79}"/>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15F40C9D-2CE1-63A3-0CB9-1B773B3BB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146581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2" name="Tablica 1">
            <a:extLst>
              <a:ext uri="{FF2B5EF4-FFF2-40B4-BE49-F238E27FC236}">
                <a16:creationId xmlns:a16="http://schemas.microsoft.com/office/drawing/2014/main" id="{A28A5955-9D16-CC54-4958-B1DB73349F20}"/>
              </a:ext>
            </a:extLst>
          </p:cNvPr>
          <p:cNvGraphicFramePr>
            <a:graphicFrameLocks noGrp="1"/>
          </p:cNvGraphicFramePr>
          <p:nvPr>
            <p:extLst>
              <p:ext uri="{D42A27DB-BD31-4B8C-83A1-F6EECF244321}">
                <p14:modId xmlns:p14="http://schemas.microsoft.com/office/powerpoint/2010/main" val="431988744"/>
              </p:ext>
            </p:extLst>
          </p:nvPr>
        </p:nvGraphicFramePr>
        <p:xfrm>
          <a:off x="532765" y="1186440"/>
          <a:ext cx="5792470" cy="5849612"/>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31216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Astronomi</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S. Piskić</a:t>
                      </a: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5</a:t>
                      </a:r>
                    </a:p>
                  </a:txBody>
                  <a:tcPr marL="114300" marR="11430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 sat</a:t>
                      </a:r>
                    </a:p>
                  </a:txBody>
                  <a:tcPr marL="114300" marR="11430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Proširiti spoznaju o svemiru i znanje astronomije. Uočiti važnost prirodnih znanosti u spoznaji svijeta oko sebe. Na temelju početnih znanja fizike analizirati i objasniti pojave u svemiru i na Zemlji. Samostalno koristiti astronomske instrumente. Naučiti se orijentirati na nebeskom svodu.</a:t>
                      </a: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 se provodi jednom tjedno, ovisno o redovnom rasporedu i drugim obvezama učenika koji se prijave. U tijeku školske godine planiraju se Noći Astronomije (promatranja noćnog neba i nebeskih tijela na njemu uz pomoć teleskopa) te po mogućnosti posjeti Zvjezdarnici, Planetariju i Tehničkom muzeju.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Aktivnost se održava jednom tjedno</a:t>
                      </a: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Probuditi i proširiti znanja o astronomiji kao znanosti te naučiti više o svemiru i našem Sunčevom sustavu.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Sredstava za izradu plakata i školskih panoa (papir, bojice, ljepila…) kopiranje radnih materijala.</a:t>
                      </a: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 individualno praćenje rada pojedinaca i zajedničkih uradaka i njihovo prezentiranje u školi - aktivno sudjelovanje u radu - izlaganje panoa u školi, prikazivanje prezentacija na redovnoj nastavi - analiza rada na kraju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Rezervirano mjesto broja slajda 1">
            <a:extLst>
              <a:ext uri="{FF2B5EF4-FFF2-40B4-BE49-F238E27FC236}">
                <a16:creationId xmlns:a16="http://schemas.microsoft.com/office/drawing/2014/main" id="{C73C421A-D532-EBD3-217A-B3472F4D3EEB}"/>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33</a:t>
            </a:fld>
            <a:endParaRPr lang="hr-HR" dirty="0"/>
          </a:p>
        </p:txBody>
      </p:sp>
      <p:sp>
        <p:nvSpPr>
          <p:cNvPr id="6" name="Pravokutnik 5">
            <a:extLst>
              <a:ext uri="{FF2B5EF4-FFF2-40B4-BE49-F238E27FC236}">
                <a16:creationId xmlns:a16="http://schemas.microsoft.com/office/drawing/2014/main" id="{8C86B3C1-E4C6-44CD-F320-CAD9D67B3AD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FE6AB03B-5DEA-530A-2DFD-0303AF9CA0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218411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34</a:t>
            </a:fld>
            <a:endParaRPr lang="hr-HR" dirty="0"/>
          </a:p>
        </p:txBody>
      </p:sp>
      <p:sp>
        <p:nvSpPr>
          <p:cNvPr id="6" name="Rectangle 1">
            <a:extLst>
              <a:ext uri="{FF2B5EF4-FFF2-40B4-BE49-F238E27FC236}">
                <a16:creationId xmlns:a16="http://schemas.microsoft.com/office/drawing/2014/main" id="{AC17E4BC-9FD1-BE8D-DEB9-6E8FE0757895}"/>
              </a:ext>
            </a:extLst>
          </p:cNvPr>
          <p:cNvSpPr>
            <a:spLocks noChangeArrowheads="1"/>
          </p:cNvSpPr>
          <p:nvPr/>
        </p:nvSpPr>
        <p:spPr bwMode="auto">
          <a:xfrm>
            <a:off x="665163" y="140943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D513E292-C0E3-4E98-92A8-667C4ECB4DF4}"/>
              </a:ext>
            </a:extLst>
          </p:cNvPr>
          <p:cNvGraphicFramePr>
            <a:graphicFrameLocks noGrp="1"/>
          </p:cNvGraphicFramePr>
          <p:nvPr>
            <p:extLst>
              <p:ext uri="{D42A27DB-BD31-4B8C-83A1-F6EECF244321}">
                <p14:modId xmlns:p14="http://schemas.microsoft.com/office/powerpoint/2010/main" val="1141821799"/>
              </p:ext>
            </p:extLst>
          </p:nvPr>
        </p:nvGraphicFramePr>
        <p:xfrm>
          <a:off x="594043" y="1041263"/>
          <a:ext cx="5741443" cy="4116844"/>
        </p:xfrm>
        <a:graphic>
          <a:graphicData uri="http://schemas.openxmlformats.org/drawingml/2006/table">
            <a:tbl>
              <a:tblPr firstRow="1" firstCol="1" bandRow="1">
                <a:tableStyleId>{22838BEF-8BB2-4498-84A7-C5851F593DF1}</a:tableStyleId>
              </a:tblPr>
              <a:tblGrid>
                <a:gridCol w="2098357">
                  <a:extLst>
                    <a:ext uri="{9D8B030D-6E8A-4147-A177-3AD203B41FA5}">
                      <a16:colId xmlns:a16="http://schemas.microsoft.com/office/drawing/2014/main" val="3944491976"/>
                    </a:ext>
                  </a:extLst>
                </a:gridCol>
                <a:gridCol w="3643086">
                  <a:extLst>
                    <a:ext uri="{9D8B030D-6E8A-4147-A177-3AD203B41FA5}">
                      <a16:colId xmlns:a16="http://schemas.microsoft.com/office/drawing/2014/main" val="1572269892"/>
                    </a:ext>
                  </a:extLst>
                </a:gridCol>
              </a:tblGrid>
              <a:tr h="28101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Izvannastavna aktivnost - Odbojka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708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M. Marjanović</a:t>
                      </a:r>
                    </a:p>
                  </a:txBody>
                  <a:tcPr marL="114300" marR="114300" marT="0" marB="0">
                    <a:solidFill>
                      <a:schemeClr val="bg1"/>
                    </a:solidFill>
                  </a:tcPr>
                </a:tc>
                <a:extLst>
                  <a:ext uri="{0D108BD9-81ED-4DB2-BD59-A6C34878D82A}">
                    <a16:rowId xmlns:a16="http://schemas.microsoft.com/office/drawing/2014/main" val="1002994163"/>
                  </a:ext>
                </a:extLst>
              </a:tr>
              <a:tr h="252504">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a:t>
                      </a:r>
                    </a:p>
                  </a:txBody>
                  <a:tcPr marL="114300" marR="114300" marT="0" marB="0">
                    <a:solidFill>
                      <a:schemeClr val="bg1"/>
                    </a:solidFill>
                  </a:tcPr>
                </a:tc>
                <a:extLst>
                  <a:ext uri="{0D108BD9-81ED-4DB2-BD59-A6C34878D82A}">
                    <a16:rowId xmlns:a16="http://schemas.microsoft.com/office/drawing/2014/main" val="2147242371"/>
                  </a:ext>
                </a:extLst>
              </a:tr>
              <a:tr h="235131">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62881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Aktivnostima vezanim uz izvannastavne aktivnost poučiti učenike odbojci kao igri te se taktički i tehnički pripremiti za natjecanja. Poticati druženje suradništvo.</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7940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Redoviti treninzi učenika u školi. </a:t>
                      </a:r>
                      <a:r>
                        <a:rPr lang="hr-HR" sz="1200" dirty="0" err="1"/>
                        <a:t>Međuškolska</a:t>
                      </a:r>
                      <a:r>
                        <a:rPr lang="hr-HR" sz="1200" dirty="0"/>
                        <a:t> natjecanja.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2938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cijele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3124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Učenje tehnike i taktike odbojke. Poučiti učenike pravilima odbojke.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9529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Namjenski troškovi za nabavu rekvizita, opreme, organizaciju i sudjelovanje na </a:t>
                      </a:r>
                      <a:r>
                        <a:rPr lang="hr-HR" sz="1200" dirty="0" err="1"/>
                        <a:t>međuškolskim</a:t>
                      </a:r>
                      <a:r>
                        <a:rPr lang="hr-HR" sz="1200" dirty="0"/>
                        <a:t> natjecanjima.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83041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 se vrednuje kroz sportski rezultat i stupanj usvojenosti motoričkih znanja. Postići kvalitetniji rezultate usvojenosti znanja i vještina. Sudjelovanje na </a:t>
                      </a:r>
                      <a:r>
                        <a:rPr lang="hr-HR" sz="1200" dirty="0" err="1"/>
                        <a:t>međuškolskim</a:t>
                      </a:r>
                      <a:r>
                        <a:rPr lang="hr-HR" sz="1200" dirty="0"/>
                        <a:t> natjecanjima.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8" name="Tablica 7">
            <a:extLst>
              <a:ext uri="{FF2B5EF4-FFF2-40B4-BE49-F238E27FC236}">
                <a16:creationId xmlns:a16="http://schemas.microsoft.com/office/drawing/2014/main" id="{16013726-C9F7-464B-A2F3-0AB4AF141394}"/>
              </a:ext>
            </a:extLst>
          </p:cNvPr>
          <p:cNvGraphicFramePr>
            <a:graphicFrameLocks noGrp="1"/>
          </p:cNvGraphicFramePr>
          <p:nvPr>
            <p:extLst>
              <p:ext uri="{D42A27DB-BD31-4B8C-83A1-F6EECF244321}">
                <p14:modId xmlns:p14="http://schemas.microsoft.com/office/powerpoint/2010/main" val="3764200080"/>
              </p:ext>
            </p:extLst>
          </p:nvPr>
        </p:nvGraphicFramePr>
        <p:xfrm>
          <a:off x="607187" y="5270862"/>
          <a:ext cx="5728299" cy="4064600"/>
        </p:xfrm>
        <a:graphic>
          <a:graphicData uri="http://schemas.openxmlformats.org/drawingml/2006/table">
            <a:tbl>
              <a:tblPr firstRow="1" firstCol="1" bandRow="1">
                <a:tableStyleId>{22838BEF-8BB2-4498-84A7-C5851F593DF1}</a:tableStyleId>
              </a:tblPr>
              <a:tblGrid>
                <a:gridCol w="2079390">
                  <a:extLst>
                    <a:ext uri="{9D8B030D-6E8A-4147-A177-3AD203B41FA5}">
                      <a16:colId xmlns:a16="http://schemas.microsoft.com/office/drawing/2014/main" val="3944491976"/>
                    </a:ext>
                  </a:extLst>
                </a:gridCol>
                <a:gridCol w="3648909">
                  <a:extLst>
                    <a:ext uri="{9D8B030D-6E8A-4147-A177-3AD203B41FA5}">
                      <a16:colId xmlns:a16="http://schemas.microsoft.com/office/drawing/2014/main" val="1572269892"/>
                    </a:ext>
                  </a:extLst>
                </a:gridCol>
              </a:tblGrid>
              <a:tr h="27577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Izvannastavna aktivnost - </a:t>
                      </a:r>
                      <a:r>
                        <a:rPr lang="hr-HR" sz="1200" dirty="0" err="1">
                          <a:effectLst/>
                          <a:latin typeface="+mn-lt"/>
                          <a:ea typeface="Calibri" panose="020F0502020204030204" pitchFamily="34" charset="0"/>
                        </a:rPr>
                        <a:t>Teqball</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5397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M. Marjanović</a:t>
                      </a:r>
                    </a:p>
                  </a:txBody>
                  <a:tcPr marL="114300" marR="114300" marT="0" marB="0">
                    <a:solidFill>
                      <a:schemeClr val="bg1"/>
                    </a:solidFill>
                  </a:tcPr>
                </a:tc>
                <a:extLst>
                  <a:ext uri="{0D108BD9-81ED-4DB2-BD59-A6C34878D82A}">
                    <a16:rowId xmlns:a16="http://schemas.microsoft.com/office/drawing/2014/main" val="1002994163"/>
                  </a:ext>
                </a:extLst>
              </a:tr>
              <a:tr h="234434">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a:t>
                      </a:r>
                    </a:p>
                  </a:txBody>
                  <a:tcPr marL="114300" marR="114300" marT="0" marB="0">
                    <a:solidFill>
                      <a:schemeClr val="bg1"/>
                    </a:solidFill>
                  </a:tcPr>
                </a:tc>
                <a:extLst>
                  <a:ext uri="{0D108BD9-81ED-4DB2-BD59-A6C34878D82A}">
                    <a16:rowId xmlns:a16="http://schemas.microsoft.com/office/drawing/2014/main" val="2147242371"/>
                  </a:ext>
                </a:extLst>
              </a:tr>
              <a:tr h="237549">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59081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Aktivnostima vezanim uz izvannastavne aktivnost poučiti učenike </a:t>
                      </a:r>
                      <a:r>
                        <a:rPr lang="hr-HR" sz="1200" dirty="0" err="1"/>
                        <a:t>teqballu</a:t>
                      </a:r>
                      <a:r>
                        <a:rPr lang="hr-HR" sz="1200" dirty="0"/>
                        <a:t> kao igri te se taktički i tehnički pripremiti za natjecanja. Poticati druženje i suradništvo.</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6011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Redoviti treninzi učenika u školi. </a:t>
                      </a:r>
                      <a:r>
                        <a:rPr lang="hr-HR" sz="1200" dirty="0" err="1"/>
                        <a:t>Međuškol</a:t>
                      </a:r>
                      <a:r>
                        <a:rPr lang="hr-HR" sz="1200" dirty="0"/>
                        <a:t>. natjecanja.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5035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cijele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1007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Učenje tehnike i taktike </a:t>
                      </a:r>
                      <a:r>
                        <a:rPr lang="hr-HR" sz="1200" dirty="0" err="1"/>
                        <a:t>teqballa</a:t>
                      </a:r>
                      <a:r>
                        <a:rPr lang="hr-HR" sz="1200" dirty="0"/>
                        <a:t>. Poučiti učenike pravilima </a:t>
                      </a:r>
                      <a:r>
                        <a:rPr lang="hr-HR" sz="1200" dirty="0" err="1"/>
                        <a:t>teqballa</a:t>
                      </a:r>
                      <a:r>
                        <a:rPr lang="hr-HR" sz="1200" dirty="0"/>
                        <a: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7097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Namjenski troškovi za nabavu rekvizita, opreme, organizaciju i sudjelovanje na </a:t>
                      </a:r>
                      <a:r>
                        <a:rPr lang="hr-HR" sz="1200" dirty="0" err="1"/>
                        <a:t>međuškolskim</a:t>
                      </a:r>
                      <a:r>
                        <a:rPr lang="hr-HR" sz="1200" dirty="0"/>
                        <a:t> natjecanjima.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78965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 se vrednuje kroz sportski rezultat i stupanj usvojenosti motoričkih znanja. Postići kvalitetniji rezultate usvojenosti znanja i vještina. Sudjelovanje na </a:t>
                      </a:r>
                      <a:r>
                        <a:rPr lang="hr-HR" sz="1200" dirty="0" err="1"/>
                        <a:t>međuškolskim</a:t>
                      </a:r>
                      <a:r>
                        <a:rPr lang="hr-HR" sz="1200" dirty="0"/>
                        <a:t> natjecanjima.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34185F70-178C-C7AF-C7F0-458B27241798}"/>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B4F6DAEF-B2F0-AB12-A36F-4D7423BA4E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619931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35</a:t>
            </a:fld>
            <a:endParaRPr lang="hr-HR" dirty="0"/>
          </a:p>
        </p:txBody>
      </p:sp>
      <p:sp>
        <p:nvSpPr>
          <p:cNvPr id="6" name="Rectangle 1">
            <a:extLst>
              <a:ext uri="{FF2B5EF4-FFF2-40B4-BE49-F238E27FC236}">
                <a16:creationId xmlns:a16="http://schemas.microsoft.com/office/drawing/2014/main" id="{AC17E4BC-9FD1-BE8D-DEB9-6E8FE0757895}"/>
              </a:ext>
            </a:extLst>
          </p:cNvPr>
          <p:cNvSpPr>
            <a:spLocks noChangeArrowheads="1"/>
          </p:cNvSpPr>
          <p:nvPr/>
        </p:nvSpPr>
        <p:spPr bwMode="auto">
          <a:xfrm>
            <a:off x="665163" y="140943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2F9E911B-A2E8-4A96-AD6D-DA3B7AE598E9}"/>
              </a:ext>
            </a:extLst>
          </p:cNvPr>
          <p:cNvGraphicFramePr>
            <a:graphicFrameLocks noGrp="1"/>
          </p:cNvGraphicFramePr>
          <p:nvPr>
            <p:extLst>
              <p:ext uri="{D42A27DB-BD31-4B8C-83A1-F6EECF244321}">
                <p14:modId xmlns:p14="http://schemas.microsoft.com/office/powerpoint/2010/main" val="2503546541"/>
              </p:ext>
            </p:extLst>
          </p:nvPr>
        </p:nvGraphicFramePr>
        <p:xfrm>
          <a:off x="532765" y="1059186"/>
          <a:ext cx="5792470" cy="4367909"/>
        </p:xfrm>
        <a:graphic>
          <a:graphicData uri="http://schemas.openxmlformats.org/drawingml/2006/table">
            <a:tbl>
              <a:tblPr firstRow="1" firstCol="1" bandRow="1">
                <a:tableStyleId>{22838BEF-8BB2-4498-84A7-C5851F593DF1}</a:tableStyleId>
              </a:tblPr>
              <a:tblGrid>
                <a:gridCol w="2110074">
                  <a:extLst>
                    <a:ext uri="{9D8B030D-6E8A-4147-A177-3AD203B41FA5}">
                      <a16:colId xmlns:a16="http://schemas.microsoft.com/office/drawing/2014/main" val="3944491976"/>
                    </a:ext>
                  </a:extLst>
                </a:gridCol>
                <a:gridCol w="3682396">
                  <a:extLst>
                    <a:ext uri="{9D8B030D-6E8A-4147-A177-3AD203B41FA5}">
                      <a16:colId xmlns:a16="http://schemas.microsoft.com/office/drawing/2014/main" val="1572269892"/>
                    </a:ext>
                  </a:extLst>
                </a:gridCol>
              </a:tblGrid>
              <a:tr h="28701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Izvannastavna aktivnost - Nogomet</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914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M. Marjanović</a:t>
                      </a:r>
                    </a:p>
                  </a:txBody>
                  <a:tcPr marL="114300" marR="114300" marT="0" marB="0">
                    <a:solidFill>
                      <a:schemeClr val="bg1"/>
                    </a:solidFill>
                  </a:tcPr>
                </a:tc>
                <a:extLst>
                  <a:ext uri="{0D108BD9-81ED-4DB2-BD59-A6C34878D82A}">
                    <a16:rowId xmlns:a16="http://schemas.microsoft.com/office/drawing/2014/main" val="1002994163"/>
                  </a:ext>
                </a:extLst>
              </a:tr>
              <a:tr h="31355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a:t>
                      </a:r>
                    </a:p>
                  </a:txBody>
                  <a:tcPr marL="114300" marR="114300" marT="0" marB="0">
                    <a:solidFill>
                      <a:schemeClr val="bg1"/>
                    </a:solidFill>
                  </a:tcPr>
                </a:tc>
                <a:extLst>
                  <a:ext uri="{0D108BD9-81ED-4DB2-BD59-A6C34878D82A}">
                    <a16:rowId xmlns:a16="http://schemas.microsoft.com/office/drawing/2014/main" val="2147242371"/>
                  </a:ext>
                </a:extLst>
              </a:tr>
              <a:tr h="261022">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sata</a:t>
                      </a:r>
                    </a:p>
                  </a:txBody>
                  <a:tcPr marL="114300" marR="114300" marT="0" marB="0">
                    <a:solidFill>
                      <a:schemeClr val="bg1"/>
                    </a:solidFill>
                  </a:tcPr>
                </a:tc>
                <a:extLst>
                  <a:ext uri="{0D108BD9-81ED-4DB2-BD59-A6C34878D82A}">
                    <a16:rowId xmlns:a16="http://schemas.microsoft.com/office/drawing/2014/main" val="1870274001"/>
                  </a:ext>
                </a:extLst>
              </a:tr>
              <a:tr h="81811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Aktivnostima vezanim uz izvannastavne aktivnost poučiti učenike nogometu kao igri te se taktički i tehnički pripremiti za natjecanja. Poticati druženje i suradništvo.</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0388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Redoviti treninzi učenika u školi. </a:t>
                      </a:r>
                      <a:r>
                        <a:rPr lang="hr-HR" sz="1200" dirty="0" err="1"/>
                        <a:t>Međuškolska</a:t>
                      </a:r>
                      <a:r>
                        <a:rPr lang="hr-HR" sz="1200" dirty="0"/>
                        <a:t> natjecanja.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6530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cijele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3457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Učenje tehnike i taktike nogometa. Poučiti učenike pravilima nogometa.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9911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Namjenski troškovi za nabavu rekvizita, opreme, organizaciju i sudjelovanje na </a:t>
                      </a:r>
                      <a:r>
                        <a:rPr lang="hr-HR" sz="1200" dirty="0" err="1"/>
                        <a:t>međuškolskim</a:t>
                      </a:r>
                      <a:r>
                        <a:rPr lang="hr-HR" sz="1200" dirty="0"/>
                        <a:t> natjecanjima.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836819">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 se vrednuje kroz sportski rezultat i stupanj usvojenosti motoričkih znanja. Postići kvalitetniji rezultate usvojenosti znanja i vještina. Sudjelovanje na </a:t>
                      </a:r>
                      <a:r>
                        <a:rPr lang="hr-HR" sz="1200" dirty="0" err="1"/>
                        <a:t>međuškolskim</a:t>
                      </a:r>
                      <a:r>
                        <a:rPr lang="hr-HR" sz="1200" dirty="0"/>
                        <a:t> natjecanjima.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8" name="Tablica 7">
            <a:extLst>
              <a:ext uri="{FF2B5EF4-FFF2-40B4-BE49-F238E27FC236}">
                <a16:creationId xmlns:a16="http://schemas.microsoft.com/office/drawing/2014/main" id="{3F1CDB6B-7951-4E57-82D2-6E6244DFAF08}"/>
              </a:ext>
            </a:extLst>
          </p:cNvPr>
          <p:cNvGraphicFramePr>
            <a:graphicFrameLocks noGrp="1"/>
          </p:cNvGraphicFramePr>
          <p:nvPr>
            <p:extLst>
              <p:ext uri="{D42A27DB-BD31-4B8C-83A1-F6EECF244321}">
                <p14:modId xmlns:p14="http://schemas.microsoft.com/office/powerpoint/2010/main" val="1622028271"/>
              </p:ext>
            </p:extLst>
          </p:nvPr>
        </p:nvGraphicFramePr>
        <p:xfrm>
          <a:off x="532765" y="5673580"/>
          <a:ext cx="5792470" cy="3507817"/>
        </p:xfrm>
        <a:graphic>
          <a:graphicData uri="http://schemas.openxmlformats.org/drawingml/2006/table">
            <a:tbl>
              <a:tblPr firstRow="1" firstCol="1" bandRow="1">
                <a:tableStyleId>{22838BEF-8BB2-4498-84A7-C5851F593DF1}</a:tableStyleId>
              </a:tblPr>
              <a:tblGrid>
                <a:gridCol w="2110074">
                  <a:extLst>
                    <a:ext uri="{9D8B030D-6E8A-4147-A177-3AD203B41FA5}">
                      <a16:colId xmlns:a16="http://schemas.microsoft.com/office/drawing/2014/main" val="3944491976"/>
                    </a:ext>
                  </a:extLst>
                </a:gridCol>
                <a:gridCol w="3682396">
                  <a:extLst>
                    <a:ext uri="{9D8B030D-6E8A-4147-A177-3AD203B41FA5}">
                      <a16:colId xmlns:a16="http://schemas.microsoft.com/office/drawing/2014/main" val="1572269892"/>
                    </a:ext>
                  </a:extLst>
                </a:gridCol>
              </a:tblGrid>
              <a:tr h="28588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Stolni tenis</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2310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solidFill>
                            <a:srgbClr val="000000"/>
                          </a:solidFill>
                          <a:effectLst/>
                          <a:latin typeface="+mn-lt"/>
                          <a:ea typeface="DengXian" panose="02010600030101010101" pitchFamily="2" charset="-122"/>
                          <a:cs typeface="Times New Roman" panose="02020603050405020304" pitchFamily="18" charset="0"/>
                        </a:rPr>
                        <a:t>L. Stazić</a:t>
                      </a:r>
                      <a:endParaRPr lang="hr-HR" sz="105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21042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8 </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19717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1.5 sati</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47077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Osnovati školsku ekipu te sudjelovanjem u</a:t>
                      </a:r>
                      <a:r>
                        <a:rPr lang="hr-HR" sz="1100" dirty="0">
                          <a:effectLst/>
                          <a:latin typeface="+mn-lt"/>
                          <a:ea typeface="DengXian" panose="02010600030101010101" pitchFamily="2" charset="-122"/>
                          <a:cs typeface="Times New Roman" panose="02020603050405020304" pitchFamily="18" charset="0"/>
                        </a:rPr>
                        <a:t> </a:t>
                      </a:r>
                      <a:r>
                        <a:rPr lang="hr-HR" sz="1200" dirty="0" err="1">
                          <a:effectLst/>
                          <a:latin typeface="+mn-lt"/>
                          <a:ea typeface="DengXian" panose="02010600030101010101" pitchFamily="2" charset="-122"/>
                          <a:cs typeface="Times New Roman" panose="02020603050405020304" pitchFamily="18" charset="0"/>
                        </a:rPr>
                        <a:t>međuškolskim</a:t>
                      </a:r>
                      <a:r>
                        <a:rPr lang="hr-HR" sz="1200" dirty="0">
                          <a:effectLst/>
                          <a:latin typeface="+mn-lt"/>
                          <a:ea typeface="DengXian" panose="02010600030101010101" pitchFamily="2" charset="-122"/>
                          <a:cs typeface="Times New Roman" panose="02020603050405020304" pitchFamily="18" charset="0"/>
                        </a:rPr>
                        <a:t> natjecanjima razvijati sportski duh, ljubav prema sportu...</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273249">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Redoviti treninzi u dvorani škole</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24195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školske godine</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4482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Učenje tehnike i taktike stolnoteniske igre. Poučiti učenike pravilima stolnog tenisa.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11713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Namjenski troškovi za nabavu rekvizita, opreme, organizaciju i sudjelovanje na </a:t>
                      </a:r>
                      <a:r>
                        <a:rPr lang="hr-HR" sz="1200" dirty="0" err="1">
                          <a:effectLst/>
                          <a:latin typeface="+mn-lt"/>
                          <a:ea typeface="DengXian" panose="02010600030101010101" pitchFamily="2" charset="-122"/>
                          <a:cs typeface="Times New Roman" panose="02020603050405020304" pitchFamily="18" charset="0"/>
                        </a:rPr>
                        <a:t>međuškolskim</a:t>
                      </a:r>
                      <a:r>
                        <a:rPr lang="hr-HR" sz="1100" dirty="0">
                          <a:effectLst/>
                          <a:latin typeface="+mn-lt"/>
                          <a:ea typeface="DengXian" panose="02010600030101010101" pitchFamily="2" charset="-122"/>
                          <a:cs typeface="Times New Roman" panose="02020603050405020304" pitchFamily="18" charset="0"/>
                        </a:rPr>
                        <a:t> </a:t>
                      </a:r>
                      <a:r>
                        <a:rPr lang="hr-HR" sz="1200" dirty="0">
                          <a:effectLst/>
                          <a:latin typeface="+mn-lt"/>
                          <a:ea typeface="DengXian" panose="02010600030101010101" pitchFamily="2" charset="-122"/>
                          <a:cs typeface="Times New Roman" panose="02020603050405020304" pitchFamily="18" charset="0"/>
                        </a:rPr>
                        <a:t>natjecanjima.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40504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Aktivnost će se pratiti kroz sportske rezultate i stupanj usvojenosti motoričkih znanja. Sudjelovanje na </a:t>
                      </a:r>
                      <a:r>
                        <a:rPr lang="hr-HR" sz="1200" dirty="0" err="1">
                          <a:effectLst/>
                          <a:latin typeface="+mn-lt"/>
                          <a:ea typeface="DengXian" panose="02010600030101010101" pitchFamily="2" charset="-122"/>
                          <a:cs typeface="Times New Roman" panose="02020603050405020304" pitchFamily="18" charset="0"/>
                        </a:rPr>
                        <a:t>međuškolskim</a:t>
                      </a:r>
                      <a:r>
                        <a:rPr lang="hr-HR" sz="1200" dirty="0">
                          <a:effectLst/>
                          <a:latin typeface="+mn-lt"/>
                          <a:ea typeface="DengXian" panose="02010600030101010101" pitchFamily="2" charset="-122"/>
                          <a:cs typeface="Times New Roman" panose="02020603050405020304" pitchFamily="18" charset="0"/>
                        </a:rPr>
                        <a:t> natjecanjima.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25129D8E-A8CC-A5DD-C26B-B91C17DBE7C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DCE984C6-ADA4-8133-4403-A57429F21E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4273971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2B5F9-0F90-40A0-0B30-EF1BEE8C234C}"/>
            </a:ext>
          </a:extLst>
        </p:cNvPr>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E85FD1E7-731F-C9EF-B7CF-B68664243C85}"/>
              </a:ext>
            </a:extLst>
          </p:cNvPr>
          <p:cNvSpPr>
            <a:spLocks noGrp="1"/>
          </p:cNvSpPr>
          <p:nvPr>
            <p:ph type="sldNum" sz="quarter" idx="12"/>
          </p:nvPr>
        </p:nvSpPr>
        <p:spPr/>
        <p:txBody>
          <a:bodyPr/>
          <a:lstStyle/>
          <a:p>
            <a:fld id="{E7FDF1D0-E4F4-4EC6-B6AF-9683D68D0AF0}" type="slidenum">
              <a:rPr lang="hr-HR" smtClean="0"/>
              <a:t>36</a:t>
            </a:fld>
            <a:endParaRPr lang="hr-HR" dirty="0"/>
          </a:p>
        </p:txBody>
      </p:sp>
      <p:sp>
        <p:nvSpPr>
          <p:cNvPr id="6" name="Rectangle 1">
            <a:extLst>
              <a:ext uri="{FF2B5EF4-FFF2-40B4-BE49-F238E27FC236}">
                <a16:creationId xmlns:a16="http://schemas.microsoft.com/office/drawing/2014/main" id="{B3A81C4A-8292-F662-8983-051814652CC8}"/>
              </a:ext>
            </a:extLst>
          </p:cNvPr>
          <p:cNvSpPr>
            <a:spLocks noChangeArrowheads="1"/>
          </p:cNvSpPr>
          <p:nvPr/>
        </p:nvSpPr>
        <p:spPr bwMode="auto">
          <a:xfrm>
            <a:off x="665163" y="1409439"/>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5274CE43-4A85-91B9-C84C-3B25D7C892B7}"/>
              </a:ext>
            </a:extLst>
          </p:cNvPr>
          <p:cNvGraphicFramePr>
            <a:graphicFrameLocks noGrp="1"/>
          </p:cNvGraphicFramePr>
          <p:nvPr>
            <p:extLst>
              <p:ext uri="{D42A27DB-BD31-4B8C-83A1-F6EECF244321}">
                <p14:modId xmlns:p14="http://schemas.microsoft.com/office/powerpoint/2010/main" val="1013325773"/>
              </p:ext>
            </p:extLst>
          </p:nvPr>
        </p:nvGraphicFramePr>
        <p:xfrm>
          <a:off x="532764" y="1184910"/>
          <a:ext cx="5802721" cy="4388503"/>
        </p:xfrm>
        <a:graphic>
          <a:graphicData uri="http://schemas.openxmlformats.org/drawingml/2006/table">
            <a:tbl>
              <a:tblPr firstRow="1" firstCol="1" bandRow="1">
                <a:tableStyleId>{22838BEF-8BB2-4498-84A7-C5851F593DF1}</a:tableStyleId>
              </a:tblPr>
              <a:tblGrid>
                <a:gridCol w="2148917">
                  <a:extLst>
                    <a:ext uri="{9D8B030D-6E8A-4147-A177-3AD203B41FA5}">
                      <a16:colId xmlns:a16="http://schemas.microsoft.com/office/drawing/2014/main" val="3944491976"/>
                    </a:ext>
                  </a:extLst>
                </a:gridCol>
                <a:gridCol w="3653804">
                  <a:extLst>
                    <a:ext uri="{9D8B030D-6E8A-4147-A177-3AD203B41FA5}">
                      <a16:colId xmlns:a16="http://schemas.microsoft.com/office/drawing/2014/main" val="1572269892"/>
                    </a:ext>
                  </a:extLst>
                </a:gridCol>
              </a:tblGrid>
              <a:tr h="28701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Izvannastavna aktivnost -  Prva pomoć</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9142">
                <a:tc>
                  <a:txBody>
                    <a:bodyPr/>
                    <a:lstStyle/>
                    <a:p>
                      <a:pPr>
                        <a:lnSpc>
                          <a:spcPct val="107000"/>
                        </a:lnSpc>
                        <a:spcAft>
                          <a:spcPts val="800"/>
                        </a:spcAft>
                      </a:pPr>
                      <a:r>
                        <a:rPr lang="hr-HR" sz="1200" dirty="0">
                          <a:solidFill>
                            <a:schemeClr val="tx1"/>
                          </a:solidFill>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err="1">
                          <a:solidFill>
                            <a:schemeClr val="tx1"/>
                          </a:solidFill>
                          <a:effectLst/>
                          <a:latin typeface="+mn-lt"/>
                          <a:ea typeface="Calibri" panose="020F0502020204030204" pitchFamily="34" charset="0"/>
                        </a:rPr>
                        <a:t>B.Bošnjak</a:t>
                      </a:r>
                      <a:endParaRPr lang="hr-HR" sz="1200" dirty="0">
                        <a:solidFill>
                          <a:schemeClr val="tx1"/>
                        </a:solidFill>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1355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6</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261022">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0,5</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81811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Osposobljavanje učenika u pružanju prve pomoći prema programu Hrvatskog Crvenog križa, poticanje učenika na uključivanje u zdravstveno-humanitarne programe i volonterski rad</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30388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Radionice, predavanje, praktičan rad</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26530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43457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Upoznati učenike s pokretom Crvenog križa, upoznati ih a načelima Pokreta, djelatnostima, sudjelovanje što većeg broja djece u odgoju za humane vrednote prema programu Hrvatskog Crvenog križa.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49911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Potrošni materijal za učenike, odlazak na natjecanje: 100 €</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588529">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1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B1A19D55-F38A-96C6-50B1-523A3D27FD6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87C439FB-F3C3-2038-042A-BAD6A164B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713317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8" name="TekstniOkvir 7">
            <a:extLst>
              <a:ext uri="{FF2B5EF4-FFF2-40B4-BE49-F238E27FC236}">
                <a16:creationId xmlns:a16="http://schemas.microsoft.com/office/drawing/2014/main" id="{2953678E-469D-4524-9242-C132C403E6C1}"/>
              </a:ext>
            </a:extLst>
          </p:cNvPr>
          <p:cNvSpPr txBox="1"/>
          <p:nvPr/>
        </p:nvSpPr>
        <p:spPr>
          <a:xfrm>
            <a:off x="2139255" y="1025206"/>
            <a:ext cx="2759025" cy="307777"/>
          </a:xfrm>
          <a:prstGeom prst="rect">
            <a:avLst/>
          </a:prstGeom>
          <a:noFill/>
        </p:spPr>
        <p:txBody>
          <a:bodyPr wrap="none" rtlCol="0">
            <a:spAutoFit/>
          </a:bodyPr>
          <a:lstStyle/>
          <a:p>
            <a:r>
              <a:rPr lang="hr-HR" sz="1400" b="1" dirty="0"/>
              <a:t>5. KULTURNA I JAVNA DJELATNOST</a:t>
            </a:r>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C98A03C7-F932-71BC-D166-0845BB9E955B}"/>
              </a:ext>
            </a:extLst>
          </p:cNvPr>
          <p:cNvGraphicFramePr>
            <a:graphicFrameLocks noGrp="1"/>
          </p:cNvGraphicFramePr>
          <p:nvPr>
            <p:extLst>
              <p:ext uri="{D42A27DB-BD31-4B8C-83A1-F6EECF244321}">
                <p14:modId xmlns:p14="http://schemas.microsoft.com/office/powerpoint/2010/main" val="2125673462"/>
              </p:ext>
            </p:extLst>
          </p:nvPr>
        </p:nvGraphicFramePr>
        <p:xfrm>
          <a:off x="532766" y="5013596"/>
          <a:ext cx="5802720" cy="3539300"/>
        </p:xfrm>
        <a:graphic>
          <a:graphicData uri="http://schemas.openxmlformats.org/drawingml/2006/table">
            <a:tbl>
              <a:tblPr firstRow="1" firstCol="1" bandRow="1">
                <a:tableStyleId>{22838BEF-8BB2-4498-84A7-C5851F593DF1}</a:tableStyleId>
              </a:tblPr>
              <a:tblGrid>
                <a:gridCol w="2215697">
                  <a:extLst>
                    <a:ext uri="{9D8B030D-6E8A-4147-A177-3AD203B41FA5}">
                      <a16:colId xmlns:a16="http://schemas.microsoft.com/office/drawing/2014/main" val="3944491976"/>
                    </a:ext>
                  </a:extLst>
                </a:gridCol>
                <a:gridCol w="3587023">
                  <a:extLst>
                    <a:ext uri="{9D8B030D-6E8A-4147-A177-3AD203B41FA5}">
                      <a16:colId xmlns:a16="http://schemas.microsoft.com/office/drawing/2014/main" val="1572269892"/>
                    </a:ext>
                  </a:extLst>
                </a:gridCol>
              </a:tblGrid>
              <a:tr h="31096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SVETA MISA ZA POČETAK I KRAJ ŠKOLSKE GODINE</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942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spcAft>
                          <a:spcPts val="0"/>
                        </a:spcAft>
                      </a:pPr>
                      <a:r>
                        <a:rPr lang="hr-HR" sz="1200" dirty="0">
                          <a:effectLst/>
                          <a:latin typeface="+mn-lt"/>
                          <a:ea typeface="Arial" panose="020B0604020202020204" pitchFamily="34" charset="0"/>
                        </a:rPr>
                        <a:t>J. Bogović, V. Hodak</a:t>
                      </a:r>
                      <a:endParaRPr lang="hr-HR" sz="1200" dirty="0">
                        <a:effectLst/>
                        <a:latin typeface="+mn-lt"/>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2994163"/>
                  </a:ext>
                </a:extLst>
              </a:tr>
              <a:tr h="313880">
                <a:tc>
                  <a:txBody>
                    <a:bodyPr/>
                    <a:lstStyle/>
                    <a:p>
                      <a:pPr algn="just">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162 učenika</a:t>
                      </a:r>
                    </a:p>
                  </a:txBody>
                  <a:tcPr marL="114300" marR="114300" marT="0" marB="0">
                    <a:solidFill>
                      <a:schemeClr val="bg1"/>
                    </a:solidFill>
                  </a:tcPr>
                </a:tc>
                <a:extLst>
                  <a:ext uri="{0D108BD9-81ED-4DB2-BD59-A6C34878D82A}">
                    <a16:rowId xmlns:a16="http://schemas.microsoft.com/office/drawing/2014/main" val="2147242371"/>
                  </a:ext>
                </a:extLst>
              </a:tr>
              <a:tr h="365319">
                <a:tc>
                  <a:txBody>
                    <a:bodyPr/>
                    <a:lstStyle/>
                    <a:p>
                      <a:pPr algn="just">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Potaknuti učenike na otvaranje poticajima Duha Svetoga i na zahvalu za primljene darove</a:t>
                      </a:r>
                    </a:p>
                  </a:txBody>
                  <a:tcPr marL="114300" marR="114300" marT="0" marB="0">
                    <a:solidFill>
                      <a:schemeClr val="bg1"/>
                    </a:solidFill>
                  </a:tcPr>
                </a:tc>
                <a:extLst>
                  <a:ext uri="{0D108BD9-81ED-4DB2-BD59-A6C34878D82A}">
                    <a16:rowId xmlns:a16="http://schemas.microsoft.com/office/drawing/2014/main" val="2580803967"/>
                  </a:ext>
                </a:extLst>
              </a:tr>
              <a:tr h="33638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Molitva, pjesma, razgovor</a:t>
                      </a:r>
                    </a:p>
                  </a:txBody>
                  <a:tcPr marL="68580" marR="68580" marT="0" marB="0">
                    <a:solidFill>
                      <a:schemeClr val="bg1"/>
                    </a:solidFill>
                  </a:tcPr>
                </a:tc>
                <a:extLst>
                  <a:ext uri="{0D108BD9-81ED-4DB2-BD59-A6C34878D82A}">
                    <a16:rowId xmlns:a16="http://schemas.microsoft.com/office/drawing/2014/main" val="618008231"/>
                  </a:ext>
                </a:extLst>
              </a:tr>
              <a:tr h="26558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14.9.2025. i 8.6.2026.</a:t>
                      </a:r>
                    </a:p>
                  </a:txBody>
                  <a:tcPr marL="68580" marR="68580" marT="0" marB="0">
                    <a:solidFill>
                      <a:schemeClr val="bg1"/>
                    </a:solidFill>
                  </a:tcPr>
                </a:tc>
                <a:extLst>
                  <a:ext uri="{0D108BD9-81ED-4DB2-BD59-A6C34878D82A}">
                    <a16:rowId xmlns:a16="http://schemas.microsoft.com/office/drawing/2014/main" val="2888670941"/>
                  </a:ext>
                </a:extLst>
              </a:tr>
              <a:tr h="43502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spcAft>
                          <a:spcPts val="0"/>
                        </a:spcAft>
                      </a:pPr>
                      <a:r>
                        <a:rPr lang="hr-HR" sz="1200" dirty="0">
                          <a:effectLst/>
                          <a:latin typeface="+mn-lt"/>
                          <a:ea typeface="Arial" panose="020B0604020202020204" pitchFamily="34" charset="0"/>
                        </a:rPr>
                        <a:t>Zaziv Duha Svetoga uz početak nove školske godine i zahvala za kraj školske godine</a:t>
                      </a:r>
                      <a:endParaRPr lang="hr-HR" sz="1200" dirty="0">
                        <a:effectLst/>
                        <a:latin typeface="+mn-lt"/>
                        <a:ea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630794146"/>
                  </a:ext>
                </a:extLst>
              </a:tr>
              <a:tr h="24786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93281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Razgovor</a:t>
                      </a:r>
                    </a:p>
                    <a:p>
                      <a:pPr>
                        <a:lnSpc>
                          <a:spcPct val="107000"/>
                        </a:lnSpc>
                        <a:spcAft>
                          <a:spcPts val="800"/>
                        </a:spcAft>
                      </a:pPr>
                      <a:r>
                        <a:rPr lang="hr-HR" sz="1200" dirty="0">
                          <a:effectLst/>
                          <a:latin typeface="+mn-lt"/>
                          <a:ea typeface="Calibri" panose="020F0502020204030204" pitchFamily="34" charset="0"/>
                        </a:rPr>
                        <a:t>Razvijati stav zahvalnosti i otvorenosti Božjim poticajima</a:t>
                      </a:r>
                    </a:p>
                    <a:p>
                      <a:pPr>
                        <a:lnSpc>
                          <a:spcPct val="107000"/>
                        </a:lnSpc>
                        <a:spcAft>
                          <a:spcPts val="800"/>
                        </a:spcAft>
                      </a:pP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9" name="Tablica 8">
            <a:extLst>
              <a:ext uri="{FF2B5EF4-FFF2-40B4-BE49-F238E27FC236}">
                <a16:creationId xmlns:a16="http://schemas.microsoft.com/office/drawing/2014/main" id="{7689EA20-1B4B-3B45-2A97-9DE73976814D}"/>
              </a:ext>
            </a:extLst>
          </p:cNvPr>
          <p:cNvGraphicFramePr>
            <a:graphicFrameLocks noGrp="1"/>
          </p:cNvGraphicFramePr>
          <p:nvPr>
            <p:extLst>
              <p:ext uri="{D42A27DB-BD31-4B8C-83A1-F6EECF244321}">
                <p14:modId xmlns:p14="http://schemas.microsoft.com/office/powerpoint/2010/main" val="686560536"/>
              </p:ext>
            </p:extLst>
          </p:nvPr>
        </p:nvGraphicFramePr>
        <p:xfrm>
          <a:off x="505290" y="1529217"/>
          <a:ext cx="5830196" cy="3070317"/>
        </p:xfrm>
        <a:graphic>
          <a:graphicData uri="http://schemas.openxmlformats.org/drawingml/2006/table">
            <a:tbl>
              <a:tblPr firstRow="1" firstCol="1" bandRow="1">
                <a:tableStyleId>{22838BEF-8BB2-4498-84A7-C5851F593DF1}</a:tableStyleId>
              </a:tblPr>
              <a:tblGrid>
                <a:gridCol w="2226189">
                  <a:extLst>
                    <a:ext uri="{9D8B030D-6E8A-4147-A177-3AD203B41FA5}">
                      <a16:colId xmlns:a16="http://schemas.microsoft.com/office/drawing/2014/main" val="3944491976"/>
                    </a:ext>
                  </a:extLst>
                </a:gridCol>
                <a:gridCol w="3604007">
                  <a:extLst>
                    <a:ext uri="{9D8B030D-6E8A-4147-A177-3AD203B41FA5}">
                      <a16:colId xmlns:a16="http://schemas.microsoft.com/office/drawing/2014/main" val="1572269892"/>
                    </a:ext>
                  </a:extLst>
                </a:gridCol>
              </a:tblGrid>
              <a:tr h="25439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SVEČANI DOČEK PRVAŠIĆA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5620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M. Horvat, S. </a:t>
                      </a:r>
                      <a:r>
                        <a:rPr lang="hr-HR" sz="1200" dirty="0" err="1">
                          <a:effectLst/>
                          <a:latin typeface="+mn-lt"/>
                          <a:ea typeface="Calibri" panose="020F0502020204030204" pitchFamily="34" charset="0"/>
                        </a:rPr>
                        <a:t>Ninković</a:t>
                      </a:r>
                      <a:r>
                        <a:rPr lang="hr-HR" sz="1200" dirty="0">
                          <a:effectLst/>
                          <a:latin typeface="+mn-lt"/>
                          <a:ea typeface="Calibri" panose="020F0502020204030204" pitchFamily="34" charset="0"/>
                        </a:rPr>
                        <a:t>, K. Blažević</a:t>
                      </a:r>
                    </a:p>
                  </a:txBody>
                  <a:tcPr marL="114300" marR="114300" marT="0" marB="0">
                    <a:solidFill>
                      <a:schemeClr val="bg1"/>
                    </a:solidFill>
                  </a:tcPr>
                </a:tc>
                <a:extLst>
                  <a:ext uri="{0D108BD9-81ED-4DB2-BD59-A6C34878D82A}">
                    <a16:rowId xmlns:a16="http://schemas.microsoft.com/office/drawing/2014/main" val="1002994163"/>
                  </a:ext>
                </a:extLst>
              </a:tr>
              <a:tr h="30260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18</a:t>
                      </a:r>
                    </a:p>
                  </a:txBody>
                  <a:tcPr marL="114300" marR="114300" marT="0" marB="0">
                    <a:solidFill>
                      <a:schemeClr val="bg1"/>
                    </a:solidFill>
                  </a:tcPr>
                </a:tc>
                <a:extLst>
                  <a:ext uri="{0D108BD9-81ED-4DB2-BD59-A6C34878D82A}">
                    <a16:rowId xmlns:a16="http://schemas.microsoft.com/office/drawing/2014/main" val="2147242371"/>
                  </a:ext>
                </a:extLst>
              </a:tr>
              <a:tr h="50126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Izražavanje dobrodošlice učenicima prvog razreda i njihovim roditeljima.</a:t>
                      </a:r>
                    </a:p>
                  </a:txBody>
                  <a:tcPr marL="114300" marR="114300" marT="0" marB="0">
                    <a:solidFill>
                      <a:schemeClr val="bg1"/>
                    </a:solidFill>
                  </a:tcPr>
                </a:tc>
                <a:extLst>
                  <a:ext uri="{0D108BD9-81ED-4DB2-BD59-A6C34878D82A}">
                    <a16:rowId xmlns:a16="http://schemas.microsoft.com/office/drawing/2014/main" val="2580803967"/>
                  </a:ext>
                </a:extLst>
              </a:tr>
              <a:tr h="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rPr>
                        <a:t>Stvaralački rad (pjesma, ples, scenski prikaz),</a:t>
                      </a:r>
                    </a:p>
                    <a:p>
                      <a:pPr algn="just">
                        <a:lnSpc>
                          <a:spcPct val="107000"/>
                        </a:lnSpc>
                        <a:spcAft>
                          <a:spcPts val="0"/>
                        </a:spcAft>
                      </a:pPr>
                      <a:r>
                        <a:rPr lang="hr-HR" sz="1200" dirty="0">
                          <a:effectLst/>
                          <a:latin typeface="+mn-lt"/>
                          <a:ea typeface="Calibri" panose="020F0502020204030204" pitchFamily="34" charset="0"/>
                        </a:rPr>
                        <a:t>razgovor nakon priredbe</a:t>
                      </a:r>
                    </a:p>
                  </a:txBody>
                  <a:tcPr marL="68580" marR="68580" marT="0" marB="0">
                    <a:solidFill>
                      <a:schemeClr val="bg1"/>
                    </a:solidFill>
                  </a:tcPr>
                </a:tc>
                <a:extLst>
                  <a:ext uri="{0D108BD9-81ED-4DB2-BD59-A6C34878D82A}">
                    <a16:rowId xmlns:a16="http://schemas.microsoft.com/office/drawing/2014/main" val="618008231"/>
                  </a:ext>
                </a:extLst>
              </a:tr>
              <a:tr h="203113">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8.rujna 2025.</a:t>
                      </a:r>
                    </a:p>
                  </a:txBody>
                  <a:tcPr marL="68580" marR="68580" marT="0" marB="0">
                    <a:solidFill>
                      <a:schemeClr val="bg1"/>
                    </a:solidFill>
                  </a:tcPr>
                </a:tc>
                <a:extLst>
                  <a:ext uri="{0D108BD9-81ED-4DB2-BD59-A6C34878D82A}">
                    <a16:rowId xmlns:a16="http://schemas.microsoft.com/office/drawing/2014/main" val="2888670941"/>
                  </a:ext>
                </a:extLst>
              </a:tr>
              <a:tr h="306402">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Stvoriti pozitivnu sliku o školi</a:t>
                      </a:r>
                    </a:p>
                  </a:txBody>
                  <a:tcPr marL="68580" marR="68580" marT="0" marB="0">
                    <a:solidFill>
                      <a:schemeClr val="bg1"/>
                    </a:solidFill>
                  </a:tcPr>
                </a:tc>
                <a:extLst>
                  <a:ext uri="{0D108BD9-81ED-4DB2-BD59-A6C34878D82A}">
                    <a16:rowId xmlns:a16="http://schemas.microsoft.com/office/drawing/2014/main" val="2630794146"/>
                  </a:ext>
                </a:extLst>
              </a:tr>
              <a:tr h="28507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48314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rPr>
                        <a:t>Stvaralački rad učenika (crtanje, modeliranje, razgovor)</a:t>
                      </a:r>
                    </a:p>
                    <a:p>
                      <a:pPr algn="just">
                        <a:lnSpc>
                          <a:spcPct val="107000"/>
                        </a:lnSpc>
                        <a:spcAft>
                          <a:spcPts val="0"/>
                        </a:spcAft>
                      </a:pPr>
                      <a:r>
                        <a:rPr lang="hr-HR" sz="1200" dirty="0">
                          <a:effectLst/>
                          <a:latin typeface="+mn-lt"/>
                          <a:ea typeface="Calibri" panose="020F0502020204030204" pitchFamily="34" charset="0"/>
                        </a:rPr>
                        <a:t>Razmjena iskustava između učenika i učiteljica</a:t>
                      </a:r>
                    </a:p>
                    <a:p>
                      <a:pPr algn="just">
                        <a:lnSpc>
                          <a:spcPct val="107000"/>
                        </a:lnSpc>
                        <a:spcAft>
                          <a:spcPts val="800"/>
                        </a:spcAft>
                      </a:pP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7F7C8F50-E266-BE9E-2CB4-4EB33833DA3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37</a:t>
            </a:fld>
            <a:endParaRPr lang="hr-HR" dirty="0"/>
          </a:p>
        </p:txBody>
      </p:sp>
      <p:sp>
        <p:nvSpPr>
          <p:cNvPr id="3" name="Pravokutnik 2">
            <a:extLst>
              <a:ext uri="{FF2B5EF4-FFF2-40B4-BE49-F238E27FC236}">
                <a16:creationId xmlns:a16="http://schemas.microsoft.com/office/drawing/2014/main" id="{C2D0CA5A-A91F-881D-48AC-06F2C3B0953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10" name="Slika 9" descr="Slika na kojoj se prikazuje tekst, snimka zaslona, Font, logotip&#10;&#10;Sadržaj generiran uz AI možda nije točan.">
            <a:extLst>
              <a:ext uri="{FF2B5EF4-FFF2-40B4-BE49-F238E27FC236}">
                <a16:creationId xmlns:a16="http://schemas.microsoft.com/office/drawing/2014/main" id="{B1DE4128-5945-688B-4BD1-42911B767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537406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9" name="Tablica 8">
            <a:extLst>
              <a:ext uri="{FF2B5EF4-FFF2-40B4-BE49-F238E27FC236}">
                <a16:creationId xmlns:a16="http://schemas.microsoft.com/office/drawing/2014/main" id="{7689EA20-1B4B-3B45-2A97-9DE73976814D}"/>
              </a:ext>
            </a:extLst>
          </p:cNvPr>
          <p:cNvGraphicFramePr>
            <a:graphicFrameLocks noGrp="1"/>
          </p:cNvGraphicFramePr>
          <p:nvPr>
            <p:extLst>
              <p:ext uri="{D42A27DB-BD31-4B8C-83A1-F6EECF244321}">
                <p14:modId xmlns:p14="http://schemas.microsoft.com/office/powerpoint/2010/main" val="2428764608"/>
              </p:ext>
            </p:extLst>
          </p:nvPr>
        </p:nvGraphicFramePr>
        <p:xfrm>
          <a:off x="532765" y="1220664"/>
          <a:ext cx="5792470" cy="2943454"/>
        </p:xfrm>
        <a:graphic>
          <a:graphicData uri="http://schemas.openxmlformats.org/drawingml/2006/table">
            <a:tbl>
              <a:tblPr firstRow="1" firstCol="1" bandRow="1">
                <a:tableStyleId>{22838BEF-8BB2-4498-84A7-C5851F593DF1}</a:tableStyleId>
              </a:tblPr>
              <a:tblGrid>
                <a:gridCol w="2170678">
                  <a:extLst>
                    <a:ext uri="{9D8B030D-6E8A-4147-A177-3AD203B41FA5}">
                      <a16:colId xmlns:a16="http://schemas.microsoft.com/office/drawing/2014/main" val="3944491976"/>
                    </a:ext>
                  </a:extLst>
                </a:gridCol>
                <a:gridCol w="3621792">
                  <a:extLst>
                    <a:ext uri="{9D8B030D-6E8A-4147-A177-3AD203B41FA5}">
                      <a16:colId xmlns:a16="http://schemas.microsoft.com/office/drawing/2014/main" val="1572269892"/>
                    </a:ext>
                  </a:extLst>
                </a:gridCol>
              </a:tblGrid>
              <a:tr h="332563">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DA SE NE ZABORAVI</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455969">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T. </a:t>
                      </a:r>
                      <a:r>
                        <a:rPr lang="hr-HR" sz="1200" dirty="0" err="1">
                          <a:effectLst/>
                          <a:latin typeface="Calibri" panose="020F0502020204030204" pitchFamily="34" charset="0"/>
                          <a:ea typeface="Calibri" panose="020F0502020204030204" pitchFamily="34" charset="0"/>
                          <a:cs typeface="Calibri" panose="020F0502020204030204" pitchFamily="34" charset="0"/>
                        </a:rPr>
                        <a:t>Batalo</a:t>
                      </a:r>
                      <a:r>
                        <a:rPr lang="hr-HR" sz="1200" dirty="0">
                          <a:effectLst/>
                          <a:latin typeface="Calibri" panose="020F0502020204030204" pitchFamily="34" charset="0"/>
                          <a:ea typeface="Calibri" panose="020F0502020204030204" pitchFamily="34" charset="0"/>
                          <a:cs typeface="Calibri" panose="020F0502020204030204" pitchFamily="34" charset="0"/>
                        </a:rPr>
                        <a:t>, V. Hodak, Udruga roditelja poginulih branitelja – Domovini vjerni, Općina Rešetari, </a:t>
                      </a:r>
                      <a:r>
                        <a:rPr lang="hr-HR" sz="1200" dirty="0" err="1">
                          <a:effectLst/>
                          <a:latin typeface="Calibri" panose="020F0502020204030204" pitchFamily="34" charset="0"/>
                          <a:ea typeface="Calibri" panose="020F0502020204030204" pitchFamily="34" charset="0"/>
                          <a:cs typeface="Calibri" panose="020F0502020204030204" pitchFamily="34" charset="0"/>
                        </a:rPr>
                        <a:t>vlč</a:t>
                      </a:r>
                      <a:r>
                        <a:rPr lang="hr-HR" sz="1200" dirty="0">
                          <a:effectLst/>
                          <a:latin typeface="Calibri" panose="020F0502020204030204" pitchFamily="34" charset="0"/>
                          <a:ea typeface="Calibri" panose="020F0502020204030204" pitchFamily="34" charset="0"/>
                          <a:cs typeface="Calibri" panose="020F0502020204030204" pitchFamily="34" charset="0"/>
                        </a:rPr>
                        <a:t> J. Bogović</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2994163"/>
                  </a:ext>
                </a:extLst>
              </a:tr>
              <a:tr h="30260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162 učenika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147242371"/>
                  </a:ext>
                </a:extLst>
              </a:tr>
              <a:tr h="30396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Odavanje počasti i zahvale poginulim braniteljima.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80803967"/>
                  </a:ext>
                </a:extLst>
              </a:tr>
              <a:tr h="26304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Molitva, polaganje vijenaca, paljenje svijeća.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1858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16.9.2025.</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22981">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Razvijanje domoljublja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8507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50 €</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35867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Medijska praćenost – web stranica škole, radio</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7F7C8F50-E266-BE9E-2CB4-4EB33833DA3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38</a:t>
            </a:fld>
            <a:endParaRPr lang="hr-HR" dirty="0"/>
          </a:p>
        </p:txBody>
      </p:sp>
      <p:sp>
        <p:nvSpPr>
          <p:cNvPr id="3" name="Pravokutnik 2">
            <a:extLst>
              <a:ext uri="{FF2B5EF4-FFF2-40B4-BE49-F238E27FC236}">
                <a16:creationId xmlns:a16="http://schemas.microsoft.com/office/drawing/2014/main" id="{4D9241FA-906D-FCFD-5B28-EC164A43A661}"/>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7" name="Tablica 6">
            <a:extLst>
              <a:ext uri="{FF2B5EF4-FFF2-40B4-BE49-F238E27FC236}">
                <a16:creationId xmlns:a16="http://schemas.microsoft.com/office/drawing/2014/main" id="{1F41B66C-C573-8340-3AFD-D154B57B3D4E}"/>
              </a:ext>
            </a:extLst>
          </p:cNvPr>
          <p:cNvGraphicFramePr>
            <a:graphicFrameLocks noGrp="1"/>
          </p:cNvGraphicFramePr>
          <p:nvPr>
            <p:extLst>
              <p:ext uri="{D42A27DB-BD31-4B8C-83A1-F6EECF244321}">
                <p14:modId xmlns:p14="http://schemas.microsoft.com/office/powerpoint/2010/main" val="584329829"/>
              </p:ext>
            </p:extLst>
          </p:nvPr>
        </p:nvGraphicFramePr>
        <p:xfrm>
          <a:off x="532765" y="4364274"/>
          <a:ext cx="5792470" cy="4205240"/>
        </p:xfrm>
        <a:graphic>
          <a:graphicData uri="http://schemas.openxmlformats.org/drawingml/2006/table">
            <a:tbl>
              <a:tblPr firstRow="1" firstCol="1" bandRow="1">
                <a:tableStyleId>{22838BEF-8BB2-4498-84A7-C5851F593DF1}</a:tableStyleId>
              </a:tblPr>
              <a:tblGrid>
                <a:gridCol w="2170678">
                  <a:extLst>
                    <a:ext uri="{9D8B030D-6E8A-4147-A177-3AD203B41FA5}">
                      <a16:colId xmlns:a16="http://schemas.microsoft.com/office/drawing/2014/main" val="3944491976"/>
                    </a:ext>
                  </a:extLst>
                </a:gridCol>
                <a:gridCol w="3621792">
                  <a:extLst>
                    <a:ext uri="{9D8B030D-6E8A-4147-A177-3AD203B41FA5}">
                      <a16:colId xmlns:a16="http://schemas.microsoft.com/office/drawing/2014/main" val="1572269892"/>
                    </a:ext>
                  </a:extLst>
                </a:gridCol>
              </a:tblGrid>
              <a:tr h="332563">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solidFill>
                            <a:schemeClr val="tx1"/>
                          </a:solidFill>
                          <a:effectLst/>
                          <a:latin typeface="+mn-lt"/>
                          <a:ea typeface="Calibri" panose="020F0502020204030204" pitchFamily="34" charset="0"/>
                        </a:rPr>
                        <a:t>VJEŽBA EVAKUACIJE I SPAŠAVANJA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3738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kern="1200" dirty="0">
                          <a:solidFill>
                            <a:schemeClr val="tx1"/>
                          </a:solidFill>
                          <a:effectLst/>
                          <a:latin typeface="+mn-lt"/>
                          <a:ea typeface="+mn-ea"/>
                          <a:cs typeface="+mn-cs"/>
                        </a:rPr>
                        <a:t>Ravnatelj škole T. Batalo, razrednici od 1. do 8. razreda</a:t>
                      </a:r>
                      <a:endPar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2994163"/>
                  </a:ext>
                </a:extLst>
              </a:tr>
              <a:tr h="30260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162 učenika</a:t>
                      </a:r>
                    </a:p>
                  </a:txBody>
                  <a:tcPr marL="68580" marR="68580" marT="0" marB="0">
                    <a:solidFill>
                      <a:schemeClr val="bg1"/>
                    </a:solidFill>
                  </a:tcPr>
                </a:tc>
                <a:extLst>
                  <a:ext uri="{0D108BD9-81ED-4DB2-BD59-A6C34878D82A}">
                    <a16:rowId xmlns:a16="http://schemas.microsoft.com/office/drawing/2014/main" val="2147242371"/>
                  </a:ext>
                </a:extLst>
              </a:tr>
              <a:tr h="30396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tx1"/>
                          </a:solidFill>
                          <a:effectLst/>
                          <a:latin typeface="+mn-lt"/>
                          <a:ea typeface="+mn-ea"/>
                          <a:cs typeface="+mn-cs"/>
                        </a:rPr>
                        <a:t>Cilj vježbe je praktična provjera Plana evakuacije i spašavanja Osnovne škole Ante Starčevića. Osim osposobljenosti djelatnika i polaznika škole za postupanje u slučaju izvanrednih situacija i valjanosti predviđenih pravaca evakuacije.</a:t>
                      </a:r>
                      <a:endPar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80803967"/>
                  </a:ext>
                </a:extLst>
              </a:tr>
              <a:tr h="26304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OŠ Ante Starčevića Rešetari planira održati vježbu zadacima evakuacije djece u slučaju elementarne nepogode.</a:t>
                      </a:r>
                    </a:p>
                  </a:txBody>
                  <a:tcPr marL="68580" marR="68580" marT="0" marB="0">
                    <a:solidFill>
                      <a:schemeClr val="bg1"/>
                    </a:solidFill>
                  </a:tcPr>
                </a:tc>
                <a:extLst>
                  <a:ext uri="{0D108BD9-81ED-4DB2-BD59-A6C34878D82A}">
                    <a16:rowId xmlns:a16="http://schemas.microsoft.com/office/drawing/2014/main" val="618008231"/>
                  </a:ext>
                </a:extLst>
              </a:tr>
              <a:tr h="242262">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 x tijekom svakog polugodišta</a:t>
                      </a:r>
                    </a:p>
                  </a:txBody>
                  <a:tcPr marL="68580" marR="68580" marT="0" marB="0">
                    <a:solidFill>
                      <a:schemeClr val="bg1"/>
                    </a:solidFill>
                  </a:tcPr>
                </a:tc>
                <a:extLst>
                  <a:ext uri="{0D108BD9-81ED-4DB2-BD59-A6C34878D82A}">
                    <a16:rowId xmlns:a16="http://schemas.microsoft.com/office/drawing/2014/main" val="2888670941"/>
                  </a:ext>
                </a:extLst>
              </a:tr>
              <a:tr h="322981">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tx1"/>
                          </a:solidFill>
                          <a:effectLst/>
                          <a:latin typeface="+mn-lt"/>
                          <a:ea typeface="+mn-ea"/>
                          <a:cs typeface="+mn-cs"/>
                        </a:rPr>
                        <a:t>Zadaća vježbe je upoznati učenike i osoblje škole s postupanjem u slučaju evakuacije kad nastane izvanredni događaj kao što je potres (požar) te ih upoznati sa postupcima i radnjama žurnih službi.</a:t>
                      </a:r>
                      <a:endPar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8507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tx1"/>
                          </a:solidFill>
                          <a:effectLst/>
                          <a:latin typeface="+mn-lt"/>
                          <a:ea typeface="+mn-ea"/>
                          <a:cs typeface="+mn-cs"/>
                        </a:rPr>
                        <a:t>nema</a:t>
                      </a:r>
                      <a:endPar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35867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tx1"/>
                          </a:solidFill>
                          <a:effectLst/>
                          <a:latin typeface="+mn-lt"/>
                          <a:ea typeface="+mn-ea"/>
                          <a:cs typeface="+mn-cs"/>
                        </a:rPr>
                        <a:t>Praćenjem vremena potrebnog za evakuaciju iz prostora škole do zbornog mjesta u dvorištu škole.</a:t>
                      </a:r>
                      <a:endPar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8" name="Slika 7" descr="Slika na kojoj se prikazuje tekst, snimka zaslona, Font, logotip&#10;&#10;Sadržaj generiran uz AI možda nije točan.">
            <a:extLst>
              <a:ext uri="{FF2B5EF4-FFF2-40B4-BE49-F238E27FC236}">
                <a16:creationId xmlns:a16="http://schemas.microsoft.com/office/drawing/2014/main" id="{EE60E7B4-B63C-9CF7-4F5E-A13576C0E2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30962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6" name="Rezervirano mjesto broja slajda 1">
            <a:extLst>
              <a:ext uri="{FF2B5EF4-FFF2-40B4-BE49-F238E27FC236}">
                <a16:creationId xmlns:a16="http://schemas.microsoft.com/office/drawing/2014/main" id="{7F7C8F50-E266-BE9E-2CB4-4EB33833DA3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39</a:t>
            </a:fld>
            <a:endParaRPr lang="hr-HR" dirty="0"/>
          </a:p>
        </p:txBody>
      </p:sp>
      <p:graphicFrame>
        <p:nvGraphicFramePr>
          <p:cNvPr id="3" name="Tablica 2">
            <a:extLst>
              <a:ext uri="{FF2B5EF4-FFF2-40B4-BE49-F238E27FC236}">
                <a16:creationId xmlns:a16="http://schemas.microsoft.com/office/drawing/2014/main" id="{85B50006-A2F5-EEC0-6AFE-4974C663F792}"/>
              </a:ext>
            </a:extLst>
          </p:cNvPr>
          <p:cNvGraphicFramePr>
            <a:graphicFrameLocks noGrp="1"/>
          </p:cNvGraphicFramePr>
          <p:nvPr>
            <p:extLst>
              <p:ext uri="{D42A27DB-BD31-4B8C-83A1-F6EECF244321}">
                <p14:modId xmlns:p14="http://schemas.microsoft.com/office/powerpoint/2010/main" val="1229796204"/>
              </p:ext>
            </p:extLst>
          </p:nvPr>
        </p:nvGraphicFramePr>
        <p:xfrm>
          <a:off x="471487" y="1085929"/>
          <a:ext cx="5915026" cy="4975245"/>
        </p:xfrm>
        <a:graphic>
          <a:graphicData uri="http://schemas.openxmlformats.org/drawingml/2006/table">
            <a:tbl>
              <a:tblPr firstRow="1" firstCol="1" bandRow="1">
                <a:tableStyleId>{22838BEF-8BB2-4498-84A7-C5851F593DF1}</a:tableStyleId>
              </a:tblPr>
              <a:tblGrid>
                <a:gridCol w="2216604">
                  <a:extLst>
                    <a:ext uri="{9D8B030D-6E8A-4147-A177-3AD203B41FA5}">
                      <a16:colId xmlns:a16="http://schemas.microsoft.com/office/drawing/2014/main" val="3944491976"/>
                    </a:ext>
                  </a:extLst>
                </a:gridCol>
                <a:gridCol w="3698422">
                  <a:extLst>
                    <a:ext uri="{9D8B030D-6E8A-4147-A177-3AD203B41FA5}">
                      <a16:colId xmlns:a16="http://schemas.microsoft.com/office/drawing/2014/main" val="1572269892"/>
                    </a:ext>
                  </a:extLst>
                </a:gridCol>
              </a:tblGrid>
              <a:tr h="30038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EUROPSKI DAN JEZIKA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571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 D. Gorički</a:t>
                      </a:r>
                    </a:p>
                  </a:txBody>
                  <a:tcPr marL="114300" marR="114300" marT="0" marB="0">
                    <a:solidFill>
                      <a:schemeClr val="bg1"/>
                    </a:solidFill>
                  </a:tcPr>
                </a:tc>
                <a:extLst>
                  <a:ext uri="{0D108BD9-81ED-4DB2-BD59-A6C34878D82A}">
                    <a16:rowId xmlns:a16="http://schemas.microsoft.com/office/drawing/2014/main" val="1002994163"/>
                  </a:ext>
                </a:extLst>
              </a:tr>
              <a:tr h="19795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Učenici 5., 6., 7. i 8. razreda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184562">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4</a:t>
                      </a:r>
                    </a:p>
                  </a:txBody>
                  <a:tcPr marL="114300" marR="114300" marT="0" marB="0">
                    <a:solidFill>
                      <a:schemeClr val="bg1"/>
                    </a:solidFill>
                  </a:tcPr>
                </a:tc>
                <a:extLst>
                  <a:ext uri="{0D108BD9-81ED-4DB2-BD59-A6C34878D82A}">
                    <a16:rowId xmlns:a16="http://schemas.microsoft.com/office/drawing/2014/main" val="1870274001"/>
                  </a:ext>
                </a:extLst>
              </a:tr>
              <a:tr h="601643">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Razviti svijest o postojanju različitih jezika i kultura u Europi i potaknuti učenike na odgovornost prema očuvanju vlastitog jezika.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137861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Realizacija se odvija na redovnoj nastavi stranih jezika. Učenici uče pozdravljati i predstavljati se na stranim jezicima (engleski, njemački, španjolski, francuski, talijanski, portugalski, turski i slovački). Crtaju zastave europskih zemalja te crtaju i pišu nazive nacionalnih cvjetova i/ili životinja). Zastave šaljemo u partnerske škole.</a:t>
                      </a:r>
                    </a:p>
                  </a:txBody>
                  <a:tcPr marL="68580" marR="68580" marT="0" marB="0">
                    <a:solidFill>
                      <a:schemeClr val="bg1"/>
                    </a:solidFill>
                  </a:tcPr>
                </a:tc>
                <a:extLst>
                  <a:ext uri="{0D108BD9-81ED-4DB2-BD59-A6C34878D82A}">
                    <a16:rowId xmlns:a16="http://schemas.microsoft.com/office/drawing/2014/main" val="618008231"/>
                  </a:ext>
                </a:extLst>
              </a:tr>
              <a:tr h="23812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19. - 26.9.2025.</a:t>
                      </a:r>
                    </a:p>
                  </a:txBody>
                  <a:tcPr marL="68580" marR="68580" marT="0" marB="0">
                    <a:solidFill>
                      <a:schemeClr val="bg1"/>
                    </a:solidFill>
                  </a:tcPr>
                </a:tc>
                <a:extLst>
                  <a:ext uri="{0D108BD9-81ED-4DB2-BD59-A6C34878D82A}">
                    <a16:rowId xmlns:a16="http://schemas.microsoft.com/office/drawing/2014/main" val="2888670941"/>
                  </a:ext>
                </a:extLst>
              </a:tr>
              <a:tr h="59437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Promicati bogatu jezičnu i kulturnu raznolikost Europe, poticati cjeloživotno učenje jezika u školi i izvan nje. Javno obilježavanje Europskog dana jezika na međužupanijskoj razini (online i u razredima) te promocija učenja stranih jezika.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3493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it-IT" sz="1200" dirty="0">
                          <a:effectLst/>
                          <a:latin typeface="+mn-lt"/>
                          <a:ea typeface="Calibri" panose="020F0502020204030204" pitchFamily="34" charset="0"/>
                        </a:rPr>
                        <a:t>A4 papiri, </a:t>
                      </a:r>
                      <a:r>
                        <a:rPr lang="it-IT" sz="1200" dirty="0" err="1">
                          <a:effectLst/>
                          <a:latin typeface="+mn-lt"/>
                          <a:ea typeface="Calibri" panose="020F0502020204030204" pitchFamily="34" charset="0"/>
                        </a:rPr>
                        <a:t>flomasteri</a:t>
                      </a:r>
                      <a:r>
                        <a:rPr lang="it-IT" sz="1200" dirty="0">
                          <a:effectLst/>
                          <a:latin typeface="+mn-lt"/>
                          <a:ea typeface="Calibri" panose="020F0502020204030204" pitchFamily="34" charset="0"/>
                        </a:rPr>
                        <a:t>, </a:t>
                      </a:r>
                      <a:r>
                        <a:rPr lang="it-IT" sz="1200" dirty="0" err="1">
                          <a:effectLst/>
                          <a:latin typeface="+mn-lt"/>
                          <a:ea typeface="Calibri" panose="020F0502020204030204" pitchFamily="34" charset="0"/>
                        </a:rPr>
                        <a:t>bojice</a:t>
                      </a:r>
                      <a:r>
                        <a:rPr lang="it-IT" sz="1200" dirty="0">
                          <a:effectLst/>
                          <a:latin typeface="+mn-lt"/>
                          <a:ea typeface="Calibri" panose="020F0502020204030204" pitchFamily="34" charset="0"/>
                        </a:rPr>
                        <a:t>, </a:t>
                      </a:r>
                      <a:r>
                        <a:rPr lang="it-IT" sz="1200" dirty="0" err="1">
                          <a:effectLst/>
                          <a:latin typeface="+mn-lt"/>
                          <a:ea typeface="Calibri" panose="020F0502020204030204" pitchFamily="34" charset="0"/>
                        </a:rPr>
                        <a:t>markeri</a:t>
                      </a:r>
                      <a:r>
                        <a:rPr lang="hr-HR" sz="1200" dirty="0">
                          <a:effectLst/>
                          <a:latin typeface="+mn-lt"/>
                          <a:ea typeface="Calibri" panose="020F0502020204030204" pitchFamily="34" charset="0"/>
                        </a:rPr>
                        <a:t> -</a:t>
                      </a:r>
                      <a:r>
                        <a:rPr lang="it-IT" sz="1200" dirty="0">
                          <a:effectLst/>
                          <a:latin typeface="+mn-lt"/>
                          <a:ea typeface="Calibri" panose="020F0502020204030204" pitchFamily="34" charset="0"/>
                        </a:rPr>
                        <a:t>20 </a:t>
                      </a:r>
                      <a:r>
                        <a:rPr lang="it-IT" sz="1200" dirty="0" err="1">
                          <a:effectLst/>
                          <a:latin typeface="+mn-lt"/>
                          <a:ea typeface="Calibri" panose="020F0502020204030204" pitchFamily="34" charset="0"/>
                        </a:rPr>
                        <a:t>eura</a:t>
                      </a:r>
                      <a:endParaRPr lang="it-IT"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60090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sv-SE" sz="1200" dirty="0"/>
                        <a:t>Aktivnost se vrednuje kroz angažman učenika u</a:t>
                      </a:r>
                      <a:r>
                        <a:rPr lang="hr-HR" sz="1200" dirty="0"/>
                        <a:t> </a:t>
                      </a:r>
                      <a:r>
                        <a:rPr lang="sv-SE" sz="1200" dirty="0"/>
                        <a:t>aktivnostima</a:t>
                      </a:r>
                      <a:r>
                        <a:rPr lang="hr-HR" sz="1200" dirty="0"/>
                        <a:t> koje će biti predstavljene na mrežnih stranica škole.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Pravokutnik 6">
            <a:extLst>
              <a:ext uri="{FF2B5EF4-FFF2-40B4-BE49-F238E27FC236}">
                <a16:creationId xmlns:a16="http://schemas.microsoft.com/office/drawing/2014/main" id="{3EF7F3C0-7D17-E769-7E9E-674FD0B01FAF}"/>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8" name="Tablica 7">
            <a:extLst>
              <a:ext uri="{FF2B5EF4-FFF2-40B4-BE49-F238E27FC236}">
                <a16:creationId xmlns:a16="http://schemas.microsoft.com/office/drawing/2014/main" id="{3B40E789-DA73-1CCC-9633-DDC706C4E491}"/>
              </a:ext>
            </a:extLst>
          </p:cNvPr>
          <p:cNvGraphicFramePr>
            <a:graphicFrameLocks noGrp="1"/>
          </p:cNvGraphicFramePr>
          <p:nvPr>
            <p:extLst>
              <p:ext uri="{D42A27DB-BD31-4B8C-83A1-F6EECF244321}">
                <p14:modId xmlns:p14="http://schemas.microsoft.com/office/powerpoint/2010/main" val="1649767855"/>
              </p:ext>
            </p:extLst>
          </p:nvPr>
        </p:nvGraphicFramePr>
        <p:xfrm>
          <a:off x="471487" y="6250368"/>
          <a:ext cx="5915026" cy="3099379"/>
        </p:xfrm>
        <a:graphic>
          <a:graphicData uri="http://schemas.openxmlformats.org/drawingml/2006/table">
            <a:tbl>
              <a:tblPr firstRow="1" firstCol="1" bandRow="1">
                <a:tableStyleId>{22838BEF-8BB2-4498-84A7-C5851F593DF1}</a:tableStyleId>
              </a:tblPr>
              <a:tblGrid>
                <a:gridCol w="2248338">
                  <a:extLst>
                    <a:ext uri="{9D8B030D-6E8A-4147-A177-3AD203B41FA5}">
                      <a16:colId xmlns:a16="http://schemas.microsoft.com/office/drawing/2014/main" val="468249991"/>
                    </a:ext>
                  </a:extLst>
                </a:gridCol>
                <a:gridCol w="3666688">
                  <a:extLst>
                    <a:ext uri="{9D8B030D-6E8A-4147-A177-3AD203B41FA5}">
                      <a16:colId xmlns:a16="http://schemas.microsoft.com/office/drawing/2014/main" val="1975923774"/>
                    </a:ext>
                  </a:extLst>
                </a:gridCol>
              </a:tblGrid>
              <a:tr h="26799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marR="226060">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RUKSAK (PUN) KULTURE</a:t>
                      </a:r>
                    </a:p>
                  </a:txBody>
                  <a:tcPr marL="0" marR="0" marT="0" marB="0">
                    <a:solidFill>
                      <a:schemeClr val="accent6">
                        <a:lumMod val="40000"/>
                        <a:lumOff val="60000"/>
                      </a:schemeClr>
                    </a:solidFill>
                  </a:tcPr>
                </a:tc>
                <a:extLst>
                  <a:ext uri="{0D108BD9-81ED-4DB2-BD59-A6C34878D82A}">
                    <a16:rowId xmlns:a16="http://schemas.microsoft.com/office/drawing/2014/main" val="538635444"/>
                  </a:ext>
                </a:extLst>
              </a:tr>
              <a:tr h="23612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marR="265430">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D. Gubić, razrednici, MZOM, Min kulture i medija</a:t>
                      </a:r>
                    </a:p>
                  </a:txBody>
                  <a:tcPr marL="0" marR="0" marT="0" marB="0">
                    <a:solidFill>
                      <a:schemeClr val="bg1"/>
                    </a:solidFill>
                  </a:tcPr>
                </a:tc>
                <a:extLst>
                  <a:ext uri="{0D108BD9-81ED-4DB2-BD59-A6C34878D82A}">
                    <a16:rowId xmlns:a16="http://schemas.microsoft.com/office/drawing/2014/main" val="2785368799"/>
                  </a:ext>
                </a:extLst>
              </a:tr>
              <a:tr h="22053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100 učenika</a:t>
                      </a:r>
                    </a:p>
                  </a:txBody>
                  <a:tcPr marL="0" marR="0" marT="0" marB="0">
                    <a:solidFill>
                      <a:schemeClr val="bg1"/>
                    </a:solidFill>
                  </a:tcPr>
                </a:tc>
                <a:extLst>
                  <a:ext uri="{0D108BD9-81ED-4DB2-BD59-A6C34878D82A}">
                    <a16:rowId xmlns:a16="http://schemas.microsoft.com/office/drawing/2014/main" val="859583272"/>
                  </a:ext>
                </a:extLst>
              </a:tr>
              <a:tr h="513158">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0960" algn="just">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Približavanje umjetnosti u obrazovnim sredinama s ograničenom dostupnošću kulturnim i umjetničkim sadržajima.</a:t>
                      </a:r>
                    </a:p>
                  </a:txBody>
                  <a:tcPr marL="0" marR="0" marT="0" marB="0">
                    <a:solidFill>
                      <a:schemeClr val="bg1"/>
                    </a:solidFill>
                  </a:tcPr>
                </a:tc>
                <a:extLst>
                  <a:ext uri="{0D108BD9-81ED-4DB2-BD59-A6C34878D82A}">
                    <a16:rowId xmlns:a16="http://schemas.microsoft.com/office/drawing/2014/main" val="842420291"/>
                  </a:ext>
                </a:extLst>
              </a:tr>
              <a:tr h="435269">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100" dirty="0">
                          <a:effectLst/>
                          <a:latin typeface="+mn-lt"/>
                        </a:rPr>
                        <a:t>Način realizacije aktivnosti</a:t>
                      </a:r>
                      <a:endParaRPr lang="hr-HR" sz="1050" dirty="0">
                        <a:effectLst/>
                        <a:latin typeface="+mn-lt"/>
                        <a:ea typeface="Calibri" panose="020F0502020204030204" pitchFamily="34" charset="0"/>
                      </a:endParaRPr>
                    </a:p>
                    <a:p>
                      <a:pPr>
                        <a:lnSpc>
                          <a:spcPct val="107000"/>
                        </a:lnSpc>
                        <a:spcAft>
                          <a:spcPts val="800"/>
                        </a:spcAft>
                      </a:pP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80"/>
                        </a:lnSpc>
                      </a:pPr>
                      <a:r>
                        <a:rPr lang="hr-HR" sz="1200" dirty="0">
                          <a:effectLst/>
                          <a:latin typeface="+mn-lt"/>
                          <a:ea typeface="Times New Roman" panose="02020603050405020304" pitchFamily="18" charset="0"/>
                          <a:cs typeface="Times New Roman" panose="02020603050405020304" pitchFamily="18" charset="0"/>
                        </a:rPr>
                        <a:t>Plesna radionica, plesna predstava „Magnetsko polje igre”, razgovor i prezentacija.</a:t>
                      </a:r>
                    </a:p>
                  </a:txBody>
                  <a:tcPr marL="0" marR="0" marT="0" marB="0">
                    <a:solidFill>
                      <a:schemeClr val="bg1"/>
                    </a:solidFill>
                  </a:tcPr>
                </a:tc>
                <a:extLst>
                  <a:ext uri="{0D108BD9-81ED-4DB2-BD59-A6C34878D82A}">
                    <a16:rowId xmlns:a16="http://schemas.microsoft.com/office/drawing/2014/main" val="979101823"/>
                  </a:ext>
                </a:extLst>
              </a:tr>
              <a:tr h="171053">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100" dirty="0">
                          <a:effectLst/>
                          <a:latin typeface="+mn-lt"/>
                        </a:rPr>
                        <a:t>Vremenski okvir aktivnosti</a:t>
                      </a:r>
                      <a:endParaRPr lang="hr-HR" sz="105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spc="-10" dirty="0">
                          <a:effectLst/>
                          <a:latin typeface="+mn-lt"/>
                          <a:ea typeface="Times New Roman" panose="02020603050405020304" pitchFamily="18" charset="0"/>
                          <a:cs typeface="Times New Roman" panose="02020603050405020304" pitchFamily="18" charset="0"/>
                        </a:rPr>
                        <a:t>30.9.</a:t>
                      </a:r>
                      <a:r>
                        <a:rPr lang="hr-HR" sz="1200" dirty="0">
                          <a:effectLst/>
                          <a:latin typeface="+mn-lt"/>
                          <a:ea typeface="Times New Roman" panose="02020603050405020304" pitchFamily="18" charset="0"/>
                          <a:cs typeface="Times New Roman" panose="02020603050405020304" pitchFamily="18" charset="0"/>
                        </a:rPr>
                        <a:t>2025.</a:t>
                      </a:r>
                    </a:p>
                  </a:txBody>
                  <a:tcPr marL="0" marR="0" marT="0" marB="0">
                    <a:solidFill>
                      <a:schemeClr val="bg1"/>
                    </a:solidFill>
                  </a:tcPr>
                </a:tc>
                <a:extLst>
                  <a:ext uri="{0D108BD9-81ED-4DB2-BD59-A6C34878D82A}">
                    <a16:rowId xmlns:a16="http://schemas.microsoft.com/office/drawing/2014/main" val="4157911528"/>
                  </a:ext>
                </a:extLst>
              </a:tr>
              <a:tr h="55561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1595" lvl="0" indent="0" algn="just" defTabSz="685800" rtl="0" eaLnBrk="1" fontAlgn="auto" latinLnBrk="0" hangingPunct="1">
                        <a:lnSpc>
                          <a:spcPts val="1375"/>
                        </a:lnSpc>
                        <a:spcBef>
                          <a:spcPts val="0"/>
                        </a:spcBef>
                        <a:spcAft>
                          <a:spcPts val="0"/>
                        </a:spcAft>
                        <a:buClrTx/>
                        <a:buSzTx/>
                        <a:buFontTx/>
                        <a:buNone/>
                        <a:tabLst/>
                        <a:defRPr/>
                      </a:pPr>
                      <a:r>
                        <a:rPr lang="hr-HR" sz="1200" dirty="0">
                          <a:effectLst/>
                          <a:latin typeface="+mn-lt"/>
                          <a:ea typeface="Times New Roman" panose="02020603050405020304" pitchFamily="18" charset="0"/>
                          <a:cs typeface="Times New Roman" panose="02020603050405020304" pitchFamily="18" charset="0"/>
                        </a:rPr>
                        <a:t>Program upoznaje učenike i učitelje s umjetničkim i kulturnim djelima, izričajem visoke kvalitete i profesionalnih standarda.</a:t>
                      </a:r>
                    </a:p>
                  </a:txBody>
                  <a:tcPr marL="0" marR="0" marT="0" marB="0">
                    <a:solidFill>
                      <a:schemeClr val="bg1"/>
                    </a:solidFill>
                  </a:tcPr>
                </a:tc>
                <a:extLst>
                  <a:ext uri="{0D108BD9-81ED-4DB2-BD59-A6C34878D82A}">
                    <a16:rowId xmlns:a16="http://schemas.microsoft.com/office/drawing/2014/main" val="3121673663"/>
                  </a:ext>
                </a:extLst>
              </a:tr>
              <a:tr h="22968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2985998398"/>
                  </a:ext>
                </a:extLst>
              </a:tr>
              <a:tr h="42578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dirty="0">
                          <a:solidFill>
                            <a:schemeClr val="dk1"/>
                          </a:solidFill>
                          <a:effectLst/>
                          <a:latin typeface="+mn-lt"/>
                          <a:ea typeface="+mn-ea"/>
                          <a:cs typeface="+mn-cs"/>
                        </a:rPr>
                        <a:t>Objava na mrežnim stranicama škole i društvenim mrežama.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747060257"/>
                  </a:ext>
                </a:extLst>
              </a:tr>
            </a:tbl>
          </a:graphicData>
        </a:graphic>
      </p:graphicFrame>
      <p:pic>
        <p:nvPicPr>
          <p:cNvPr id="9" name="Slika 8" descr="Slika na kojoj se prikazuje tekst, snimka zaslona, Font, logotip&#10;&#10;Sadržaj generiran uz AI možda nije točan.">
            <a:extLst>
              <a:ext uri="{FF2B5EF4-FFF2-40B4-BE49-F238E27FC236}">
                <a16:creationId xmlns:a16="http://schemas.microsoft.com/office/drawing/2014/main" id="{070010C4-C371-E89A-9822-F91288CE8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68241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C98A03C7-F932-71BC-D166-0845BB9E955B}"/>
              </a:ext>
            </a:extLst>
          </p:cNvPr>
          <p:cNvGraphicFramePr>
            <a:graphicFrameLocks noGrp="1"/>
          </p:cNvGraphicFramePr>
          <p:nvPr>
            <p:extLst>
              <p:ext uri="{D42A27DB-BD31-4B8C-83A1-F6EECF244321}">
                <p14:modId xmlns:p14="http://schemas.microsoft.com/office/powerpoint/2010/main" val="2003015151"/>
              </p:ext>
            </p:extLst>
          </p:nvPr>
        </p:nvGraphicFramePr>
        <p:xfrm>
          <a:off x="532765" y="1145293"/>
          <a:ext cx="5792470" cy="3640600"/>
        </p:xfrm>
        <a:graphic>
          <a:graphicData uri="http://schemas.openxmlformats.org/drawingml/2006/table">
            <a:tbl>
              <a:tblPr firstRow="1" firstCol="1" bandRow="1">
                <a:tableStyleId>{22838BEF-8BB2-4498-84A7-C5851F593DF1}</a:tableStyleId>
              </a:tblPr>
              <a:tblGrid>
                <a:gridCol w="2161070">
                  <a:extLst>
                    <a:ext uri="{9D8B030D-6E8A-4147-A177-3AD203B41FA5}">
                      <a16:colId xmlns:a16="http://schemas.microsoft.com/office/drawing/2014/main" val="3944491976"/>
                    </a:ext>
                  </a:extLst>
                </a:gridCol>
                <a:gridCol w="3631400">
                  <a:extLst>
                    <a:ext uri="{9D8B030D-6E8A-4147-A177-3AD203B41FA5}">
                      <a16:colId xmlns:a16="http://schemas.microsoft.com/office/drawing/2014/main" val="1572269892"/>
                    </a:ext>
                  </a:extLst>
                </a:gridCol>
              </a:tblGrid>
              <a:tr h="36004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OBILJEŽAVANJE DJEČJEG TJEDNA I MEĐUNARODNOG DANA DJECE</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Učiteljice RN, razrednici, pedagog i knjižničarka</a:t>
                      </a:r>
                    </a:p>
                  </a:txBody>
                  <a:tcPr marL="114300" marR="114300" marT="0" marB="0">
                    <a:solidFill>
                      <a:schemeClr val="bg1"/>
                    </a:solidFill>
                  </a:tcPr>
                </a:tc>
                <a:extLst>
                  <a:ext uri="{0D108BD9-81ED-4DB2-BD59-A6C34878D82A}">
                    <a16:rowId xmlns:a16="http://schemas.microsoft.com/office/drawing/2014/main" val="1002994163"/>
                  </a:ext>
                </a:extLst>
              </a:tr>
              <a:tr h="27453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162 učenika</a:t>
                      </a:r>
                    </a:p>
                  </a:txBody>
                  <a:tcPr marL="114300" marR="114300" marT="0" marB="0">
                    <a:solidFill>
                      <a:schemeClr val="bg1"/>
                    </a:solidFill>
                  </a:tcPr>
                </a:tc>
                <a:extLst>
                  <a:ext uri="{0D108BD9-81ED-4DB2-BD59-A6C34878D82A}">
                    <a16:rowId xmlns:a16="http://schemas.microsoft.com/office/drawing/2014/main" val="2147242371"/>
                  </a:ext>
                </a:extLst>
              </a:tr>
              <a:tr h="33979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Razvijanje dječje kreativnosti i socijalnih vještina </a:t>
                      </a: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Individualizirani pristup svakome učeniku u skladu s njegovim znanjem i mogućnostima.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Od  6. do 12. listopada 2025.</a:t>
                      </a: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Razvijanje osjećaja pripadnosti grupi, razvoj samopouzdanja, samopoštovanja vještina</a:t>
                      </a:r>
                    </a:p>
                  </a:txBody>
                  <a:tcPr marL="68580" marR="68580" marT="0" marB="0">
                    <a:solidFill>
                      <a:schemeClr val="bg1"/>
                    </a:solidFill>
                  </a:tcPr>
                </a:tc>
                <a:extLst>
                  <a:ext uri="{0D108BD9-81ED-4DB2-BD59-A6C34878D82A}">
                    <a16:rowId xmlns:a16="http://schemas.microsoft.com/office/drawing/2014/main" val="2630794146"/>
                  </a:ext>
                </a:extLst>
              </a:tr>
              <a:tr h="28698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Nastup u lokalnoj zajednici, objava na web stranici  škole i na </a:t>
                      </a:r>
                      <a:r>
                        <a:rPr lang="hr-HR" sz="1200" dirty="0" err="1">
                          <a:effectLst/>
                          <a:latin typeface="+mn-lt"/>
                          <a:ea typeface="Calibri" panose="020F0502020204030204" pitchFamily="34" charset="0"/>
                        </a:rPr>
                        <a:t>facebook</a:t>
                      </a:r>
                      <a:r>
                        <a:rPr lang="hr-HR" sz="1200" dirty="0">
                          <a:effectLst/>
                          <a:latin typeface="+mn-lt"/>
                          <a:ea typeface="Calibri" panose="020F0502020204030204" pitchFamily="34" charset="0"/>
                        </a:rPr>
                        <a:t> stranici školske knjižnice, milenijska fotografija.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7F7C8F50-E266-BE9E-2CB4-4EB33833DA3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40</a:t>
            </a:fld>
            <a:endParaRPr lang="hr-HR" dirty="0"/>
          </a:p>
        </p:txBody>
      </p:sp>
      <p:graphicFrame>
        <p:nvGraphicFramePr>
          <p:cNvPr id="8" name="Tablica 7">
            <a:extLst>
              <a:ext uri="{FF2B5EF4-FFF2-40B4-BE49-F238E27FC236}">
                <a16:creationId xmlns:a16="http://schemas.microsoft.com/office/drawing/2014/main" id="{413629AF-6021-4329-B7D0-5136B5728F5E}"/>
              </a:ext>
            </a:extLst>
          </p:cNvPr>
          <p:cNvGraphicFramePr>
            <a:graphicFrameLocks noGrp="1"/>
          </p:cNvGraphicFramePr>
          <p:nvPr>
            <p:extLst>
              <p:ext uri="{D42A27DB-BD31-4B8C-83A1-F6EECF244321}">
                <p14:modId xmlns:p14="http://schemas.microsoft.com/office/powerpoint/2010/main" val="3256811050"/>
              </p:ext>
            </p:extLst>
          </p:nvPr>
        </p:nvGraphicFramePr>
        <p:xfrm>
          <a:off x="532765" y="5303429"/>
          <a:ext cx="5792470" cy="3551690"/>
        </p:xfrm>
        <a:graphic>
          <a:graphicData uri="http://schemas.openxmlformats.org/drawingml/2006/table">
            <a:tbl>
              <a:tblPr firstRow="1" firstCol="1" bandRow="1">
                <a:tableStyleId>{22838BEF-8BB2-4498-84A7-C5851F593DF1}</a:tableStyleId>
              </a:tblPr>
              <a:tblGrid>
                <a:gridCol w="2159635">
                  <a:extLst>
                    <a:ext uri="{9D8B030D-6E8A-4147-A177-3AD203B41FA5}">
                      <a16:colId xmlns:a16="http://schemas.microsoft.com/office/drawing/2014/main" val="3944491976"/>
                    </a:ext>
                  </a:extLst>
                </a:gridCol>
                <a:gridCol w="3632835">
                  <a:extLst>
                    <a:ext uri="{9D8B030D-6E8A-4147-A177-3AD203B41FA5}">
                      <a16:colId xmlns:a16="http://schemas.microsoft.com/office/drawing/2014/main" val="1572269892"/>
                    </a:ext>
                  </a:extLst>
                </a:gridCol>
              </a:tblGrid>
              <a:tr h="179410">
                <a:tc>
                  <a:txBody>
                    <a:bodyPr/>
                    <a:lstStyle/>
                    <a:p>
                      <a:pPr>
                        <a:lnSpc>
                          <a:spcPct val="107000"/>
                        </a:lnSpc>
                        <a:spcAft>
                          <a:spcPts val="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gn="l">
                        <a:lnSpc>
                          <a:spcPct val="107000"/>
                        </a:lnSpc>
                        <a:spcAft>
                          <a:spcPts val="0"/>
                        </a:spcAft>
                      </a:pPr>
                      <a:r>
                        <a:rPr lang="pl-PL" sz="1200" b="1" i="0" kern="1200" dirty="0">
                          <a:solidFill>
                            <a:schemeClr val="dk1"/>
                          </a:solidFill>
                          <a:effectLst/>
                          <a:latin typeface="+mn-lt"/>
                          <a:ea typeface="+mn-ea"/>
                          <a:cs typeface="+mn-cs"/>
                        </a:rPr>
                        <a:t>SMOTRA ŠKOLSKIH PLESNIH SKUPINA  </a:t>
                      </a:r>
                    </a:p>
                    <a:p>
                      <a:pPr algn="l">
                        <a:lnSpc>
                          <a:spcPct val="107000"/>
                        </a:lnSpc>
                        <a:spcAft>
                          <a:spcPts val="0"/>
                        </a:spcAft>
                      </a:pPr>
                      <a:r>
                        <a:rPr lang="pl-PL" sz="1200" b="1" i="0" kern="1200" dirty="0">
                          <a:solidFill>
                            <a:schemeClr val="dk1"/>
                          </a:solidFill>
                          <a:effectLst/>
                          <a:latin typeface="+mn-lt"/>
                          <a:ea typeface="+mn-ea"/>
                          <a:cs typeface="+mn-cs"/>
                        </a:rPr>
                        <a:t>„RADOST POKRETA“ 2025.</a:t>
                      </a:r>
                      <a:endParaRPr lang="hr-HR" sz="1200" b="1"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0875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pl-PL" sz="1200" b="0" i="0" kern="1200" dirty="0">
                          <a:solidFill>
                            <a:schemeClr val="dk1"/>
                          </a:solidFill>
                          <a:effectLst/>
                          <a:latin typeface="+mn-lt"/>
                          <a:ea typeface="+mn-ea"/>
                          <a:cs typeface="+mn-cs"/>
                        </a:rPr>
                        <a:t>Udruga školskih plesnih skupina Radost pokreta, K. Blažević</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1911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12</a:t>
                      </a:r>
                    </a:p>
                  </a:txBody>
                  <a:tcPr marL="114300" marR="114300" marT="0" marB="0">
                    <a:solidFill>
                      <a:schemeClr val="bg1"/>
                    </a:solidFill>
                  </a:tcPr>
                </a:tc>
                <a:extLst>
                  <a:ext uri="{0D108BD9-81ED-4DB2-BD59-A6C34878D82A}">
                    <a16:rowId xmlns:a16="http://schemas.microsoft.com/office/drawing/2014/main" val="2147242371"/>
                  </a:ext>
                </a:extLst>
              </a:tr>
              <a:tr h="26034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Poticanje plesnog izražavanja u kreativnom plesu. </a:t>
                      </a:r>
                    </a:p>
                  </a:txBody>
                  <a:tcPr marL="114300" marR="114300" marT="0" marB="0">
                    <a:solidFill>
                      <a:schemeClr val="bg1"/>
                    </a:solidFill>
                  </a:tcPr>
                </a:tc>
                <a:extLst>
                  <a:ext uri="{0D108BD9-81ED-4DB2-BD59-A6C34878D82A}">
                    <a16:rowId xmlns:a16="http://schemas.microsoft.com/office/drawing/2014/main" val="2580803967"/>
                  </a:ext>
                </a:extLst>
              </a:tr>
              <a:tr h="62656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Sudjelovanje na Smotri školskih plesnih skupina „Radost pokreta”: tehnička proba, okrugli stol i svečana plesna revija u OŠ „Đuro Pilar”, Slavonski Brod.</a:t>
                      </a:r>
                    </a:p>
                  </a:txBody>
                  <a:tcPr marL="68580" marR="68580" marT="0" marB="0">
                    <a:solidFill>
                      <a:schemeClr val="bg1"/>
                    </a:solidFill>
                  </a:tcPr>
                </a:tc>
                <a:extLst>
                  <a:ext uri="{0D108BD9-81ED-4DB2-BD59-A6C34878D82A}">
                    <a16:rowId xmlns:a16="http://schemas.microsoft.com/office/drawing/2014/main" val="618008231"/>
                  </a:ext>
                </a:extLst>
              </a:tr>
              <a:tr h="33323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13. listopada 2025.</a:t>
                      </a:r>
                    </a:p>
                  </a:txBody>
                  <a:tcPr marL="68580" marR="68580" marT="0" marB="0">
                    <a:solidFill>
                      <a:schemeClr val="bg1"/>
                    </a:solidFill>
                  </a:tcPr>
                </a:tc>
                <a:extLst>
                  <a:ext uri="{0D108BD9-81ED-4DB2-BD59-A6C34878D82A}">
                    <a16:rowId xmlns:a16="http://schemas.microsoft.com/office/drawing/2014/main" val="2888670941"/>
                  </a:ext>
                </a:extLst>
              </a:tr>
              <a:tr h="42870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Potaknuti, ohrabriti i pripremiti učenike za scenski nastup na pozornici. </a:t>
                      </a:r>
                    </a:p>
                  </a:txBody>
                  <a:tcPr marL="68580" marR="68580" marT="0" marB="0">
                    <a:solidFill>
                      <a:schemeClr val="bg1"/>
                    </a:solidFill>
                  </a:tcPr>
                </a:tc>
                <a:extLst>
                  <a:ext uri="{0D108BD9-81ED-4DB2-BD59-A6C34878D82A}">
                    <a16:rowId xmlns:a16="http://schemas.microsoft.com/office/drawing/2014/main" val="2630794146"/>
                  </a:ext>
                </a:extLst>
              </a:tr>
              <a:tr h="291323">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 </a:t>
                      </a:r>
                    </a:p>
                  </a:txBody>
                  <a:tcPr marL="68580" marR="68580" marT="0" marB="0">
                    <a:solidFill>
                      <a:schemeClr val="bg1"/>
                    </a:solidFill>
                  </a:tcPr>
                </a:tc>
                <a:extLst>
                  <a:ext uri="{0D108BD9-81ED-4DB2-BD59-A6C34878D82A}">
                    <a16:rowId xmlns:a16="http://schemas.microsoft.com/office/drawing/2014/main" val="1683071559"/>
                  </a:ext>
                </a:extLst>
              </a:tr>
              <a:tr h="52684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Kritički osvrt plesne pedagoginje Ilijane Lončar.  Predstavljanje aktivnosti na web stranici škole. </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3" name="Pravokutnik 2">
            <a:extLst>
              <a:ext uri="{FF2B5EF4-FFF2-40B4-BE49-F238E27FC236}">
                <a16:creationId xmlns:a16="http://schemas.microsoft.com/office/drawing/2014/main" id="{A7365BAE-F055-FC7D-D739-43CFFA51DCB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9" name="Slika 8" descr="Slika na kojoj se prikazuje tekst, snimka zaslona, Font, logotip&#10;&#10;Sadržaj generiran uz AI možda nije točan.">
            <a:extLst>
              <a:ext uri="{FF2B5EF4-FFF2-40B4-BE49-F238E27FC236}">
                <a16:creationId xmlns:a16="http://schemas.microsoft.com/office/drawing/2014/main" id="{2ACD53E4-15DB-8443-8B39-90AB94616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866516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6" name="Tablica 5">
            <a:extLst>
              <a:ext uri="{FF2B5EF4-FFF2-40B4-BE49-F238E27FC236}">
                <a16:creationId xmlns:a16="http://schemas.microsoft.com/office/drawing/2014/main" id="{43FFD2FB-E090-4B3B-24B5-5A757BE74AB7}"/>
              </a:ext>
            </a:extLst>
          </p:cNvPr>
          <p:cNvGraphicFramePr>
            <a:graphicFrameLocks noGrp="1"/>
          </p:cNvGraphicFramePr>
          <p:nvPr>
            <p:extLst>
              <p:ext uri="{D42A27DB-BD31-4B8C-83A1-F6EECF244321}">
                <p14:modId xmlns:p14="http://schemas.microsoft.com/office/powerpoint/2010/main" val="2683744421"/>
              </p:ext>
            </p:extLst>
          </p:nvPr>
        </p:nvGraphicFramePr>
        <p:xfrm>
          <a:off x="532765" y="1102438"/>
          <a:ext cx="5792470" cy="4421836"/>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35388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MJESEC HRVATSKE KNJIGE 2025.</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0875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Knjižničarka, učitelji HJ, pedagog</a:t>
                      </a:r>
                    </a:p>
                  </a:txBody>
                  <a:tcPr marL="114300" marR="114300" marT="0" marB="0">
                    <a:solidFill>
                      <a:schemeClr val="bg1"/>
                    </a:solidFill>
                  </a:tcPr>
                </a:tc>
                <a:extLst>
                  <a:ext uri="{0D108BD9-81ED-4DB2-BD59-A6C34878D82A}">
                    <a16:rowId xmlns:a16="http://schemas.microsoft.com/office/drawing/2014/main" val="1002994163"/>
                  </a:ext>
                </a:extLst>
              </a:tr>
              <a:tr h="239047">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162</a:t>
                      </a:r>
                    </a:p>
                  </a:txBody>
                  <a:tcPr marL="114300" marR="114300" marT="0" marB="0">
                    <a:solidFill>
                      <a:schemeClr val="bg1"/>
                    </a:solidFill>
                  </a:tcPr>
                </a:tc>
                <a:extLst>
                  <a:ext uri="{0D108BD9-81ED-4DB2-BD59-A6C34878D82A}">
                    <a16:rowId xmlns:a16="http://schemas.microsoft.com/office/drawing/2014/main" val="2147242371"/>
                  </a:ext>
                </a:extLst>
              </a:tr>
              <a:tr h="29695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Razvijanje interesa za knjigu i poticanje čitanja.</a:t>
                      </a:r>
                    </a:p>
                  </a:txBody>
                  <a:tcPr marL="114300" marR="114300" marT="0" marB="0">
                    <a:solidFill>
                      <a:schemeClr val="bg1"/>
                    </a:solidFill>
                  </a:tcPr>
                </a:tc>
                <a:extLst>
                  <a:ext uri="{0D108BD9-81ED-4DB2-BD59-A6C34878D82A}">
                    <a16:rowId xmlns:a16="http://schemas.microsoft.com/office/drawing/2014/main" val="2580803967"/>
                  </a:ext>
                </a:extLst>
              </a:tr>
              <a:tr h="146105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Organizacija aktivnosti po razredima vezana je uz ovogodišnju temu posvećenu knjižničarima pod sloganom „Odabrali knjižničari“, sudjelovanje u online Nacionalnom kvizu za poticanje čitanja 2025. pod nazivom „Knjižničari - </a:t>
                      </a:r>
                      <a:r>
                        <a:rPr lang="hr-HR" sz="1200" dirty="0" err="1">
                          <a:effectLst/>
                          <a:latin typeface="+mn-lt"/>
                          <a:ea typeface="Calibri" panose="020F0502020204030204" pitchFamily="34" charset="0"/>
                        </a:rPr>
                        <a:t>superjunaci</a:t>
                      </a:r>
                      <a:r>
                        <a:rPr lang="hr-HR" sz="1200" dirty="0">
                          <a:effectLst/>
                          <a:latin typeface="+mn-lt"/>
                          <a:ea typeface="Calibri" panose="020F0502020204030204" pitchFamily="34" charset="0"/>
                        </a:rPr>
                        <a:t>“, suradnja s Gradskom knjižnicom Nova Gradiška i lokalnim kulturnim institucijama.</a:t>
                      </a:r>
                    </a:p>
                  </a:txBody>
                  <a:tcPr marL="68580" marR="68580" marT="0" marB="0">
                    <a:solidFill>
                      <a:schemeClr val="bg1"/>
                    </a:solidFill>
                  </a:tcPr>
                </a:tc>
                <a:extLst>
                  <a:ext uri="{0D108BD9-81ED-4DB2-BD59-A6C34878D82A}">
                    <a16:rowId xmlns:a16="http://schemas.microsoft.com/office/drawing/2014/main" val="618008231"/>
                  </a:ext>
                </a:extLst>
              </a:tr>
              <a:tr h="33641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pl-PL" sz="1200" dirty="0">
                          <a:effectLst/>
                          <a:latin typeface="+mn-lt"/>
                          <a:ea typeface="Calibri" panose="020F0502020204030204" pitchFamily="34" charset="0"/>
                        </a:rPr>
                        <a:t>15. listopada – 15. studenog 2025.</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2870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Razvijanje i unapređenje čitalačkih sposobnosti i ljubavi prema pisanoj riječi.</a:t>
                      </a:r>
                    </a:p>
                  </a:txBody>
                  <a:tcPr marL="68580" marR="68580" marT="0" marB="0">
                    <a:solidFill>
                      <a:schemeClr val="bg1"/>
                    </a:solidFill>
                  </a:tcPr>
                </a:tc>
                <a:extLst>
                  <a:ext uri="{0D108BD9-81ED-4DB2-BD59-A6C34878D82A}">
                    <a16:rowId xmlns:a16="http://schemas.microsoft.com/office/drawing/2014/main" val="2630794146"/>
                  </a:ext>
                </a:extLst>
              </a:tr>
              <a:tr h="30465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15 €</a:t>
                      </a:r>
                    </a:p>
                  </a:txBody>
                  <a:tcPr marL="68580" marR="68580" marT="0" marB="0">
                    <a:solidFill>
                      <a:schemeClr val="bg1"/>
                    </a:solidFill>
                  </a:tcPr>
                </a:tc>
                <a:extLst>
                  <a:ext uri="{0D108BD9-81ED-4DB2-BD59-A6C34878D82A}">
                    <a16:rowId xmlns:a16="http://schemas.microsoft.com/office/drawing/2014/main" val="1683071559"/>
                  </a:ext>
                </a:extLst>
              </a:tr>
              <a:tr h="69237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Tematski pano, plakati, postavljanje izložbe, predstavljanje aktivnosti na školskoj web stranici i </a:t>
                      </a:r>
                      <a:r>
                        <a:rPr lang="hr-HR" sz="1200" dirty="0" err="1">
                          <a:effectLst/>
                          <a:latin typeface="+mn-lt"/>
                          <a:ea typeface="Calibri" panose="020F0502020204030204" pitchFamily="34" charset="0"/>
                        </a:rPr>
                        <a:t>facebook</a:t>
                      </a:r>
                      <a:r>
                        <a:rPr lang="hr-HR" sz="1200" dirty="0">
                          <a:effectLst/>
                          <a:latin typeface="+mn-lt"/>
                          <a:ea typeface="Calibri" panose="020F0502020204030204" pitchFamily="34" charset="0"/>
                        </a:rPr>
                        <a:t> stranici školske knjižnice.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F7898ABE-75EF-F222-7086-3EBE29B7BAE9}"/>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41</a:t>
            </a:fld>
            <a:endParaRPr lang="hr-HR" dirty="0"/>
          </a:p>
        </p:txBody>
      </p:sp>
      <p:sp>
        <p:nvSpPr>
          <p:cNvPr id="2" name="Pravokutnik 1">
            <a:extLst>
              <a:ext uri="{FF2B5EF4-FFF2-40B4-BE49-F238E27FC236}">
                <a16:creationId xmlns:a16="http://schemas.microsoft.com/office/drawing/2014/main" id="{05BD4EFB-4340-92BA-FC58-91586457A5E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8" name="Tablica 7">
            <a:extLst>
              <a:ext uri="{FF2B5EF4-FFF2-40B4-BE49-F238E27FC236}">
                <a16:creationId xmlns:a16="http://schemas.microsoft.com/office/drawing/2014/main" id="{022E8687-8CB8-6539-B263-AC0BAF4D7E79}"/>
              </a:ext>
            </a:extLst>
          </p:cNvPr>
          <p:cNvGraphicFramePr>
            <a:graphicFrameLocks noGrp="1"/>
          </p:cNvGraphicFramePr>
          <p:nvPr>
            <p:extLst>
              <p:ext uri="{D42A27DB-BD31-4B8C-83A1-F6EECF244321}">
                <p14:modId xmlns:p14="http://schemas.microsoft.com/office/powerpoint/2010/main" val="884876668"/>
              </p:ext>
            </p:extLst>
          </p:nvPr>
        </p:nvGraphicFramePr>
        <p:xfrm>
          <a:off x="532765" y="5678367"/>
          <a:ext cx="5792470" cy="3603583"/>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35939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PRODUKCIJA Z – lutkarska predstava „Lijepo putovanje lijepom našom” </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17539">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Knjižničarka, učiteljice RN</a:t>
                      </a:r>
                    </a:p>
                  </a:txBody>
                  <a:tcPr marL="114300" marR="114300" marT="0" marB="0">
                    <a:solidFill>
                      <a:schemeClr val="bg1"/>
                    </a:solidFill>
                  </a:tcPr>
                </a:tc>
                <a:extLst>
                  <a:ext uri="{0D108BD9-81ED-4DB2-BD59-A6C34878D82A}">
                    <a16:rowId xmlns:a16="http://schemas.microsoft.com/office/drawing/2014/main" val="1002994163"/>
                  </a:ext>
                </a:extLst>
              </a:tr>
              <a:tr h="175644">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71</a:t>
                      </a:r>
                    </a:p>
                  </a:txBody>
                  <a:tcPr marL="114300" marR="114300" marT="0" marB="0">
                    <a:solidFill>
                      <a:schemeClr val="bg1"/>
                    </a:solidFill>
                  </a:tcPr>
                </a:tc>
                <a:extLst>
                  <a:ext uri="{0D108BD9-81ED-4DB2-BD59-A6C34878D82A}">
                    <a16:rowId xmlns:a16="http://schemas.microsoft.com/office/drawing/2014/main" val="2147242371"/>
                  </a:ext>
                </a:extLst>
              </a:tr>
              <a:tr h="726903">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Razvijati estetsku kulturu i sposobnost doživljavanja umjetničkog izraza kroz </a:t>
                      </a:r>
                      <a:r>
                        <a:rPr lang="hr-HR" sz="1200" dirty="0" err="1"/>
                        <a:t>lutkarstvo</a:t>
                      </a:r>
                      <a:r>
                        <a:rPr lang="hr-HR" sz="1200" dirty="0"/>
                        <a:t>, upoznati učenike s geografskim, kulturnim i povijesnim znamenitostima Hrvatske.</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3259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Izvođenje predstave za sve učenike razredne nastave.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19253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pl-PL" sz="1200" dirty="0">
                          <a:effectLst/>
                          <a:latin typeface="+mn-lt"/>
                          <a:ea typeface="Calibri" panose="020F0502020204030204" pitchFamily="34" charset="0"/>
                        </a:rPr>
                        <a:t>Listopad 2025.</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85854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r>
                        <a:rPr lang="hr-HR" sz="1200" dirty="0"/>
                        <a:t>Učenike kroz lutkarsku umjetnost upoznati s kulturnom i prirodnom baštinom Hrvatske. Potaknuti osjećaj pripadnosti, domoljublja i ponosa na ljepote vlastite zemlje. Razvijati estetsku osjetljivost, kreativnost i ljubav prema kazališnoj umjetnosti.</a:t>
                      </a:r>
                    </a:p>
                  </a:txBody>
                  <a:tcPr marL="68580" marR="68580" marT="0" marB="0">
                    <a:solidFill>
                      <a:schemeClr val="bg1"/>
                    </a:solidFill>
                  </a:tcPr>
                </a:tc>
                <a:extLst>
                  <a:ext uri="{0D108BD9-81ED-4DB2-BD59-A6C34878D82A}">
                    <a16:rowId xmlns:a16="http://schemas.microsoft.com/office/drawing/2014/main" val="2630794146"/>
                  </a:ext>
                </a:extLst>
              </a:tr>
              <a:tr h="21464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Ulaznice 6 €/</a:t>
                      </a:r>
                      <a:r>
                        <a:rPr lang="hr-HR" sz="1200" dirty="0" err="1">
                          <a:effectLst/>
                          <a:latin typeface="+mn-lt"/>
                          <a:ea typeface="Calibri" panose="020F0502020204030204" pitchFamily="34" charset="0"/>
                        </a:rPr>
                        <a:t>uč</a:t>
                      </a:r>
                      <a:r>
                        <a:rPr lang="hr-HR" sz="1200" dirty="0">
                          <a:effectLst/>
                          <a:latin typeface="+mn-lt"/>
                          <a:ea typeface="Calibri" panose="020F0502020204030204" pitchFamily="34" charset="0"/>
                        </a:rPr>
                        <a:t>.</a:t>
                      </a:r>
                    </a:p>
                  </a:txBody>
                  <a:tcPr marL="68580" marR="68580" marT="0" marB="0">
                    <a:solidFill>
                      <a:schemeClr val="bg1"/>
                    </a:solidFill>
                  </a:tcPr>
                </a:tc>
                <a:extLst>
                  <a:ext uri="{0D108BD9-81ED-4DB2-BD59-A6C34878D82A}">
                    <a16:rowId xmlns:a16="http://schemas.microsoft.com/office/drawing/2014/main" val="1683071559"/>
                  </a:ext>
                </a:extLst>
              </a:tr>
              <a:tr h="48782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Objava na mrežnoj stranici škole i društvenim mrežama.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3" name="Slika 2" descr="Slika na kojoj se prikazuje tekst, snimka zaslona, Font, logotip&#10;&#10;Sadržaj generiran uz AI možda nije točan.">
            <a:extLst>
              <a:ext uri="{FF2B5EF4-FFF2-40B4-BE49-F238E27FC236}">
                <a16:creationId xmlns:a16="http://schemas.microsoft.com/office/drawing/2014/main" id="{C878A429-5812-16C6-2066-3CBCA187B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873189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9" name="Tablica 8">
            <a:extLst>
              <a:ext uri="{FF2B5EF4-FFF2-40B4-BE49-F238E27FC236}">
                <a16:creationId xmlns:a16="http://schemas.microsoft.com/office/drawing/2014/main" id="{E17056DD-DC22-410E-10ED-0D9F56B15110}"/>
              </a:ext>
            </a:extLst>
          </p:cNvPr>
          <p:cNvGraphicFramePr>
            <a:graphicFrameLocks noGrp="1"/>
          </p:cNvGraphicFramePr>
          <p:nvPr>
            <p:extLst>
              <p:ext uri="{D42A27DB-BD31-4B8C-83A1-F6EECF244321}">
                <p14:modId xmlns:p14="http://schemas.microsoft.com/office/powerpoint/2010/main" val="274047937"/>
              </p:ext>
            </p:extLst>
          </p:nvPr>
        </p:nvGraphicFramePr>
        <p:xfrm>
          <a:off x="532765" y="1284690"/>
          <a:ext cx="5815784" cy="4379665"/>
        </p:xfrm>
        <a:graphic>
          <a:graphicData uri="http://schemas.openxmlformats.org/drawingml/2006/table">
            <a:tbl>
              <a:tblPr firstRow="1" firstCol="1" bandRow="1">
                <a:tableStyleId>{22838BEF-8BB2-4498-84A7-C5851F593DF1}</a:tableStyleId>
              </a:tblPr>
              <a:tblGrid>
                <a:gridCol w="2219332">
                  <a:extLst>
                    <a:ext uri="{9D8B030D-6E8A-4147-A177-3AD203B41FA5}">
                      <a16:colId xmlns:a16="http://schemas.microsoft.com/office/drawing/2014/main" val="3944491976"/>
                    </a:ext>
                  </a:extLst>
                </a:gridCol>
                <a:gridCol w="3596452">
                  <a:extLst>
                    <a:ext uri="{9D8B030D-6E8A-4147-A177-3AD203B41FA5}">
                      <a16:colId xmlns:a16="http://schemas.microsoft.com/office/drawing/2014/main" val="1572269892"/>
                    </a:ext>
                  </a:extLst>
                </a:gridCol>
              </a:tblGrid>
              <a:tr h="36744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marR="226060">
                        <a:lnSpc>
                          <a:spcPts val="1380"/>
                        </a:lnSpc>
                        <a:spcAft>
                          <a:spcPts val="0"/>
                        </a:spcAft>
                      </a:pPr>
                      <a:r>
                        <a:rPr lang="hr-HR" sz="1200" b="1" dirty="0">
                          <a:effectLst/>
                          <a:latin typeface="+mn-lt"/>
                          <a:ea typeface="Times New Roman" panose="02020603050405020304" pitchFamily="18" charset="0"/>
                          <a:cs typeface="Times New Roman" panose="02020603050405020304" pitchFamily="18" charset="0"/>
                        </a:rPr>
                        <a:t>DAN</a:t>
                      </a:r>
                      <a:r>
                        <a:rPr lang="hr-HR" sz="1200" b="1" spc="-20" dirty="0">
                          <a:effectLst/>
                          <a:latin typeface="+mn-lt"/>
                          <a:ea typeface="Times New Roman" panose="02020603050405020304" pitchFamily="18" charset="0"/>
                          <a:cs typeface="Times New Roman" panose="02020603050405020304" pitchFamily="18" charset="0"/>
                        </a:rPr>
                        <a:t> </a:t>
                      </a:r>
                      <a:r>
                        <a:rPr lang="hr-HR" sz="1200" b="1" dirty="0">
                          <a:effectLst/>
                          <a:latin typeface="+mn-lt"/>
                          <a:ea typeface="Times New Roman" panose="02020603050405020304" pitchFamily="18" charset="0"/>
                          <a:cs typeface="Times New Roman" panose="02020603050405020304" pitchFamily="18" charset="0"/>
                        </a:rPr>
                        <a:t>ZAHVALNOSTI</a:t>
                      </a:r>
                      <a:r>
                        <a:rPr lang="hr-HR" sz="1200" b="1" spc="-15" dirty="0">
                          <a:effectLst/>
                          <a:latin typeface="+mn-lt"/>
                          <a:ea typeface="Times New Roman" panose="02020603050405020304" pitchFamily="18" charset="0"/>
                          <a:cs typeface="Times New Roman" panose="02020603050405020304" pitchFamily="18" charset="0"/>
                        </a:rPr>
                        <a:t> </a:t>
                      </a:r>
                      <a:r>
                        <a:rPr lang="hr-HR" sz="1200" b="1" dirty="0">
                          <a:effectLst/>
                          <a:latin typeface="+mn-lt"/>
                          <a:ea typeface="Times New Roman" panose="02020603050405020304" pitchFamily="18" charset="0"/>
                          <a:cs typeface="Times New Roman" panose="02020603050405020304" pitchFamily="18" charset="0"/>
                        </a:rPr>
                        <a:t>ZA</a:t>
                      </a:r>
                      <a:r>
                        <a:rPr lang="hr-HR" sz="1200" b="1" spc="-15" dirty="0">
                          <a:effectLst/>
                          <a:latin typeface="+mn-lt"/>
                          <a:ea typeface="Times New Roman" panose="02020603050405020304" pitchFamily="18" charset="0"/>
                          <a:cs typeface="Times New Roman" panose="02020603050405020304" pitchFamily="18" charset="0"/>
                        </a:rPr>
                        <a:t> </a:t>
                      </a:r>
                      <a:r>
                        <a:rPr lang="hr-HR" sz="1200" b="1" dirty="0">
                          <a:effectLst/>
                          <a:latin typeface="+mn-lt"/>
                          <a:ea typeface="Times New Roman" panose="02020603050405020304" pitchFamily="18" charset="0"/>
                          <a:cs typeface="Times New Roman" panose="02020603050405020304" pitchFamily="18" charset="0"/>
                        </a:rPr>
                        <a:t>PLODOVE</a:t>
                      </a:r>
                      <a:r>
                        <a:rPr lang="hr-HR" sz="1200" b="1" spc="-20" dirty="0">
                          <a:effectLst/>
                          <a:latin typeface="+mn-lt"/>
                          <a:ea typeface="Times New Roman" panose="02020603050405020304" pitchFamily="18" charset="0"/>
                          <a:cs typeface="Times New Roman" panose="02020603050405020304" pitchFamily="18" charset="0"/>
                        </a:rPr>
                        <a:t> </a:t>
                      </a:r>
                      <a:r>
                        <a:rPr lang="hr-HR" sz="1200" b="1" dirty="0">
                          <a:effectLst/>
                          <a:latin typeface="+mn-lt"/>
                          <a:ea typeface="Times New Roman" panose="02020603050405020304" pitchFamily="18" charset="0"/>
                          <a:cs typeface="Times New Roman" panose="02020603050405020304" pitchFamily="18" charset="0"/>
                        </a:rPr>
                        <a:t>ZEMLJE</a:t>
                      </a:r>
                      <a:r>
                        <a:rPr lang="hr-HR" sz="1200" b="1" spc="-20" dirty="0">
                          <a:effectLst/>
                          <a:latin typeface="+mn-lt"/>
                          <a:ea typeface="Times New Roman" panose="02020603050405020304" pitchFamily="18" charset="0"/>
                          <a:cs typeface="Times New Roman" panose="02020603050405020304" pitchFamily="18" charset="0"/>
                        </a:rPr>
                        <a:t> </a:t>
                      </a:r>
                      <a:r>
                        <a:rPr lang="hr-HR" sz="1200" b="1" dirty="0">
                          <a:effectLst/>
                          <a:latin typeface="+mn-lt"/>
                          <a:ea typeface="Times New Roman" panose="02020603050405020304" pitchFamily="18" charset="0"/>
                          <a:cs typeface="Times New Roman" panose="02020603050405020304" pitchFamily="18" charset="0"/>
                        </a:rPr>
                        <a:t>(DAN JABUKA)</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39260">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marR="265430">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V. Hodak, S </a:t>
                      </a:r>
                      <a:r>
                        <a:rPr lang="hr-HR" sz="1200" dirty="0" err="1">
                          <a:effectLst/>
                          <a:latin typeface="+mn-lt"/>
                          <a:ea typeface="Times New Roman" panose="02020603050405020304" pitchFamily="18" charset="0"/>
                          <a:cs typeface="Times New Roman" panose="02020603050405020304" pitchFamily="18" charset="0"/>
                        </a:rPr>
                        <a:t>Ninković</a:t>
                      </a:r>
                      <a:r>
                        <a:rPr lang="hr-HR" sz="1200" dirty="0">
                          <a:effectLst/>
                          <a:latin typeface="+mn-lt"/>
                          <a:ea typeface="Times New Roman" panose="02020603050405020304" pitchFamily="18" charset="0"/>
                          <a:cs typeface="Times New Roman" panose="02020603050405020304" pitchFamily="18" charset="0"/>
                        </a:rPr>
                        <a:t>,, vlč. </a:t>
                      </a:r>
                      <a:r>
                        <a:rPr lang="hr-HR" sz="1200" dirty="0" err="1">
                          <a:effectLst/>
                          <a:latin typeface="+mn-lt"/>
                          <a:ea typeface="Times New Roman" panose="02020603050405020304" pitchFamily="18" charset="0"/>
                          <a:cs typeface="Times New Roman" panose="02020603050405020304" pitchFamily="18" charset="0"/>
                        </a:rPr>
                        <a:t>J.Bogović</a:t>
                      </a:r>
                      <a:r>
                        <a:rPr lang="hr-HR" sz="1200" dirty="0">
                          <a:effectLst/>
                          <a:latin typeface="+mn-lt"/>
                          <a:ea typeface="Times New Roman" panose="02020603050405020304" pitchFamily="18" charset="0"/>
                          <a:cs typeface="Times New Roman" panose="02020603050405020304" pitchFamily="18" charset="0"/>
                        </a:rPr>
                        <a:t>, razrednici</a:t>
                      </a:r>
                    </a:p>
                  </a:txBody>
                  <a:tcPr marL="0" marR="0" marT="0" marB="0">
                    <a:solidFill>
                      <a:schemeClr val="bg1"/>
                    </a:solidFill>
                  </a:tcPr>
                </a:tc>
                <a:extLst>
                  <a:ext uri="{0D108BD9-81ED-4DB2-BD59-A6C34878D82A}">
                    <a16:rowId xmlns:a16="http://schemas.microsoft.com/office/drawing/2014/main" val="1002994163"/>
                  </a:ext>
                </a:extLst>
              </a:tr>
              <a:tr h="23299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162</a:t>
                      </a:r>
                    </a:p>
                  </a:txBody>
                  <a:tcPr marL="0" marR="0" marT="0" marB="0">
                    <a:solidFill>
                      <a:schemeClr val="bg1"/>
                    </a:solidFill>
                  </a:tcPr>
                </a:tc>
                <a:extLst>
                  <a:ext uri="{0D108BD9-81ED-4DB2-BD59-A6C34878D82A}">
                    <a16:rowId xmlns:a16="http://schemas.microsoft.com/office/drawing/2014/main" val="2147242371"/>
                  </a:ext>
                </a:extLst>
              </a:tr>
              <a:tr h="836034">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0960" algn="just">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Upoznati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nastajanjem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kruha.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Približiti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blagovanje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kruha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narodne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običaje.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Poučiti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mlade o</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kruhu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kao</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izrazu</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životne i duhovne snage. Potaknuti učenike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3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stav</a:t>
                      </a:r>
                      <a:r>
                        <a:rPr lang="hr-HR" sz="1200" spc="3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zahvalnosti</a:t>
                      </a:r>
                      <a:r>
                        <a:rPr lang="hr-HR" sz="1200" spc="3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za</a:t>
                      </a:r>
                      <a:r>
                        <a:rPr lang="hr-HR" sz="1200" spc="3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sve</a:t>
                      </a:r>
                      <a:r>
                        <a:rPr lang="hr-HR" sz="1200" spc="3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darovano.</a:t>
                      </a:r>
                      <a:r>
                        <a:rPr lang="hr-HR" sz="1200" spc="3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Ukazati</a:t>
                      </a:r>
                    </a:p>
                    <a:p>
                      <a:pPr marL="69215" algn="just">
                        <a:lnSpc>
                          <a:spcPts val="1285"/>
                        </a:lnSpc>
                      </a:pPr>
                      <a:r>
                        <a:rPr lang="hr-HR" sz="1200" dirty="0">
                          <a:effectLst/>
                          <a:latin typeface="+mn-lt"/>
                          <a:ea typeface="Times New Roman" panose="02020603050405020304" pitchFamily="18" charset="0"/>
                          <a:cs typeface="Times New Roman" panose="02020603050405020304" pitchFamily="18" charset="0"/>
                        </a:rPr>
                        <a:t>na</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važnost zdrave</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prehrane.</a:t>
                      </a:r>
                    </a:p>
                  </a:txBody>
                  <a:tcPr marL="0" marR="0" marT="0" marB="0">
                    <a:solidFill>
                      <a:schemeClr val="bg1"/>
                    </a:solidFill>
                  </a:tcPr>
                </a:tc>
                <a:extLst>
                  <a:ext uri="{0D108BD9-81ED-4DB2-BD59-A6C34878D82A}">
                    <a16:rowId xmlns:a16="http://schemas.microsoft.com/office/drawing/2014/main" val="1870274001"/>
                  </a:ext>
                </a:extLst>
              </a:tr>
              <a:tr h="431649">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100" dirty="0">
                          <a:effectLst/>
                          <a:latin typeface="+mn-lt"/>
                        </a:rPr>
                        <a:t>Način realizacije aktivnosti</a:t>
                      </a:r>
                      <a:endParaRPr lang="hr-HR" sz="1050" dirty="0">
                        <a:effectLst/>
                        <a:latin typeface="+mn-lt"/>
                        <a:ea typeface="Calibri" panose="020F0502020204030204" pitchFamily="34" charset="0"/>
                      </a:endParaRPr>
                    </a:p>
                    <a:p>
                      <a:pPr>
                        <a:lnSpc>
                          <a:spcPct val="107000"/>
                        </a:lnSpc>
                        <a:spcAft>
                          <a:spcPts val="800"/>
                        </a:spcAft>
                      </a:pP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nSpc>
                          <a:spcPts val="1380"/>
                        </a:lnSpc>
                      </a:pPr>
                      <a:r>
                        <a:rPr lang="hr-HR" sz="1200" dirty="0">
                          <a:effectLst/>
                          <a:latin typeface="+mn-lt"/>
                          <a:ea typeface="Times New Roman" panose="02020603050405020304" pitchFamily="18" charset="0"/>
                          <a:cs typeface="Times New Roman" panose="02020603050405020304" pitchFamily="18" charset="0"/>
                        </a:rPr>
                        <a:t>Prezentirat</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ćemo</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voće,</a:t>
                      </a:r>
                      <a:r>
                        <a:rPr lang="hr-HR" sz="1200" spc="27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povrće,</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pekarske </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proizvode, radionica o zdravoj prehrani…</a:t>
                      </a:r>
                    </a:p>
                  </a:txBody>
                  <a:tcPr marL="0" marR="0" marT="0" marB="0">
                    <a:solidFill>
                      <a:schemeClr val="bg1"/>
                    </a:solidFill>
                  </a:tcPr>
                </a:tc>
                <a:extLst>
                  <a:ext uri="{0D108BD9-81ED-4DB2-BD59-A6C34878D82A}">
                    <a16:rowId xmlns:a16="http://schemas.microsoft.com/office/drawing/2014/main" val="2580803967"/>
                  </a:ext>
                </a:extLst>
              </a:tr>
              <a:tr h="169630">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100" dirty="0">
                          <a:effectLst/>
                          <a:latin typeface="+mn-lt"/>
                        </a:rPr>
                        <a:t>Vremenski okvir aktivnosti</a:t>
                      </a:r>
                      <a:endParaRPr lang="hr-HR" sz="105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16. listopada</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2025.</a:t>
                      </a:r>
                    </a:p>
                  </a:txBody>
                  <a:tcPr marL="0" marR="0" marT="0" marB="0">
                    <a:solidFill>
                      <a:schemeClr val="bg1"/>
                    </a:solidFill>
                  </a:tcPr>
                </a:tc>
                <a:extLst>
                  <a:ext uri="{0D108BD9-81ED-4DB2-BD59-A6C34878D82A}">
                    <a16:rowId xmlns:a16="http://schemas.microsoft.com/office/drawing/2014/main" val="618008231"/>
                  </a:ext>
                </a:extLst>
              </a:tr>
              <a:tr h="10177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1595" algn="just">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Obilježavanje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Dana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kruha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pridonosi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potpunijem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odgoju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obrazovanju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učenika,</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zaštiti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okoliša,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upoznavanju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očuvanju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biološke</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raznolikosti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Hrvatske, podizanju svijesti</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ekološkoj</a:t>
                      </a:r>
                      <a:r>
                        <a:rPr lang="hr-HR" sz="1200" spc="25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poljoprivredi</a:t>
                      </a:r>
                      <a:r>
                        <a:rPr lang="hr-HR" sz="1200" spc="26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26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zdravoj </a:t>
                      </a:r>
                      <a:r>
                        <a:rPr lang="hr-HR" sz="1200" kern="1200" dirty="0">
                          <a:solidFill>
                            <a:schemeClr val="dk1"/>
                          </a:solidFill>
                          <a:effectLst/>
                          <a:latin typeface="+mn-lt"/>
                          <a:ea typeface="+mn-ea"/>
                          <a:cs typeface="+mn-cs"/>
                        </a:rPr>
                        <a:t>prehrani   i očuvanju	kulturne baštine u Republici Hrvatskoj.</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630794146"/>
                  </a:ext>
                </a:extLst>
              </a:tr>
              <a:tr h="23874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50 €</a:t>
                      </a:r>
                    </a:p>
                  </a:txBody>
                  <a:tcPr marL="68580" marR="68580" marT="0" marB="0">
                    <a:solidFill>
                      <a:schemeClr val="bg1"/>
                    </a:solidFill>
                  </a:tcPr>
                </a:tc>
                <a:extLst>
                  <a:ext uri="{0D108BD9-81ED-4DB2-BD59-A6C34878D82A}">
                    <a16:rowId xmlns:a16="http://schemas.microsoft.com/office/drawing/2014/main" val="1683071559"/>
                  </a:ext>
                </a:extLst>
              </a:tr>
              <a:tr h="66738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kern="1200" dirty="0">
                          <a:solidFill>
                            <a:schemeClr val="dk1"/>
                          </a:solidFill>
                          <a:effectLst/>
                          <a:latin typeface="+mn-lt"/>
                          <a:ea typeface="+mn-ea"/>
                          <a:cs typeface="+mn-cs"/>
                        </a:rPr>
                        <a:t>Održat će se sastanak tima nakon provedene aktivnosti – evaluacija rada. Pisanje članka za školsku mrežnu stranicu.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537EFFC8-43DB-C8DD-3A3E-BBE364D024D3}"/>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42</a:t>
            </a:fld>
            <a:endParaRPr lang="hr-HR" dirty="0"/>
          </a:p>
        </p:txBody>
      </p:sp>
      <p:sp>
        <p:nvSpPr>
          <p:cNvPr id="3" name="Pravokutnik 2">
            <a:extLst>
              <a:ext uri="{FF2B5EF4-FFF2-40B4-BE49-F238E27FC236}">
                <a16:creationId xmlns:a16="http://schemas.microsoft.com/office/drawing/2014/main" id="{4CA2813C-D3BE-7A95-D2ED-A47ABE294ADC}"/>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DA4C0259-C16B-2A45-98EC-5090BC7469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22"/>
            <a:ext cx="6858000" cy="952500"/>
          </a:xfrm>
          <a:prstGeom prst="rect">
            <a:avLst/>
          </a:prstGeom>
        </p:spPr>
      </p:pic>
    </p:spTree>
    <p:extLst>
      <p:ext uri="{BB962C8B-B14F-4D97-AF65-F5344CB8AC3E}">
        <p14:creationId xmlns:p14="http://schemas.microsoft.com/office/powerpoint/2010/main" val="2706773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8" name="Rezervirano mjesto broja slajda 1">
            <a:extLst>
              <a:ext uri="{FF2B5EF4-FFF2-40B4-BE49-F238E27FC236}">
                <a16:creationId xmlns:a16="http://schemas.microsoft.com/office/drawing/2014/main" id="{8ABB8D99-72CA-D946-C4E4-6A62F4ACF01C}"/>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43</a:t>
            </a:fld>
            <a:endParaRPr lang="hr-HR" dirty="0"/>
          </a:p>
        </p:txBody>
      </p:sp>
      <p:graphicFrame>
        <p:nvGraphicFramePr>
          <p:cNvPr id="9" name="Tablica 8">
            <a:extLst>
              <a:ext uri="{FF2B5EF4-FFF2-40B4-BE49-F238E27FC236}">
                <a16:creationId xmlns:a16="http://schemas.microsoft.com/office/drawing/2014/main" id="{FAC0231E-BA36-4CCA-A39B-2A2CCEF88FB5}"/>
              </a:ext>
            </a:extLst>
          </p:cNvPr>
          <p:cNvGraphicFramePr>
            <a:graphicFrameLocks noGrp="1"/>
          </p:cNvGraphicFramePr>
          <p:nvPr>
            <p:extLst>
              <p:ext uri="{D42A27DB-BD31-4B8C-83A1-F6EECF244321}">
                <p14:modId xmlns:p14="http://schemas.microsoft.com/office/powerpoint/2010/main" val="4179974194"/>
              </p:ext>
            </p:extLst>
          </p:nvPr>
        </p:nvGraphicFramePr>
        <p:xfrm>
          <a:off x="532765" y="1047750"/>
          <a:ext cx="5792470" cy="3720713"/>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3944491976"/>
                    </a:ext>
                  </a:extLst>
                </a:gridCol>
                <a:gridCol w="3608161">
                  <a:extLst>
                    <a:ext uri="{9D8B030D-6E8A-4147-A177-3AD203B41FA5}">
                      <a16:colId xmlns:a16="http://schemas.microsoft.com/office/drawing/2014/main" val="1572269892"/>
                    </a:ext>
                  </a:extLst>
                </a:gridCol>
              </a:tblGrid>
              <a:tr h="40647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MJESEC BORBE PROTIV OVISNOSTI</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521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M. </a:t>
                      </a:r>
                      <a:r>
                        <a:rPr lang="hr-HR" sz="1200" dirty="0" err="1">
                          <a:effectLst/>
                          <a:latin typeface="+mn-lt"/>
                          <a:ea typeface="Calibri" panose="020F0502020204030204" pitchFamily="34" charset="0"/>
                        </a:rPr>
                        <a:t>Dautović</a:t>
                      </a:r>
                      <a:r>
                        <a:rPr lang="hr-HR" sz="1200" dirty="0">
                          <a:effectLst/>
                          <a:latin typeface="+mn-lt"/>
                          <a:ea typeface="Calibri" panose="020F0502020204030204" pitchFamily="34" charset="0"/>
                        </a:rPr>
                        <a:t> ,  L. Stazić, razrednici</a:t>
                      </a:r>
                    </a:p>
                  </a:txBody>
                  <a:tcPr marL="114300" marR="114300" marT="0" marB="0">
                    <a:solidFill>
                      <a:schemeClr val="bg1"/>
                    </a:solidFill>
                  </a:tcPr>
                </a:tc>
                <a:extLst>
                  <a:ext uri="{0D108BD9-81ED-4DB2-BD59-A6C34878D82A}">
                    <a16:rowId xmlns:a16="http://schemas.microsoft.com/office/drawing/2014/main" val="1002994163"/>
                  </a:ext>
                </a:extLst>
              </a:tr>
              <a:tr h="251801">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162</a:t>
                      </a:r>
                    </a:p>
                  </a:txBody>
                  <a:tcPr marL="114300" marR="114300" marT="0" marB="0">
                    <a:solidFill>
                      <a:schemeClr val="bg1"/>
                    </a:solidFill>
                  </a:tcPr>
                </a:tc>
                <a:extLst>
                  <a:ext uri="{0D108BD9-81ED-4DB2-BD59-A6C34878D82A}">
                    <a16:rowId xmlns:a16="http://schemas.microsoft.com/office/drawing/2014/main" val="2147242371"/>
                  </a:ext>
                </a:extLst>
              </a:tr>
              <a:tr h="75605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Sustavno djelovanje na promicanju zdravog načina života uz primjerene metode odgojnog djelovanja. Razvijanje pozitivne slike o sebi, samopoštovanja. Poticanje odgovornosti.</a:t>
                      </a:r>
                    </a:p>
                  </a:txBody>
                  <a:tcPr marL="114300" marR="114300" marT="0" marB="0">
                    <a:solidFill>
                      <a:schemeClr val="bg1"/>
                    </a:solidFill>
                  </a:tcPr>
                </a:tc>
                <a:extLst>
                  <a:ext uri="{0D108BD9-81ED-4DB2-BD59-A6C34878D82A}">
                    <a16:rowId xmlns:a16="http://schemas.microsoft.com/office/drawing/2014/main" val="2580803967"/>
                  </a:ext>
                </a:extLst>
              </a:tr>
              <a:tr h="36989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Radionice i tematska predavanja za učenike, roditelje i učitelje.</a:t>
                      </a:r>
                    </a:p>
                  </a:txBody>
                  <a:tcPr marL="68580" marR="68580" marT="0" marB="0">
                    <a:solidFill>
                      <a:schemeClr val="bg1"/>
                    </a:solidFill>
                  </a:tcPr>
                </a:tc>
                <a:extLst>
                  <a:ext uri="{0D108BD9-81ED-4DB2-BD59-A6C34878D82A}">
                    <a16:rowId xmlns:a16="http://schemas.microsoft.com/office/drawing/2014/main" val="618008231"/>
                  </a:ext>
                </a:extLst>
              </a:tr>
              <a:tr h="319913">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15. studenog do 15. prosinca 2025.</a:t>
                      </a:r>
                    </a:p>
                  </a:txBody>
                  <a:tcPr marL="68580" marR="68580" marT="0" marB="0">
                    <a:solidFill>
                      <a:schemeClr val="bg1"/>
                    </a:solidFill>
                  </a:tcPr>
                </a:tc>
                <a:extLst>
                  <a:ext uri="{0D108BD9-81ED-4DB2-BD59-A6C34878D82A}">
                    <a16:rowId xmlns:a16="http://schemas.microsoft.com/office/drawing/2014/main" val="2888670941"/>
                  </a:ext>
                </a:extLst>
              </a:tr>
              <a:tr h="34898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Prevencija ovisnosti.</a:t>
                      </a:r>
                    </a:p>
                  </a:txBody>
                  <a:tcPr marL="68580" marR="68580" marT="0" marB="0">
                    <a:solidFill>
                      <a:schemeClr val="bg1"/>
                    </a:solidFill>
                  </a:tcPr>
                </a:tc>
                <a:extLst>
                  <a:ext uri="{0D108BD9-81ED-4DB2-BD59-A6C34878D82A}">
                    <a16:rowId xmlns:a16="http://schemas.microsoft.com/office/drawing/2014/main" val="2630794146"/>
                  </a:ext>
                </a:extLst>
              </a:tr>
              <a:tr h="39286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514350" rtl="0" eaLnBrk="1" fontAlgn="auto" latinLnBrk="0" hangingPunct="1">
                        <a:lnSpc>
                          <a:spcPct val="107000"/>
                        </a:lnSpc>
                        <a:spcBef>
                          <a:spcPts val="0"/>
                        </a:spcBef>
                        <a:spcAft>
                          <a:spcPts val="800"/>
                        </a:spcAft>
                        <a:buClrTx/>
                        <a:buSzTx/>
                        <a:buFontTx/>
                        <a:buNone/>
                        <a:tabLst/>
                        <a:defRPr/>
                      </a:pPr>
                      <a:r>
                        <a:rPr kumimoji="0" lang="hr-HR" sz="1200" b="0" i="0" u="none" strike="noStrike" kern="1200" cap="none" spc="0" normalizeH="0" baseline="0" noProof="0" dirty="0">
                          <a:ln>
                            <a:noFill/>
                          </a:ln>
                          <a:solidFill>
                            <a:prstClr val="black"/>
                          </a:solidFill>
                          <a:effectLst/>
                          <a:uLnTx/>
                          <a:uFillTx/>
                          <a:latin typeface="+mn-lt"/>
                          <a:ea typeface="+mn-ea"/>
                          <a:cs typeface="+mn-cs"/>
                        </a:rPr>
                        <a:t>Sredstava za kopiranje radnih materijala.</a:t>
                      </a:r>
                      <a:endParaRPr kumimoji="0" lang="hr-HR" sz="1200" b="0" i="0" u="none" strike="noStrike" kern="1200" cap="none" spc="0" normalizeH="0" baseline="0" noProof="0" dirty="0">
                        <a:ln>
                          <a:noFill/>
                        </a:ln>
                        <a:solidFill>
                          <a:prstClr val="black"/>
                        </a:solidFill>
                        <a:effectLst/>
                        <a:uLnTx/>
                        <a:uFillTx/>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683071559"/>
                  </a:ext>
                </a:extLst>
              </a:tr>
              <a:tr h="48468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Mjesečna i polugodišnja  evaluacija postavljenih ciljeva, predstavljanje aktivnosti na školskoj web stranici, anketni upitnici</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10" name="Tablica 9">
            <a:extLst>
              <a:ext uri="{FF2B5EF4-FFF2-40B4-BE49-F238E27FC236}">
                <a16:creationId xmlns:a16="http://schemas.microsoft.com/office/drawing/2014/main" id="{155365AA-A37F-4C09-A40D-3DCB4B5F033E}"/>
              </a:ext>
            </a:extLst>
          </p:cNvPr>
          <p:cNvGraphicFramePr>
            <a:graphicFrameLocks noGrp="1"/>
          </p:cNvGraphicFramePr>
          <p:nvPr>
            <p:extLst>
              <p:ext uri="{D42A27DB-BD31-4B8C-83A1-F6EECF244321}">
                <p14:modId xmlns:p14="http://schemas.microsoft.com/office/powerpoint/2010/main" val="4148501590"/>
              </p:ext>
            </p:extLst>
          </p:nvPr>
        </p:nvGraphicFramePr>
        <p:xfrm>
          <a:off x="532765" y="4982076"/>
          <a:ext cx="5792470" cy="3930870"/>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1952929602"/>
                    </a:ext>
                  </a:extLst>
                </a:gridCol>
                <a:gridCol w="3608161">
                  <a:extLst>
                    <a:ext uri="{9D8B030D-6E8A-4147-A177-3AD203B41FA5}">
                      <a16:colId xmlns:a16="http://schemas.microsoft.com/office/drawing/2014/main" val="3538650175"/>
                    </a:ext>
                  </a:extLst>
                </a:gridCol>
              </a:tblGrid>
              <a:tr h="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DAN SJEĆANJA NA ŽRTVE DOMOVINSKOG RATA I DAN SJEĆANJA NA ŽRTVU VUKOVARA I ŠKABRNJE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 </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361204935"/>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D. Gorički i knjižničarka D. </a:t>
                      </a:r>
                      <a:r>
                        <a:rPr lang="hr-HR" sz="1200" dirty="0" err="1">
                          <a:effectLst/>
                          <a:latin typeface="Calibri" panose="020F0502020204030204" pitchFamily="34" charset="0"/>
                          <a:ea typeface="Calibri" panose="020F0502020204030204" pitchFamily="34" charset="0"/>
                          <a:cs typeface="Calibri" panose="020F0502020204030204" pitchFamily="34" charset="0"/>
                        </a:rPr>
                        <a:t>Gubić</a:t>
                      </a:r>
                      <a:r>
                        <a:rPr lang="hr-HR" sz="1200" dirty="0">
                          <a:effectLst/>
                          <a:latin typeface="Calibri" panose="020F0502020204030204" pitchFamily="34" charset="0"/>
                          <a:ea typeface="Calibri" panose="020F0502020204030204" pitchFamily="34" charset="0"/>
                          <a:cs typeface="Calibri" panose="020F0502020204030204" pitchFamily="34" charset="0"/>
                        </a:rPr>
                        <a:t>, razrednici</a:t>
                      </a:r>
                    </a:p>
                  </a:txBody>
                  <a:tcPr marL="68580" marR="68580" marT="0" marB="0">
                    <a:solidFill>
                      <a:schemeClr val="bg1"/>
                    </a:solidFill>
                  </a:tcPr>
                </a:tc>
                <a:extLst>
                  <a:ext uri="{0D108BD9-81ED-4DB2-BD59-A6C34878D82A}">
                    <a16:rowId xmlns:a16="http://schemas.microsoft.com/office/drawing/2014/main" val="439509588"/>
                  </a:ext>
                </a:extLst>
              </a:tr>
              <a:tr h="2445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162</a:t>
                      </a:r>
                    </a:p>
                  </a:txBody>
                  <a:tcPr marL="68580" marR="68580" marT="0" marB="0">
                    <a:solidFill>
                      <a:schemeClr val="bg1"/>
                    </a:solidFill>
                  </a:tcPr>
                </a:tc>
                <a:extLst>
                  <a:ext uri="{0D108BD9-81ED-4DB2-BD59-A6C34878D82A}">
                    <a16:rowId xmlns:a16="http://schemas.microsoft.com/office/drawing/2014/main" val="792390971"/>
                  </a:ext>
                </a:extLst>
              </a:tr>
              <a:tr h="44285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Upoznati učenike s ulogom Vukovara u Domovinskome ratu te u njima potaknuti domoljublje i rodoljublje.</a:t>
                      </a:r>
                    </a:p>
                  </a:txBody>
                  <a:tcPr marL="68580" marR="68580" marT="0" marB="0">
                    <a:solidFill>
                      <a:schemeClr val="bg1"/>
                    </a:solidFill>
                  </a:tcPr>
                </a:tc>
                <a:extLst>
                  <a:ext uri="{0D108BD9-81ED-4DB2-BD59-A6C34878D82A}">
                    <a16:rowId xmlns:a16="http://schemas.microsoft.com/office/drawing/2014/main" val="160187149"/>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Uređenje školskih panoa, paljenje svijeća, učenički radovi, čitanje poezije, tematski sat povijesti.</a:t>
                      </a:r>
                    </a:p>
                  </a:txBody>
                  <a:tcPr marL="68580" marR="68580" marT="0" marB="0">
                    <a:solidFill>
                      <a:schemeClr val="bg1"/>
                    </a:solidFill>
                  </a:tcPr>
                </a:tc>
                <a:extLst>
                  <a:ext uri="{0D108BD9-81ED-4DB2-BD59-A6C34878D82A}">
                    <a16:rowId xmlns:a16="http://schemas.microsoft.com/office/drawing/2014/main" val="1332019186"/>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14. studenog 2025.</a:t>
                      </a:r>
                    </a:p>
                  </a:txBody>
                  <a:tcPr marL="68580" marR="68580" marT="0" marB="0">
                    <a:solidFill>
                      <a:schemeClr val="bg1"/>
                    </a:solidFill>
                  </a:tcPr>
                </a:tc>
                <a:extLst>
                  <a:ext uri="{0D108BD9-81ED-4DB2-BD59-A6C34878D82A}">
                    <a16:rowId xmlns:a16="http://schemas.microsoft.com/office/drawing/2014/main" val="1112763199"/>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Razvijati i poticati mir, empatiju, toleranciju, uvažavanje i mirno rješavanje sukoba.</a:t>
                      </a:r>
                    </a:p>
                  </a:txBody>
                  <a:tcPr marL="68580" marR="68580" marT="0" marB="0">
                    <a:solidFill>
                      <a:schemeClr val="bg1"/>
                    </a:solidFill>
                  </a:tcPr>
                </a:tc>
                <a:extLst>
                  <a:ext uri="{0D108BD9-81ED-4DB2-BD59-A6C34878D82A}">
                    <a16:rowId xmlns:a16="http://schemas.microsoft.com/office/drawing/2014/main" val="3464227923"/>
                  </a:ext>
                </a:extLst>
              </a:tr>
              <a:tr h="30850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Nema</a:t>
                      </a:r>
                    </a:p>
                  </a:txBody>
                  <a:tcPr marL="68580" marR="68580" marT="0" marB="0">
                    <a:solidFill>
                      <a:schemeClr val="bg1"/>
                    </a:solidFill>
                  </a:tcPr>
                </a:tc>
                <a:extLst>
                  <a:ext uri="{0D108BD9-81ED-4DB2-BD59-A6C34878D82A}">
                    <a16:rowId xmlns:a16="http://schemas.microsoft.com/office/drawing/2014/main" val="3180451815"/>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Objava članka na web stranici škole, crteži i pisani radovi naših učenika, plakati, skulpture, školski panoi, emisija, film.</a:t>
                      </a:r>
                    </a:p>
                  </a:txBody>
                  <a:tcPr marL="68580" marR="68580" marT="0" marB="0">
                    <a:solidFill>
                      <a:schemeClr val="bg1"/>
                    </a:solidFill>
                  </a:tcPr>
                </a:tc>
                <a:extLst>
                  <a:ext uri="{0D108BD9-81ED-4DB2-BD59-A6C34878D82A}">
                    <a16:rowId xmlns:a16="http://schemas.microsoft.com/office/drawing/2014/main" val="2207089745"/>
                  </a:ext>
                </a:extLst>
              </a:tr>
            </a:tbl>
          </a:graphicData>
        </a:graphic>
      </p:graphicFrame>
      <p:sp>
        <p:nvSpPr>
          <p:cNvPr id="3" name="Pravokutnik 2">
            <a:extLst>
              <a:ext uri="{FF2B5EF4-FFF2-40B4-BE49-F238E27FC236}">
                <a16:creationId xmlns:a16="http://schemas.microsoft.com/office/drawing/2014/main" id="{8921477B-54F4-F726-16E1-7F1E335FEE08}"/>
              </a:ext>
            </a:extLst>
          </p:cNvPr>
          <p:cNvSpPr/>
          <p:nvPr/>
        </p:nvSpPr>
        <p:spPr>
          <a:xfrm>
            <a:off x="0" y="262304"/>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E824F26E-8178-8CCB-47EE-753B76298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44"/>
            <a:ext cx="6858000" cy="952500"/>
          </a:xfrm>
          <a:prstGeom prst="rect">
            <a:avLst/>
          </a:prstGeom>
        </p:spPr>
      </p:pic>
    </p:spTree>
    <p:extLst>
      <p:ext uri="{BB962C8B-B14F-4D97-AF65-F5344CB8AC3E}">
        <p14:creationId xmlns:p14="http://schemas.microsoft.com/office/powerpoint/2010/main" val="3475007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7" name="Rezervirano mjesto broja slajda 1">
            <a:extLst>
              <a:ext uri="{FF2B5EF4-FFF2-40B4-BE49-F238E27FC236}">
                <a16:creationId xmlns:a16="http://schemas.microsoft.com/office/drawing/2014/main" id="{5A2FBB08-D583-BD79-C091-0D0A770B623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44</a:t>
            </a:fld>
            <a:endParaRPr lang="hr-HR" dirty="0"/>
          </a:p>
        </p:txBody>
      </p:sp>
      <p:graphicFrame>
        <p:nvGraphicFramePr>
          <p:cNvPr id="10" name="Tablica 9">
            <a:extLst>
              <a:ext uri="{FF2B5EF4-FFF2-40B4-BE49-F238E27FC236}">
                <a16:creationId xmlns:a16="http://schemas.microsoft.com/office/drawing/2014/main" id="{A384F465-779E-415D-A0FB-10CD595E1ADC}"/>
              </a:ext>
            </a:extLst>
          </p:cNvPr>
          <p:cNvGraphicFramePr>
            <a:graphicFrameLocks noGrp="1"/>
          </p:cNvGraphicFramePr>
          <p:nvPr>
            <p:extLst>
              <p:ext uri="{D42A27DB-BD31-4B8C-83A1-F6EECF244321}">
                <p14:modId xmlns:p14="http://schemas.microsoft.com/office/powerpoint/2010/main" val="3750206502"/>
              </p:ext>
            </p:extLst>
          </p:nvPr>
        </p:nvGraphicFramePr>
        <p:xfrm>
          <a:off x="431799" y="1386452"/>
          <a:ext cx="5954713" cy="3652498"/>
        </p:xfrm>
        <a:graphic>
          <a:graphicData uri="http://schemas.openxmlformats.org/drawingml/2006/table">
            <a:tbl>
              <a:tblPr>
                <a:tableStyleId>{BDBED569-4797-4DF1-A0F4-6AAB3CD982D8}</a:tableStyleId>
              </a:tblPr>
              <a:tblGrid>
                <a:gridCol w="2346514">
                  <a:extLst>
                    <a:ext uri="{9D8B030D-6E8A-4147-A177-3AD203B41FA5}">
                      <a16:colId xmlns:a16="http://schemas.microsoft.com/office/drawing/2014/main" val="3418381541"/>
                    </a:ext>
                  </a:extLst>
                </a:gridCol>
                <a:gridCol w="3608199">
                  <a:extLst>
                    <a:ext uri="{9D8B030D-6E8A-4147-A177-3AD203B41FA5}">
                      <a16:colId xmlns:a16="http://schemas.microsoft.com/office/drawing/2014/main" val="396682371"/>
                    </a:ext>
                  </a:extLst>
                </a:gridCol>
              </a:tblGrid>
              <a:tr h="336528">
                <a:tc>
                  <a:txBody>
                    <a:bodyPr/>
                    <a:lstStyle/>
                    <a:p>
                      <a:pPr rtl="0" fontAlgn="t">
                        <a:spcBef>
                          <a:spcPts val="0"/>
                        </a:spcBef>
                        <a:spcAft>
                          <a:spcPts val="0"/>
                        </a:spcAft>
                      </a:pPr>
                      <a:r>
                        <a:rPr lang="hr-HR" sz="1200" b="1" u="none" strike="noStrike" dirty="0">
                          <a:solidFill>
                            <a:srgbClr val="000000"/>
                          </a:solidFill>
                          <a:effectLst/>
                        </a:rPr>
                        <a:t>Aktivnost</a:t>
                      </a:r>
                      <a:endParaRPr lang="hr-HR" dirty="0">
                        <a:effectLst/>
                      </a:endParaRPr>
                    </a:p>
                  </a:txBody>
                  <a:tcPr marL="66675" marR="66675">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VEČER MATEMATIKE</a:t>
                      </a:r>
                      <a:endParaRPr lang="hr-HR" dirty="0">
                        <a:effectLst/>
                      </a:endParaRPr>
                    </a:p>
                  </a:txBody>
                  <a:tcPr marL="66675" marR="66675">
                    <a:solidFill>
                      <a:schemeClr val="accent6">
                        <a:lumMod val="40000"/>
                        <a:lumOff val="60000"/>
                      </a:schemeClr>
                    </a:solidFill>
                  </a:tcPr>
                </a:tc>
                <a:extLst>
                  <a:ext uri="{0D108BD9-81ED-4DB2-BD59-A6C34878D82A}">
                    <a16:rowId xmlns:a16="http://schemas.microsoft.com/office/drawing/2014/main" val="1233167598"/>
                  </a:ext>
                </a:extLst>
              </a:tr>
              <a:tr h="314325">
                <a:tc>
                  <a:txBody>
                    <a:bodyPr/>
                    <a:lstStyle/>
                    <a:p>
                      <a:pPr rtl="0" fontAlgn="t">
                        <a:spcBef>
                          <a:spcPts val="0"/>
                        </a:spcBef>
                        <a:spcAft>
                          <a:spcPts val="0"/>
                        </a:spcAft>
                      </a:pPr>
                      <a:r>
                        <a:rPr lang="hr-HR" sz="1200" b="1" u="none" strike="noStrike">
                          <a:solidFill>
                            <a:srgbClr val="000000"/>
                          </a:solidFill>
                          <a:effectLst/>
                        </a:rPr>
                        <a:t>Nositelj</a:t>
                      </a:r>
                      <a:endParaRPr lang="hr-HR">
                        <a:effectLst/>
                      </a:endParaRPr>
                    </a:p>
                  </a:txBody>
                  <a:tcPr marL="66675" marR="66675">
                    <a:solidFill>
                      <a:schemeClr val="accent5">
                        <a:lumMod val="20000"/>
                        <a:lumOff val="80000"/>
                      </a:schemeClr>
                    </a:solidFill>
                  </a:tcPr>
                </a:tc>
                <a:tc>
                  <a:txBody>
                    <a:bodyPr/>
                    <a:lstStyle/>
                    <a:p>
                      <a:pPr marL="0" indent="0" rtl="0" fontAlgn="t">
                        <a:spcBef>
                          <a:spcPts val="0"/>
                        </a:spcBef>
                        <a:spcAft>
                          <a:spcPts val="0"/>
                        </a:spcAft>
                      </a:pPr>
                      <a:r>
                        <a:rPr lang="hr-HR" sz="1200" b="0" u="none" strike="noStrike" dirty="0">
                          <a:solidFill>
                            <a:srgbClr val="000000"/>
                          </a:solidFill>
                          <a:effectLst/>
                        </a:rPr>
                        <a:t> N. Marinac</a:t>
                      </a:r>
                      <a:endParaRPr lang="hr-HR" dirty="0">
                        <a:effectLst/>
                      </a:endParaRPr>
                    </a:p>
                  </a:txBody>
                  <a:tcPr marL="114300" marR="114300"/>
                </a:tc>
                <a:extLst>
                  <a:ext uri="{0D108BD9-81ED-4DB2-BD59-A6C34878D82A}">
                    <a16:rowId xmlns:a16="http://schemas.microsoft.com/office/drawing/2014/main" val="943230502"/>
                  </a:ext>
                </a:extLst>
              </a:tr>
              <a:tr h="294975">
                <a:tc>
                  <a:txBody>
                    <a:bodyPr/>
                    <a:lstStyle/>
                    <a:p>
                      <a:pPr rtl="0" fontAlgn="t">
                        <a:spcBef>
                          <a:spcPts val="0"/>
                        </a:spcBef>
                        <a:spcAft>
                          <a:spcPts val="0"/>
                        </a:spcAft>
                      </a:pPr>
                      <a:r>
                        <a:rPr lang="hr-HR" sz="1200" b="1" u="none" strike="noStrike">
                          <a:solidFill>
                            <a:srgbClr val="000000"/>
                          </a:solidFill>
                          <a:effectLst/>
                        </a:rPr>
                        <a:t>Planirani broj učenika</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pl-PL" sz="1200" b="0" u="none" strike="noStrike">
                          <a:solidFill>
                            <a:srgbClr val="000000"/>
                          </a:solidFill>
                          <a:effectLst/>
                        </a:rPr>
                        <a:t>Prema prijavi učenika od 1.- 8. razreda </a:t>
                      </a:r>
                      <a:endParaRPr lang="pl-PL">
                        <a:effectLst/>
                      </a:endParaRPr>
                    </a:p>
                  </a:txBody>
                  <a:tcPr marL="114300" marR="114300"/>
                </a:tc>
                <a:extLst>
                  <a:ext uri="{0D108BD9-81ED-4DB2-BD59-A6C34878D82A}">
                    <a16:rowId xmlns:a16="http://schemas.microsoft.com/office/drawing/2014/main" val="3078546390"/>
                  </a:ext>
                </a:extLst>
              </a:tr>
              <a:tr h="606125">
                <a:tc>
                  <a:txBody>
                    <a:bodyPr/>
                    <a:lstStyle/>
                    <a:p>
                      <a:pPr rtl="0" fontAlgn="t">
                        <a:spcBef>
                          <a:spcPts val="0"/>
                        </a:spcBef>
                        <a:spcAft>
                          <a:spcPts val="0"/>
                        </a:spcAft>
                      </a:pPr>
                      <a:r>
                        <a:rPr lang="hr-HR" sz="1200" b="1" u="none" strike="noStrike" dirty="0">
                          <a:solidFill>
                            <a:srgbClr val="000000"/>
                          </a:solidFill>
                          <a:effectLst/>
                        </a:rPr>
                        <a:t>Ciljevi aktivnosti</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Produbljivanje matematičkog znanja i sposobnosti učenika. Razvijanje pojmovnog i apstraktnog mišljenja.</a:t>
                      </a:r>
                      <a:endParaRPr lang="hr-HR" dirty="0">
                        <a:effectLst/>
                      </a:endParaRPr>
                    </a:p>
                  </a:txBody>
                  <a:tcPr marL="114300" marR="114300"/>
                </a:tc>
                <a:extLst>
                  <a:ext uri="{0D108BD9-81ED-4DB2-BD59-A6C34878D82A}">
                    <a16:rowId xmlns:a16="http://schemas.microsoft.com/office/drawing/2014/main" val="813096308"/>
                  </a:ext>
                </a:extLst>
              </a:tr>
              <a:tr h="287320">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pl-PL" sz="1200" b="0" u="none" strike="noStrike" dirty="0">
                          <a:solidFill>
                            <a:srgbClr val="000000"/>
                          </a:solidFill>
                          <a:effectLst/>
                        </a:rPr>
                        <a:t>Sajam matematičkih zadataka koje učenici biraju.</a:t>
                      </a:r>
                      <a:endParaRPr lang="pl-PL" dirty="0">
                        <a:effectLst/>
                      </a:endParaRPr>
                    </a:p>
                  </a:txBody>
                  <a:tcPr marL="66675" marR="66675"/>
                </a:tc>
                <a:extLst>
                  <a:ext uri="{0D108BD9-81ED-4DB2-BD59-A6C34878D82A}">
                    <a16:rowId xmlns:a16="http://schemas.microsoft.com/office/drawing/2014/main" val="519562877"/>
                  </a:ext>
                </a:extLst>
              </a:tr>
              <a:tr h="304800">
                <a:tc>
                  <a:txBody>
                    <a:bodyPr/>
                    <a:lstStyle/>
                    <a:p>
                      <a:pPr rtl="0" fontAlgn="t">
                        <a:spcBef>
                          <a:spcPts val="0"/>
                        </a:spcBef>
                        <a:spcAft>
                          <a:spcPts val="0"/>
                        </a:spcAft>
                      </a:pPr>
                      <a:r>
                        <a:rPr lang="hr-HR" sz="1200" b="1" u="none" strike="noStrike">
                          <a:solidFill>
                            <a:srgbClr val="000000"/>
                          </a:solidFill>
                          <a:effectLst/>
                        </a:rPr>
                        <a:t>Vremenski okvir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Prosinac 2025.</a:t>
                      </a:r>
                      <a:endParaRPr lang="hr-HR" dirty="0">
                        <a:effectLst/>
                      </a:endParaRPr>
                    </a:p>
                  </a:txBody>
                  <a:tcPr marL="66675" marR="66675"/>
                </a:tc>
                <a:extLst>
                  <a:ext uri="{0D108BD9-81ED-4DB2-BD59-A6C34878D82A}">
                    <a16:rowId xmlns:a16="http://schemas.microsoft.com/office/drawing/2014/main" val="2060810852"/>
                  </a:ext>
                </a:extLst>
              </a:tr>
              <a:tr h="504825">
                <a:tc>
                  <a:txBody>
                    <a:bodyPr/>
                    <a:lstStyle/>
                    <a:p>
                      <a:pPr rtl="0" fontAlgn="t">
                        <a:spcBef>
                          <a:spcPts val="0"/>
                        </a:spcBef>
                        <a:spcAft>
                          <a:spcPts val="0"/>
                        </a:spcAft>
                      </a:pPr>
                      <a:r>
                        <a:rPr lang="hr-HR" sz="1200" b="1" u="none" strike="noStrike">
                          <a:solidFill>
                            <a:srgbClr val="000000"/>
                          </a:solidFill>
                          <a:effectLst/>
                        </a:rPr>
                        <a:t>Osnovna namjena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a:solidFill>
                            <a:srgbClr val="000000"/>
                          </a:solidFill>
                          <a:effectLst/>
                        </a:rPr>
                        <a:t>Popularizacija matematike među mladima, izgradnju pozitivnog stava učenika prema matematici.</a:t>
                      </a:r>
                      <a:endParaRPr lang="hr-HR">
                        <a:effectLst/>
                      </a:endParaRPr>
                    </a:p>
                  </a:txBody>
                  <a:tcPr marL="66675" marR="66675"/>
                </a:tc>
                <a:extLst>
                  <a:ext uri="{0D108BD9-81ED-4DB2-BD59-A6C34878D82A}">
                    <a16:rowId xmlns:a16="http://schemas.microsoft.com/office/drawing/2014/main" val="3625521358"/>
                  </a:ext>
                </a:extLst>
              </a:tr>
              <a:tr h="308275">
                <a:tc>
                  <a:txBody>
                    <a:bodyPr/>
                    <a:lstStyle/>
                    <a:p>
                      <a:pPr rtl="0" fontAlgn="t">
                        <a:spcBef>
                          <a:spcPts val="0"/>
                        </a:spcBef>
                        <a:spcAft>
                          <a:spcPts val="0"/>
                        </a:spcAft>
                      </a:pPr>
                      <a:r>
                        <a:rPr lang="hr-HR" sz="1200" b="1" u="none" strike="noStrike">
                          <a:solidFill>
                            <a:srgbClr val="000000"/>
                          </a:solidFill>
                          <a:effectLst/>
                        </a:rPr>
                        <a:t>Okvirni troškovnik za aktivnost</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a:solidFill>
                            <a:srgbClr val="000000"/>
                          </a:solidFill>
                          <a:effectLst/>
                        </a:rPr>
                        <a:t>Sredstava pripremanje radnih materijala.</a:t>
                      </a:r>
                      <a:endParaRPr lang="hr-HR">
                        <a:effectLst/>
                      </a:endParaRPr>
                    </a:p>
                  </a:txBody>
                  <a:tcPr marL="66675" marR="66675"/>
                </a:tc>
                <a:extLst>
                  <a:ext uri="{0D108BD9-81ED-4DB2-BD59-A6C34878D82A}">
                    <a16:rowId xmlns:a16="http://schemas.microsoft.com/office/drawing/2014/main" val="3622042658"/>
                  </a:ext>
                </a:extLst>
              </a:tr>
              <a:tr h="695325">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Evaluacijske liste; objava fotografija na stranicama Hrvatskog matematičkog društva, prezentacija na mrežnim stranicama škole.</a:t>
                      </a:r>
                      <a:endParaRPr lang="hr-HR" dirty="0">
                        <a:effectLst/>
                      </a:endParaRPr>
                    </a:p>
                  </a:txBody>
                  <a:tcPr marL="66675" marR="66675"/>
                </a:tc>
                <a:extLst>
                  <a:ext uri="{0D108BD9-81ED-4DB2-BD59-A6C34878D82A}">
                    <a16:rowId xmlns:a16="http://schemas.microsoft.com/office/drawing/2014/main" val="2302608346"/>
                  </a:ext>
                </a:extLst>
              </a:tr>
            </a:tbl>
          </a:graphicData>
        </a:graphic>
      </p:graphicFrame>
      <p:sp>
        <p:nvSpPr>
          <p:cNvPr id="3" name="Pravokutnik 2">
            <a:extLst>
              <a:ext uri="{FF2B5EF4-FFF2-40B4-BE49-F238E27FC236}">
                <a16:creationId xmlns:a16="http://schemas.microsoft.com/office/drawing/2014/main" id="{DD23B693-4FE8-4D78-DB08-5317A678975E}"/>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6" name="Tablica 5">
            <a:extLst>
              <a:ext uri="{FF2B5EF4-FFF2-40B4-BE49-F238E27FC236}">
                <a16:creationId xmlns:a16="http://schemas.microsoft.com/office/drawing/2014/main" id="{9F9ECF85-9834-24F0-103B-E833909B1C64}"/>
              </a:ext>
            </a:extLst>
          </p:cNvPr>
          <p:cNvGraphicFramePr>
            <a:graphicFrameLocks noGrp="1"/>
          </p:cNvGraphicFramePr>
          <p:nvPr>
            <p:extLst>
              <p:ext uri="{D42A27DB-BD31-4B8C-83A1-F6EECF244321}">
                <p14:modId xmlns:p14="http://schemas.microsoft.com/office/powerpoint/2010/main" val="3857444061"/>
              </p:ext>
            </p:extLst>
          </p:nvPr>
        </p:nvGraphicFramePr>
        <p:xfrm>
          <a:off x="431800" y="5419571"/>
          <a:ext cx="5954712" cy="3207072"/>
        </p:xfrm>
        <a:graphic>
          <a:graphicData uri="http://schemas.openxmlformats.org/drawingml/2006/table">
            <a:tbl>
              <a:tblPr firstRow="1" firstCol="1" bandRow="1">
                <a:tableStyleId>{22838BEF-8BB2-4498-84A7-C5851F593DF1}</a:tableStyleId>
              </a:tblPr>
              <a:tblGrid>
                <a:gridCol w="2389569">
                  <a:extLst>
                    <a:ext uri="{9D8B030D-6E8A-4147-A177-3AD203B41FA5}">
                      <a16:colId xmlns:a16="http://schemas.microsoft.com/office/drawing/2014/main" val="3944491976"/>
                    </a:ext>
                  </a:extLst>
                </a:gridCol>
                <a:gridCol w="3565143">
                  <a:extLst>
                    <a:ext uri="{9D8B030D-6E8A-4147-A177-3AD203B41FA5}">
                      <a16:colId xmlns:a16="http://schemas.microsoft.com/office/drawing/2014/main" val="1572269892"/>
                    </a:ext>
                  </a:extLst>
                </a:gridCol>
              </a:tblGrid>
              <a:tr h="35192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DOČEK SVETOG NIKOLE</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8503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DND </a:t>
                      </a:r>
                      <a:r>
                        <a:rPr lang="hr-HR" sz="1200" dirty="0" err="1">
                          <a:effectLst/>
                          <a:latin typeface="+mn-lt"/>
                          <a:ea typeface="Calibri" panose="020F0502020204030204" pitchFamily="34" charset="0"/>
                        </a:rPr>
                        <a:t>Rešetari</a:t>
                      </a:r>
                      <a:r>
                        <a:rPr lang="hr-HR" sz="1200" dirty="0">
                          <a:effectLst/>
                          <a:latin typeface="+mn-lt"/>
                          <a:ea typeface="Calibri" panose="020F0502020204030204" pitchFamily="34" charset="0"/>
                        </a:rPr>
                        <a:t>, Općina </a:t>
                      </a:r>
                      <a:r>
                        <a:rPr lang="hr-HR" sz="1200" dirty="0" err="1">
                          <a:effectLst/>
                          <a:latin typeface="+mn-lt"/>
                          <a:ea typeface="Calibri" panose="020F0502020204030204" pitchFamily="34" charset="0"/>
                        </a:rPr>
                        <a:t>Rešetari</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32067">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Učenici RN</a:t>
                      </a:r>
                    </a:p>
                  </a:txBody>
                  <a:tcPr marL="114300" marR="114300" marT="0" marB="0">
                    <a:solidFill>
                      <a:schemeClr val="bg1"/>
                    </a:solidFill>
                  </a:tcPr>
                </a:tc>
                <a:extLst>
                  <a:ext uri="{0D108BD9-81ED-4DB2-BD59-A6C34878D82A}">
                    <a16:rowId xmlns:a16="http://schemas.microsoft.com/office/drawing/2014/main" val="2147242371"/>
                  </a:ext>
                </a:extLst>
              </a:tr>
              <a:tr h="399303">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Pjesmom, plesom i glazbom proslaviti dolazak sv. Nikole, darivanje najmlađih</a:t>
                      </a:r>
                    </a:p>
                  </a:txBody>
                  <a:tcPr marL="114300" marR="114300" marT="0" marB="0">
                    <a:solidFill>
                      <a:schemeClr val="bg1"/>
                    </a:solidFill>
                  </a:tcPr>
                </a:tc>
                <a:extLst>
                  <a:ext uri="{0D108BD9-81ED-4DB2-BD59-A6C34878D82A}">
                    <a16:rowId xmlns:a16="http://schemas.microsoft.com/office/drawing/2014/main" val="2580803967"/>
                  </a:ext>
                </a:extLst>
              </a:tr>
              <a:tr h="35656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Igrokaz, recitacija, pjesma i ples</a:t>
                      </a:r>
                    </a:p>
                  </a:txBody>
                  <a:tcPr marL="68580" marR="68580" marT="0" marB="0">
                    <a:solidFill>
                      <a:schemeClr val="bg1"/>
                    </a:solidFill>
                  </a:tcPr>
                </a:tc>
                <a:extLst>
                  <a:ext uri="{0D108BD9-81ED-4DB2-BD59-A6C34878D82A}">
                    <a16:rowId xmlns:a16="http://schemas.microsoft.com/office/drawing/2014/main" val="618008231"/>
                  </a:ext>
                </a:extLst>
              </a:tr>
              <a:tr h="28097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5. prosinac 2025.</a:t>
                      </a:r>
                    </a:p>
                  </a:txBody>
                  <a:tcPr marL="68580" marR="68580" marT="0" marB="0">
                    <a:solidFill>
                      <a:schemeClr val="bg1"/>
                    </a:solidFill>
                  </a:tcPr>
                </a:tc>
                <a:extLst>
                  <a:ext uri="{0D108BD9-81ED-4DB2-BD59-A6C34878D82A}">
                    <a16:rowId xmlns:a16="http://schemas.microsoft.com/office/drawing/2014/main" val="2888670941"/>
                  </a:ext>
                </a:extLst>
              </a:tr>
              <a:tr h="460232">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Razvijanje kreativnosti kod učenika, vježbe komunikacije i scenskog nastupa</a:t>
                      </a:r>
                    </a:p>
                  </a:txBody>
                  <a:tcPr marL="68580" marR="68580" marT="0" marB="0">
                    <a:solidFill>
                      <a:schemeClr val="bg1"/>
                    </a:solidFill>
                  </a:tcPr>
                </a:tc>
                <a:extLst>
                  <a:ext uri="{0D108BD9-81ED-4DB2-BD59-A6C34878D82A}">
                    <a16:rowId xmlns:a16="http://schemas.microsoft.com/office/drawing/2014/main" val="2630794146"/>
                  </a:ext>
                </a:extLst>
              </a:tr>
              <a:tr h="37396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algn="just" defTabSz="685800" rtl="0" eaLnBrk="1" latinLnBrk="0" hangingPunct="1">
                        <a:lnSpc>
                          <a:spcPct val="107000"/>
                        </a:lnSpc>
                        <a:spcAft>
                          <a:spcPts val="800"/>
                        </a:spcAft>
                      </a:pPr>
                      <a:r>
                        <a:rPr lang="hr-HR" sz="1200" kern="1200" dirty="0">
                          <a:solidFill>
                            <a:schemeClr val="dk1"/>
                          </a:solidFill>
                          <a:effectLst/>
                          <a:latin typeface="+mn-lt"/>
                          <a:ea typeface="Calibri" panose="020F0502020204030204" pitchFamily="34" charset="0"/>
                          <a:cs typeface="+mn-cs"/>
                        </a:rPr>
                        <a:t>Troškovi za prigodne poklone</a:t>
                      </a:r>
                    </a:p>
                  </a:txBody>
                  <a:tcPr marL="68580" marR="68580" marT="0" marB="0">
                    <a:solidFill>
                      <a:schemeClr val="bg1"/>
                    </a:solidFill>
                  </a:tcPr>
                </a:tc>
                <a:extLst>
                  <a:ext uri="{0D108BD9-81ED-4DB2-BD59-A6C34878D82A}">
                    <a16:rowId xmlns:a16="http://schemas.microsoft.com/office/drawing/2014/main" val="1683071559"/>
                  </a:ext>
                </a:extLst>
              </a:tr>
              <a:tr h="36700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Objavljivanje sadržaja putem školske stranice.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8" name="Slika 7" descr="Slika na kojoj se prikazuje tekst, snimka zaslona, Font, logotip&#10;&#10;Sadržaj generiran uz AI možda nije točan.">
            <a:extLst>
              <a:ext uri="{FF2B5EF4-FFF2-40B4-BE49-F238E27FC236}">
                <a16:creationId xmlns:a16="http://schemas.microsoft.com/office/drawing/2014/main" id="{30693E2C-5C7D-A2E7-9284-611D5AEB1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632195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6" name="Tablica 5">
            <a:extLst>
              <a:ext uri="{FF2B5EF4-FFF2-40B4-BE49-F238E27FC236}">
                <a16:creationId xmlns:a16="http://schemas.microsoft.com/office/drawing/2014/main" id="{2C7BDC53-1586-78AB-2423-847E86D7412F}"/>
              </a:ext>
            </a:extLst>
          </p:cNvPr>
          <p:cNvGraphicFramePr>
            <a:graphicFrameLocks noGrp="1"/>
          </p:cNvGraphicFramePr>
          <p:nvPr>
            <p:extLst>
              <p:ext uri="{D42A27DB-BD31-4B8C-83A1-F6EECF244321}">
                <p14:modId xmlns:p14="http://schemas.microsoft.com/office/powerpoint/2010/main" val="1193505238"/>
              </p:ext>
            </p:extLst>
          </p:nvPr>
        </p:nvGraphicFramePr>
        <p:xfrm>
          <a:off x="532765" y="1333990"/>
          <a:ext cx="5792470" cy="3207072"/>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3944491976"/>
                    </a:ext>
                  </a:extLst>
                </a:gridCol>
                <a:gridCol w="3608161">
                  <a:extLst>
                    <a:ext uri="{9D8B030D-6E8A-4147-A177-3AD203B41FA5}">
                      <a16:colId xmlns:a16="http://schemas.microsoft.com/office/drawing/2014/main" val="1572269892"/>
                    </a:ext>
                  </a:extLst>
                </a:gridCol>
              </a:tblGrid>
              <a:tr h="35192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PROSLAVA BOŽIĆA – INTEGRIRANI DAN</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8503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 J. Zelenika, V. Hodak, voditelji INA</a:t>
                      </a:r>
                    </a:p>
                  </a:txBody>
                  <a:tcPr marL="114300" marR="114300" marT="0" marB="0">
                    <a:solidFill>
                      <a:schemeClr val="bg1"/>
                    </a:solidFill>
                  </a:tcPr>
                </a:tc>
                <a:extLst>
                  <a:ext uri="{0D108BD9-81ED-4DB2-BD59-A6C34878D82A}">
                    <a16:rowId xmlns:a16="http://schemas.microsoft.com/office/drawing/2014/main" val="1002994163"/>
                  </a:ext>
                </a:extLst>
              </a:tr>
              <a:tr h="332067">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162</a:t>
                      </a:r>
                    </a:p>
                  </a:txBody>
                  <a:tcPr marL="114300" marR="114300" marT="0" marB="0">
                    <a:solidFill>
                      <a:schemeClr val="bg1"/>
                    </a:solidFill>
                  </a:tcPr>
                </a:tc>
                <a:extLst>
                  <a:ext uri="{0D108BD9-81ED-4DB2-BD59-A6C34878D82A}">
                    <a16:rowId xmlns:a16="http://schemas.microsoft.com/office/drawing/2014/main" val="2147242371"/>
                  </a:ext>
                </a:extLst>
              </a:tr>
              <a:tr h="399303">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Pjesmom, plesom i glazbom proslaviti dolazak Božića i nove godine</a:t>
                      </a:r>
                    </a:p>
                  </a:txBody>
                  <a:tcPr marL="114300" marR="114300" marT="0" marB="0">
                    <a:solidFill>
                      <a:schemeClr val="bg1"/>
                    </a:solidFill>
                  </a:tcPr>
                </a:tc>
                <a:extLst>
                  <a:ext uri="{0D108BD9-81ED-4DB2-BD59-A6C34878D82A}">
                    <a16:rowId xmlns:a16="http://schemas.microsoft.com/office/drawing/2014/main" val="2580803967"/>
                  </a:ext>
                </a:extLst>
              </a:tr>
              <a:tr h="35656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Predstavljanje aktivnosti u dvorani.</a:t>
                      </a:r>
                    </a:p>
                  </a:txBody>
                  <a:tcPr marL="68580" marR="68580" marT="0" marB="0">
                    <a:solidFill>
                      <a:schemeClr val="bg1"/>
                    </a:solidFill>
                  </a:tcPr>
                </a:tc>
                <a:extLst>
                  <a:ext uri="{0D108BD9-81ED-4DB2-BD59-A6C34878D82A}">
                    <a16:rowId xmlns:a16="http://schemas.microsoft.com/office/drawing/2014/main" val="618008231"/>
                  </a:ext>
                </a:extLst>
              </a:tr>
              <a:tr h="28097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23. prosinca 2025.</a:t>
                      </a:r>
                    </a:p>
                  </a:txBody>
                  <a:tcPr marL="68580" marR="68580" marT="0" marB="0">
                    <a:solidFill>
                      <a:schemeClr val="bg1"/>
                    </a:solidFill>
                  </a:tcPr>
                </a:tc>
                <a:extLst>
                  <a:ext uri="{0D108BD9-81ED-4DB2-BD59-A6C34878D82A}">
                    <a16:rowId xmlns:a16="http://schemas.microsoft.com/office/drawing/2014/main" val="2888670941"/>
                  </a:ext>
                </a:extLst>
              </a:tr>
              <a:tr h="460232">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Razvijanje kreativnosti kod učenika, vježbe komunikacije i scenskog nastupa, upotreba IKT-a</a:t>
                      </a:r>
                    </a:p>
                  </a:txBody>
                  <a:tcPr marL="68580" marR="68580" marT="0" marB="0">
                    <a:solidFill>
                      <a:schemeClr val="bg1"/>
                    </a:solidFill>
                  </a:tcPr>
                </a:tc>
                <a:extLst>
                  <a:ext uri="{0D108BD9-81ED-4DB2-BD59-A6C34878D82A}">
                    <a16:rowId xmlns:a16="http://schemas.microsoft.com/office/drawing/2014/main" val="2630794146"/>
                  </a:ext>
                </a:extLst>
              </a:tr>
              <a:tr h="37396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Troškovi izrade kostima i rekvizita</a:t>
                      </a:r>
                    </a:p>
                  </a:txBody>
                  <a:tcPr marL="68580" marR="68580" marT="0" marB="0">
                    <a:solidFill>
                      <a:schemeClr val="bg1"/>
                    </a:solidFill>
                  </a:tcPr>
                </a:tc>
                <a:extLst>
                  <a:ext uri="{0D108BD9-81ED-4DB2-BD59-A6C34878D82A}">
                    <a16:rowId xmlns:a16="http://schemas.microsoft.com/office/drawing/2014/main" val="1683071559"/>
                  </a:ext>
                </a:extLst>
              </a:tr>
              <a:tr h="36700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Objavljivanje sadržaja putem školske stranice.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47029FD4-8441-7F94-817E-27F55139BE3D}"/>
              </a:ext>
            </a:extLst>
          </p:cNvPr>
          <p:cNvSpPr>
            <a:spLocks noGrp="1"/>
          </p:cNvSpPr>
          <p:nvPr>
            <p:ph type="sldNum" sz="quarter" idx="12"/>
          </p:nvPr>
        </p:nvSpPr>
        <p:spPr>
          <a:xfrm>
            <a:off x="4925525" y="9378597"/>
            <a:ext cx="1543050" cy="527403"/>
          </a:xfrm>
        </p:spPr>
        <p:txBody>
          <a:bodyPr/>
          <a:lstStyle/>
          <a:p>
            <a:fld id="{E7FDF1D0-E4F4-4EC6-B6AF-9683D68D0AF0}" type="slidenum">
              <a:rPr lang="hr-HR" smtClean="0"/>
              <a:t>45</a:t>
            </a:fld>
            <a:endParaRPr lang="hr-HR" dirty="0"/>
          </a:p>
        </p:txBody>
      </p:sp>
      <p:graphicFrame>
        <p:nvGraphicFramePr>
          <p:cNvPr id="8" name="Tablica 7">
            <a:extLst>
              <a:ext uri="{FF2B5EF4-FFF2-40B4-BE49-F238E27FC236}">
                <a16:creationId xmlns:a16="http://schemas.microsoft.com/office/drawing/2014/main" id="{A08587D3-7928-4DAC-B61A-3910CED99D9E}"/>
              </a:ext>
            </a:extLst>
          </p:cNvPr>
          <p:cNvGraphicFramePr>
            <a:graphicFrameLocks noGrp="1"/>
          </p:cNvGraphicFramePr>
          <p:nvPr>
            <p:extLst>
              <p:ext uri="{D42A27DB-BD31-4B8C-83A1-F6EECF244321}">
                <p14:modId xmlns:p14="http://schemas.microsoft.com/office/powerpoint/2010/main" val="8538361"/>
              </p:ext>
            </p:extLst>
          </p:nvPr>
        </p:nvGraphicFramePr>
        <p:xfrm>
          <a:off x="532764" y="4859117"/>
          <a:ext cx="5802721" cy="3271829"/>
        </p:xfrm>
        <a:graphic>
          <a:graphicData uri="http://schemas.openxmlformats.org/drawingml/2006/table">
            <a:tbl>
              <a:tblPr firstRow="1" firstCol="1" bandRow="1">
                <a:tableStyleId>{22838BEF-8BB2-4498-84A7-C5851F593DF1}</a:tableStyleId>
              </a:tblPr>
              <a:tblGrid>
                <a:gridCol w="2188175">
                  <a:extLst>
                    <a:ext uri="{9D8B030D-6E8A-4147-A177-3AD203B41FA5}">
                      <a16:colId xmlns:a16="http://schemas.microsoft.com/office/drawing/2014/main" val="1952929602"/>
                    </a:ext>
                  </a:extLst>
                </a:gridCol>
                <a:gridCol w="3614546">
                  <a:extLst>
                    <a:ext uri="{9D8B030D-6E8A-4147-A177-3AD203B41FA5}">
                      <a16:colId xmlns:a16="http://schemas.microsoft.com/office/drawing/2014/main" val="3538650175"/>
                    </a:ext>
                  </a:extLst>
                </a:gridCol>
              </a:tblGrid>
              <a:tr h="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POSVETA ŠKOLE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 </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361204935"/>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Vlč. J. Bogović, V. Hodak</a:t>
                      </a:r>
                    </a:p>
                  </a:txBody>
                  <a:tcPr marL="68580" marR="68580" marT="0" marB="0">
                    <a:solidFill>
                      <a:schemeClr val="bg1"/>
                    </a:solidFill>
                  </a:tcPr>
                </a:tc>
                <a:extLst>
                  <a:ext uri="{0D108BD9-81ED-4DB2-BD59-A6C34878D82A}">
                    <a16:rowId xmlns:a16="http://schemas.microsoft.com/office/drawing/2014/main" val="439509588"/>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162</a:t>
                      </a:r>
                    </a:p>
                  </a:txBody>
                  <a:tcPr marL="68580" marR="68580" marT="0" marB="0">
                    <a:solidFill>
                      <a:schemeClr val="bg1"/>
                    </a:solidFill>
                  </a:tcPr>
                </a:tc>
                <a:extLst>
                  <a:ext uri="{0D108BD9-81ED-4DB2-BD59-A6C34878D82A}">
                    <a16:rowId xmlns:a16="http://schemas.microsoft.com/office/drawing/2014/main" val="792390971"/>
                  </a:ext>
                </a:extLst>
              </a:tr>
              <a:tr h="44285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Osvijestiti važnost povezanosti Boga i čovjeka u svakodnevnom životu.</a:t>
                      </a:r>
                    </a:p>
                  </a:txBody>
                  <a:tcPr marL="68580" marR="68580" marT="0" marB="0">
                    <a:solidFill>
                      <a:schemeClr val="bg1"/>
                    </a:solidFill>
                  </a:tcPr>
                </a:tc>
                <a:extLst>
                  <a:ext uri="{0D108BD9-81ED-4DB2-BD59-A6C34878D82A}">
                    <a16:rowId xmlns:a16="http://schemas.microsoft.com/office/drawing/2014/main" val="160187149"/>
                  </a:ext>
                </a:extLst>
              </a:tr>
              <a:tr h="36986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Molitva, pjesma, posveta škole</a:t>
                      </a:r>
                    </a:p>
                  </a:txBody>
                  <a:tcPr marL="68580" marR="68580" marT="0" marB="0">
                    <a:solidFill>
                      <a:schemeClr val="bg1"/>
                    </a:solidFill>
                  </a:tcPr>
                </a:tc>
                <a:extLst>
                  <a:ext uri="{0D108BD9-81ED-4DB2-BD59-A6C34878D82A}">
                    <a16:rowId xmlns:a16="http://schemas.microsoft.com/office/drawing/2014/main" val="1332019186"/>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Siječanj 2026.</a:t>
                      </a:r>
                    </a:p>
                  </a:txBody>
                  <a:tcPr marL="68580" marR="68580" marT="0" marB="0">
                    <a:solidFill>
                      <a:schemeClr val="bg1"/>
                    </a:solidFill>
                  </a:tcPr>
                </a:tc>
                <a:extLst>
                  <a:ext uri="{0D108BD9-81ED-4DB2-BD59-A6C34878D82A}">
                    <a16:rowId xmlns:a16="http://schemas.microsoft.com/office/drawing/2014/main" val="1112763199"/>
                  </a:ext>
                </a:extLst>
              </a:tr>
              <a:tr h="40218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Potaknuti na svjedočenje vjere u školskom prostoru.</a:t>
                      </a:r>
                    </a:p>
                  </a:txBody>
                  <a:tcPr marL="68580" marR="68580" marT="0" marB="0">
                    <a:solidFill>
                      <a:schemeClr val="bg1"/>
                    </a:solidFill>
                  </a:tcPr>
                </a:tc>
                <a:extLst>
                  <a:ext uri="{0D108BD9-81ED-4DB2-BD59-A6C34878D82A}">
                    <a16:rowId xmlns:a16="http://schemas.microsoft.com/office/drawing/2014/main" val="3464227923"/>
                  </a:ext>
                </a:extLst>
              </a:tr>
              <a:tr h="30850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20 €</a:t>
                      </a:r>
                    </a:p>
                  </a:txBody>
                  <a:tcPr marL="68580" marR="68580" marT="0" marB="0">
                    <a:solidFill>
                      <a:schemeClr val="bg1"/>
                    </a:solidFill>
                  </a:tcPr>
                </a:tc>
                <a:extLst>
                  <a:ext uri="{0D108BD9-81ED-4DB2-BD59-A6C34878D82A}">
                    <a16:rowId xmlns:a16="http://schemas.microsoft.com/office/drawing/2014/main" val="3180451815"/>
                  </a:ext>
                </a:extLst>
              </a:tr>
              <a:tr h="37481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Objava članka na web stranici škole i razgovor</a:t>
                      </a:r>
                    </a:p>
                    <a:p>
                      <a:pPr algn="just">
                        <a:lnSpc>
                          <a:spcPct val="107000"/>
                        </a:lnSpc>
                        <a:spcAft>
                          <a:spcPts val="0"/>
                        </a:spcAft>
                      </a:pP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207089745"/>
                  </a:ext>
                </a:extLst>
              </a:tr>
            </a:tbl>
          </a:graphicData>
        </a:graphic>
      </p:graphicFrame>
      <p:sp>
        <p:nvSpPr>
          <p:cNvPr id="3" name="Pravokutnik 2">
            <a:extLst>
              <a:ext uri="{FF2B5EF4-FFF2-40B4-BE49-F238E27FC236}">
                <a16:creationId xmlns:a16="http://schemas.microsoft.com/office/drawing/2014/main" id="{6325FF2A-1D0A-F9B2-55F9-1088D01E6C82}"/>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9" name="Slika 8" descr="Slika na kojoj se prikazuje tekst, snimka zaslona, Font, logotip&#10;&#10;Sadržaj generiran uz AI možda nije točan.">
            <a:extLst>
              <a:ext uri="{FF2B5EF4-FFF2-40B4-BE49-F238E27FC236}">
                <a16:creationId xmlns:a16="http://schemas.microsoft.com/office/drawing/2014/main" id="{F8D85F1B-BA78-EE1C-5803-5DA5D120D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911799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ctangle 1">
            <a:extLst>
              <a:ext uri="{FF2B5EF4-FFF2-40B4-BE49-F238E27FC236}">
                <a16:creationId xmlns:a16="http://schemas.microsoft.com/office/drawing/2014/main" id="{072366FF-0241-A5FF-F555-0E9C7F078E91}"/>
              </a:ext>
            </a:extLst>
          </p:cNvPr>
          <p:cNvSpPr>
            <a:spLocks noChangeArrowheads="1"/>
          </p:cNvSpPr>
          <p:nvPr/>
        </p:nvSpPr>
        <p:spPr bwMode="auto">
          <a:xfrm>
            <a:off x="532765" y="657957"/>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6" name="Tablica 5">
            <a:extLst>
              <a:ext uri="{FF2B5EF4-FFF2-40B4-BE49-F238E27FC236}">
                <a16:creationId xmlns:a16="http://schemas.microsoft.com/office/drawing/2014/main" id="{3CADBAF4-E385-A270-2CAB-D9B732A27936}"/>
              </a:ext>
            </a:extLst>
          </p:cNvPr>
          <p:cNvGraphicFramePr>
            <a:graphicFrameLocks noGrp="1"/>
          </p:cNvGraphicFramePr>
          <p:nvPr>
            <p:extLst>
              <p:ext uri="{D42A27DB-BD31-4B8C-83A1-F6EECF244321}">
                <p14:modId xmlns:p14="http://schemas.microsoft.com/office/powerpoint/2010/main" val="4209093491"/>
              </p:ext>
            </p:extLst>
          </p:nvPr>
        </p:nvGraphicFramePr>
        <p:xfrm>
          <a:off x="532765" y="1317740"/>
          <a:ext cx="5792470" cy="4040686"/>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3944491976"/>
                    </a:ext>
                  </a:extLst>
                </a:gridCol>
                <a:gridCol w="3608161">
                  <a:extLst>
                    <a:ext uri="{9D8B030D-6E8A-4147-A177-3AD203B41FA5}">
                      <a16:colId xmlns:a16="http://schemas.microsoft.com/office/drawing/2014/main" val="1572269892"/>
                    </a:ext>
                  </a:extLst>
                </a:gridCol>
              </a:tblGrid>
              <a:tr h="35487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marR="193040">
                        <a:lnSpc>
                          <a:spcPts val="1375"/>
                        </a:lnSpc>
                        <a:spcAft>
                          <a:spcPts val="0"/>
                        </a:spcAft>
                      </a:pPr>
                      <a:r>
                        <a:rPr lang="hr-HR" sz="1200" b="1" dirty="0">
                          <a:effectLst/>
                          <a:latin typeface="+mn-lt"/>
                          <a:ea typeface="Times New Roman" panose="02020603050405020304" pitchFamily="18" charset="0"/>
                          <a:cs typeface="Times New Roman" panose="02020603050405020304" pitchFamily="18" charset="0"/>
                        </a:rPr>
                        <a:t>MEĐUNARODNI DAN ŽRTVE HOLOKAUSTA</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28742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D. Gorički, </a:t>
                      </a:r>
                      <a:r>
                        <a:rPr lang="hr-HR" sz="1200" dirty="0" err="1">
                          <a:effectLst/>
                          <a:latin typeface="+mn-lt"/>
                          <a:ea typeface="Times New Roman" panose="02020603050405020304" pitchFamily="18" charset="0"/>
                          <a:cs typeface="Times New Roman" panose="02020603050405020304" pitchFamily="18" charset="0"/>
                        </a:rPr>
                        <a:t>D.Gubić</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2994163"/>
                  </a:ext>
                </a:extLst>
              </a:tr>
              <a:tr h="334850">
                <a:tc>
                  <a:txBody>
                    <a:bodyPr/>
                    <a:lstStyle/>
                    <a:p>
                      <a:pPr>
                        <a:lnSpc>
                          <a:spcPct val="107000"/>
                        </a:lnSpc>
                        <a:spcAft>
                          <a:spcPts val="800"/>
                        </a:spcAft>
                      </a:pPr>
                      <a:r>
                        <a:rPr lang="hr-HR" sz="1200" dirty="0">
                          <a:solidFill>
                            <a:schemeClr val="tx1"/>
                          </a:solidFill>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solidFill>
                            <a:schemeClr val="tx1"/>
                          </a:solidFill>
                          <a:effectLst/>
                          <a:latin typeface="+mn-lt"/>
                          <a:ea typeface="Times New Roman" panose="02020603050405020304" pitchFamily="18" charset="0"/>
                          <a:cs typeface="Times New Roman" panose="02020603050405020304" pitchFamily="18" charset="0"/>
                        </a:rPr>
                        <a:t>učenici 5. – 8. razreda</a:t>
                      </a:r>
                      <a:endParaRPr lang="hr-HR" sz="11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147242371"/>
                  </a:ext>
                </a:extLst>
              </a:tr>
              <a:tr h="58860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096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Spoznati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važnost</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sjećanja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žrtve</a:t>
                      </a:r>
                      <a:r>
                        <a:rPr lang="hr-HR" sz="1200" spc="5" dirty="0">
                          <a:effectLst/>
                          <a:latin typeface="+mn-lt"/>
                          <a:ea typeface="Times New Roman" panose="02020603050405020304" pitchFamily="18" charset="0"/>
                          <a:cs typeface="Times New Roman" panose="02020603050405020304" pitchFamily="18" charset="0"/>
                        </a:rPr>
                        <a:t> H</a:t>
                      </a:r>
                      <a:r>
                        <a:rPr lang="hr-HR" sz="1200" dirty="0">
                          <a:effectLst/>
                          <a:latin typeface="+mn-lt"/>
                          <a:ea typeface="Times New Roman" panose="02020603050405020304" pitchFamily="18" charset="0"/>
                          <a:cs typeface="Times New Roman" panose="02020603050405020304" pitchFamily="18" charset="0"/>
                        </a:rPr>
                        <a:t>olokausta, s posebnim naglaskom na djecu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upozoriti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neprihvatljivu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politiku </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genocida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nacističkog</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režima.</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580803967"/>
                  </a:ext>
                </a:extLst>
              </a:tr>
              <a:tr h="70115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096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Tijekom</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aktivnosti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učenici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će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prikazati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povijesne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prilike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događaje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koje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obilježili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razdoblje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nacističke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politike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genocida, s posebnim naglaskom na sudbine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djece</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žrtava</a:t>
                      </a:r>
                      <a:r>
                        <a:rPr lang="hr-HR" sz="1200" spc="-5" dirty="0">
                          <a:effectLst/>
                          <a:latin typeface="+mn-lt"/>
                          <a:ea typeface="Times New Roman" panose="02020603050405020304" pitchFamily="18" charset="0"/>
                          <a:cs typeface="Times New Roman" panose="02020603050405020304" pitchFamily="18" charset="0"/>
                        </a:rPr>
                        <a:t> H</a:t>
                      </a:r>
                      <a:r>
                        <a:rPr lang="hr-HR" sz="1200" dirty="0">
                          <a:effectLst/>
                          <a:latin typeface="+mn-lt"/>
                          <a:ea typeface="Times New Roman" panose="02020603050405020304" pitchFamily="18" charset="0"/>
                          <a:cs typeface="Times New Roman" panose="02020603050405020304" pitchFamily="18" charset="0"/>
                        </a:rPr>
                        <a:t>olokausta.</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618008231"/>
                  </a:ext>
                </a:extLst>
              </a:tr>
              <a:tr h="28333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0" indent="0" algn="l" defTabSz="685800" rtl="0" eaLnBrk="1" fontAlgn="auto" latinLnBrk="0" hangingPunct="1">
                        <a:lnSpc>
                          <a:spcPts val="1375"/>
                        </a:lnSpc>
                        <a:spcBef>
                          <a:spcPts val="0"/>
                        </a:spcBef>
                        <a:spcAft>
                          <a:spcPts val="0"/>
                        </a:spcAft>
                        <a:buClrTx/>
                        <a:buSzTx/>
                        <a:buFontTx/>
                        <a:buNone/>
                        <a:tabLst/>
                        <a:defRPr/>
                      </a:pPr>
                      <a:r>
                        <a:rPr lang="hr-HR" sz="1200" dirty="0">
                          <a:effectLst/>
                          <a:latin typeface="+mn-lt"/>
                          <a:ea typeface="Times New Roman" panose="02020603050405020304" pitchFamily="18" charset="0"/>
                          <a:cs typeface="Times New Roman" panose="02020603050405020304" pitchFamily="18" charset="0"/>
                        </a:rPr>
                        <a:t>26.</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siječnja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2026.</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888670941"/>
                  </a:ext>
                </a:extLst>
              </a:tr>
              <a:tr h="701152">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096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Pobuditi svijest o opasnosti od radikalnih 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ekstremističkih</a:t>
                      </a:r>
                      <a:r>
                        <a:rPr lang="hr-HR" sz="1200" spc="26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pokreta</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26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režima</a:t>
                      </a:r>
                      <a:r>
                        <a:rPr lang="hr-HR" sz="1200" spc="26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te</a:t>
                      </a:r>
                      <a:r>
                        <a:rPr lang="hr-HR" sz="1200" spc="26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ukazati</a:t>
                      </a:r>
                      <a:r>
                        <a:rPr lang="hr-HR" sz="1200" spc="-29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 potrebu međusobne tolerancije bez obzira</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nacionalnu, vjersku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ili rasnu</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pripadnost.</a:t>
                      </a:r>
                      <a:endParaRPr lang="hr-HR" sz="11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630794146"/>
                  </a:ext>
                </a:extLst>
              </a:tr>
              <a:tr h="37710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Nema</a:t>
                      </a:r>
                    </a:p>
                  </a:txBody>
                  <a:tcPr marL="68580" marR="68580" marT="0" marB="0">
                    <a:solidFill>
                      <a:schemeClr val="bg1"/>
                    </a:solidFill>
                  </a:tcPr>
                </a:tc>
                <a:extLst>
                  <a:ext uri="{0D108BD9-81ED-4DB2-BD59-A6C34878D82A}">
                    <a16:rowId xmlns:a16="http://schemas.microsoft.com/office/drawing/2014/main" val="1683071559"/>
                  </a:ext>
                </a:extLst>
              </a:tr>
              <a:tr h="39210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Putem web stranice škole i lokalnih medija.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8" name="Rezervirano mjesto broja slajda 1">
            <a:extLst>
              <a:ext uri="{FF2B5EF4-FFF2-40B4-BE49-F238E27FC236}">
                <a16:creationId xmlns:a16="http://schemas.microsoft.com/office/drawing/2014/main" id="{35E16860-D3F2-871E-C15E-3B8ACC1A679C}"/>
              </a:ext>
            </a:extLst>
          </p:cNvPr>
          <p:cNvSpPr>
            <a:spLocks noGrp="1"/>
          </p:cNvSpPr>
          <p:nvPr>
            <p:ph type="sldNum" sz="quarter" idx="12"/>
          </p:nvPr>
        </p:nvSpPr>
        <p:spPr>
          <a:xfrm>
            <a:off x="4882803" y="9433252"/>
            <a:ext cx="1543050" cy="527403"/>
          </a:xfrm>
        </p:spPr>
        <p:txBody>
          <a:bodyPr/>
          <a:lstStyle/>
          <a:p>
            <a:fld id="{E7FDF1D0-E4F4-4EC6-B6AF-9683D68D0AF0}" type="slidenum">
              <a:rPr lang="hr-HR" smtClean="0"/>
              <a:t>46</a:t>
            </a:fld>
            <a:endParaRPr lang="hr-HR" dirty="0"/>
          </a:p>
        </p:txBody>
      </p:sp>
      <p:sp>
        <p:nvSpPr>
          <p:cNvPr id="3" name="Pravokutnik 2">
            <a:extLst>
              <a:ext uri="{FF2B5EF4-FFF2-40B4-BE49-F238E27FC236}">
                <a16:creationId xmlns:a16="http://schemas.microsoft.com/office/drawing/2014/main" id="{725A8148-14F7-6F02-0C07-E38162B5C060}"/>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B01C123D-E235-BE60-500E-3076768C8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4" name="Tablica 3">
            <a:extLst>
              <a:ext uri="{FF2B5EF4-FFF2-40B4-BE49-F238E27FC236}">
                <a16:creationId xmlns:a16="http://schemas.microsoft.com/office/drawing/2014/main" id="{7B6A2722-15CD-4402-BAB2-7D5A4B575ACE}"/>
              </a:ext>
            </a:extLst>
          </p:cNvPr>
          <p:cNvGraphicFramePr>
            <a:graphicFrameLocks noGrp="1"/>
          </p:cNvGraphicFramePr>
          <p:nvPr>
            <p:extLst>
              <p:ext uri="{D42A27DB-BD31-4B8C-83A1-F6EECF244321}">
                <p14:modId xmlns:p14="http://schemas.microsoft.com/office/powerpoint/2010/main" val="2646288869"/>
              </p:ext>
            </p:extLst>
          </p:nvPr>
        </p:nvGraphicFramePr>
        <p:xfrm>
          <a:off x="532765" y="5682075"/>
          <a:ext cx="5792470" cy="3035641"/>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3944491976"/>
                    </a:ext>
                  </a:extLst>
                </a:gridCol>
                <a:gridCol w="3608161">
                  <a:extLst>
                    <a:ext uri="{9D8B030D-6E8A-4147-A177-3AD203B41FA5}">
                      <a16:colId xmlns:a16="http://schemas.microsoft.com/office/drawing/2014/main" val="1572269892"/>
                    </a:ext>
                  </a:extLst>
                </a:gridCol>
              </a:tblGrid>
              <a:tr h="266633">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DAN SIGURNIJEG INTERNETA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A.</a:t>
                      </a:r>
                      <a:r>
                        <a:rPr lang="hr-HR" sz="1200" baseline="0" dirty="0">
                          <a:effectLst/>
                          <a:latin typeface="Calibri" panose="020F0502020204030204" pitchFamily="34" charset="0"/>
                          <a:ea typeface="Calibri" panose="020F0502020204030204" pitchFamily="34" charset="0"/>
                          <a:cs typeface="Calibri" panose="020F0502020204030204" pitchFamily="34" charset="0"/>
                        </a:rPr>
                        <a:t> </a:t>
                      </a:r>
                      <a:r>
                        <a:rPr lang="hr-HR" sz="1200" dirty="0">
                          <a:effectLst/>
                          <a:latin typeface="Calibri" panose="020F0502020204030204" pitchFamily="34" charset="0"/>
                          <a:ea typeface="Calibri" panose="020F0502020204030204" pitchFamily="34" charset="0"/>
                          <a:cs typeface="Calibri" panose="020F0502020204030204" pitchFamily="34" charset="0"/>
                        </a:rPr>
                        <a:t>Bošnjaković, razrednici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2994163"/>
                  </a:ext>
                </a:extLst>
              </a:tr>
              <a:tr h="23829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Od 1. do 8. razreda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147242371"/>
                  </a:ext>
                </a:extLst>
              </a:tr>
              <a:tr h="4706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Upotreba IKT-a u nastavi, osposobiti učenike za sigurno korištenje tehnologije.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80803967"/>
                  </a:ext>
                </a:extLst>
              </a:tr>
              <a:tr h="31282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Radionice, prezentacije, ankete, kvizovi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10.2.2026.</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Potaći učenike na aktivno učenje, osposobiti za sigurno korištenje tehnologija, omogućiti suradnju s drugim učenicima u digitalnom okruženju.</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6733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Nema troškova.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281979">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Rezultati ankete o sigurnosti na internetu.</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Tree>
    <p:extLst>
      <p:ext uri="{BB962C8B-B14F-4D97-AF65-F5344CB8AC3E}">
        <p14:creationId xmlns:p14="http://schemas.microsoft.com/office/powerpoint/2010/main" val="3148372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zervirano mjesto broja slajda 1">
            <a:extLst>
              <a:ext uri="{FF2B5EF4-FFF2-40B4-BE49-F238E27FC236}">
                <a16:creationId xmlns:a16="http://schemas.microsoft.com/office/drawing/2014/main" id="{F8600947-1D76-781A-8D0D-98156446CE13}"/>
              </a:ext>
            </a:extLst>
          </p:cNvPr>
          <p:cNvSpPr>
            <a:spLocks noGrp="1"/>
          </p:cNvSpPr>
          <p:nvPr>
            <p:ph type="sldNum" sz="quarter" idx="12"/>
          </p:nvPr>
        </p:nvSpPr>
        <p:spPr/>
        <p:txBody>
          <a:bodyPr/>
          <a:lstStyle/>
          <a:p>
            <a:fld id="{E7FDF1D0-E4F4-4EC6-B6AF-9683D68D0AF0}" type="slidenum">
              <a:rPr lang="hr-HR" smtClean="0"/>
              <a:t>47</a:t>
            </a:fld>
            <a:endParaRPr lang="hr-HR" dirty="0"/>
          </a:p>
        </p:txBody>
      </p:sp>
      <p:sp>
        <p:nvSpPr>
          <p:cNvPr id="6" name="Pravokutnik 5">
            <a:extLst>
              <a:ext uri="{FF2B5EF4-FFF2-40B4-BE49-F238E27FC236}">
                <a16:creationId xmlns:a16="http://schemas.microsoft.com/office/drawing/2014/main" id="{1DE3CA65-CBAF-60BF-EAA9-48C4C9125E74}"/>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7" name="Tablica 6">
            <a:extLst>
              <a:ext uri="{FF2B5EF4-FFF2-40B4-BE49-F238E27FC236}">
                <a16:creationId xmlns:a16="http://schemas.microsoft.com/office/drawing/2014/main" id="{04520D2B-1548-0EA2-3B17-BF095F15EF91}"/>
              </a:ext>
            </a:extLst>
          </p:cNvPr>
          <p:cNvGraphicFramePr>
            <a:graphicFrameLocks noGrp="1"/>
          </p:cNvGraphicFramePr>
          <p:nvPr/>
        </p:nvGraphicFramePr>
        <p:xfrm>
          <a:off x="532765" y="1199173"/>
          <a:ext cx="5792470" cy="6848165"/>
        </p:xfrm>
        <a:graphic>
          <a:graphicData uri="http://schemas.openxmlformats.org/drawingml/2006/table">
            <a:tbl>
              <a:tblPr firstRow="1" firstCol="1" bandRow="1">
                <a:tableStyleId>{22838BEF-8BB2-4498-84A7-C5851F593DF1}</a:tableStyleId>
              </a:tblPr>
              <a:tblGrid>
                <a:gridCol w="2251378">
                  <a:extLst>
                    <a:ext uri="{9D8B030D-6E8A-4147-A177-3AD203B41FA5}">
                      <a16:colId xmlns:a16="http://schemas.microsoft.com/office/drawing/2014/main" val="3944491976"/>
                    </a:ext>
                  </a:extLst>
                </a:gridCol>
                <a:gridCol w="3541092">
                  <a:extLst>
                    <a:ext uri="{9D8B030D-6E8A-4147-A177-3AD203B41FA5}">
                      <a16:colId xmlns:a16="http://schemas.microsoft.com/office/drawing/2014/main" val="1572269892"/>
                    </a:ext>
                  </a:extLst>
                </a:gridCol>
              </a:tblGrid>
              <a:tr h="38657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DAN RUŽIČASTIH MAJICA – DAN BORBE PROTIV VRŠNJAČKOG NASILJA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D. Gorički, razrednici, pedagoginja, knjižničarka</a:t>
                      </a: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165</a:t>
                      </a:r>
                    </a:p>
                  </a:txBody>
                  <a:tcPr marL="114300" marR="114300" marT="0" marB="0">
                    <a:solidFill>
                      <a:schemeClr val="bg1"/>
                    </a:solidFill>
                  </a:tcPr>
                </a:tc>
                <a:extLst>
                  <a:ext uri="{0D108BD9-81ED-4DB2-BD59-A6C34878D82A}">
                    <a16:rowId xmlns:a16="http://schemas.microsoft.com/office/drawing/2014/main" val="214724237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Učenicima treba pomoći kako bi shvatili što je zapravo  „</a:t>
                      </a:r>
                      <a:r>
                        <a:rPr lang="hr-HR" sz="1200" dirty="0" err="1">
                          <a:effectLst/>
                          <a:latin typeface="+mn-lt"/>
                          <a:ea typeface="Calibri" panose="020F0502020204030204" pitchFamily="34" charset="0"/>
                        </a:rPr>
                        <a:t>bullying</a:t>
                      </a:r>
                      <a:r>
                        <a:rPr lang="hr-HR" sz="1200" dirty="0">
                          <a:effectLst/>
                          <a:latin typeface="+mn-lt"/>
                          <a:ea typeface="Calibri" panose="020F0502020204030204" pitchFamily="34" charset="0"/>
                        </a:rPr>
                        <a:t>” – nasilje u njegovim raznim oblicima. Trebalo bi ih upozoriti na njegov utjecaj te im dati savjete o tome kako reagirati i kome se mogu obratiti za pomoć</a:t>
                      </a: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Redovite aktivnosti učenika, prevencija (</a:t>
                      </a:r>
                      <a:r>
                        <a:rPr lang="hr-HR" sz="1200" dirty="0" err="1">
                          <a:effectLst/>
                          <a:latin typeface="+mn-lt"/>
                          <a:ea typeface="Calibri" panose="020F0502020204030204" pitchFamily="34" charset="0"/>
                        </a:rPr>
                        <a:t>bullying</a:t>
                      </a:r>
                      <a:r>
                        <a:rPr lang="hr-HR" sz="1200" dirty="0">
                          <a:effectLst/>
                          <a:latin typeface="+mn-lt"/>
                          <a:ea typeface="Calibri" panose="020F0502020204030204" pitchFamily="34" charset="0"/>
                        </a:rPr>
                        <a:t>) i nasilja putem interneta (</a:t>
                      </a:r>
                      <a:r>
                        <a:rPr lang="hr-HR" sz="1200" dirty="0" err="1">
                          <a:effectLst/>
                          <a:latin typeface="+mn-lt"/>
                          <a:ea typeface="Calibri" panose="020F0502020204030204" pitchFamily="34" charset="0"/>
                        </a:rPr>
                        <a:t>cyberbullying</a:t>
                      </a:r>
                      <a:r>
                        <a:rPr lang="hr-HR" sz="1200" dirty="0">
                          <a:effectLst/>
                          <a:latin typeface="+mn-lt"/>
                          <a:ea typeface="Calibri" panose="020F0502020204030204" pitchFamily="34" charset="0"/>
                        </a:rPr>
                        <a:t>).</a:t>
                      </a: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Posljednja srijeda u veljači 2026.</a:t>
                      </a: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Učitelj može pouzdanije  i na pozitivan način upotrijebiti moć društvenih mreža – kao alat  za učenje u učionicama ili za komunikaciju  s roditeljima. Potrebno je osvijestiti učenicima, učiteljima i roditeljima kako tehnologija  i društvene mreže mogu poslužiti u razne svrhe školskim ustanovama i učenicima te ne bi smjele biti  ignorirane zbog straha od njihove zlouporabe. Učenici se mogu kvalitetnije nositi  sa svojim emocijama, bilo pozitivnim ili negativnim. Potpisujući prisegu daju svoj pristanak da će se boriti protiv bilo kojeg oblika nasilja i da će na njega pravovremeno reagirati.</a:t>
                      </a:r>
                    </a:p>
                  </a:txBody>
                  <a:tcPr marL="68580" marR="68580" marT="0" marB="0">
                    <a:solidFill>
                      <a:schemeClr val="bg1"/>
                    </a:solidFill>
                  </a:tcPr>
                </a:tc>
                <a:extLst>
                  <a:ext uri="{0D108BD9-81ED-4DB2-BD59-A6C34878D82A}">
                    <a16:rowId xmlns:a16="http://schemas.microsoft.com/office/drawing/2014/main" val="2630794146"/>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514350" rtl="0" eaLnBrk="1" fontAlgn="auto" latinLnBrk="0" hangingPunct="1">
                        <a:lnSpc>
                          <a:spcPct val="107000"/>
                        </a:lnSpc>
                        <a:spcBef>
                          <a:spcPts val="0"/>
                        </a:spcBef>
                        <a:spcAft>
                          <a:spcPts val="800"/>
                        </a:spcAft>
                        <a:buClrTx/>
                        <a:buSzTx/>
                        <a:buFontTx/>
                        <a:buNone/>
                        <a:tabLst/>
                        <a:defRPr/>
                      </a:pPr>
                      <a:r>
                        <a:rPr kumimoji="0" lang="hr-HR" sz="1200" b="0" i="0" u="none" strike="noStrike" kern="1200" cap="none" spc="0" normalizeH="0" baseline="0" noProof="0" dirty="0">
                          <a:ln>
                            <a:noFill/>
                          </a:ln>
                          <a:solidFill>
                            <a:prstClr val="black"/>
                          </a:solidFill>
                          <a:effectLst/>
                          <a:uLnTx/>
                          <a:uFillTx/>
                          <a:latin typeface="+mn-lt"/>
                          <a:ea typeface="+mn-ea"/>
                          <a:cs typeface="+mn-cs"/>
                        </a:rPr>
                        <a:t>Sredstava za kopiranje radnih materijala, izrada i dostava  majica.</a:t>
                      </a:r>
                      <a:endParaRPr kumimoji="0" lang="hr-HR" sz="1200" b="0" i="0" u="none" strike="noStrike" kern="1200" cap="none" spc="0" normalizeH="0" baseline="0" noProof="0" dirty="0">
                        <a:ln>
                          <a:noFill/>
                        </a:ln>
                        <a:solidFill>
                          <a:prstClr val="black"/>
                        </a:solidFill>
                        <a:effectLst/>
                        <a:uLnTx/>
                        <a:uFillTx/>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Prenošenje usvojenog znanja većem broju učenika i učitelja te javnosti; objava članaka na web stranici naše škole. Aktivnost se vrednuje kroz angažman učenika u aktivnostima i njihovu sposobnost da prepoznaju „</a:t>
                      </a:r>
                      <a:r>
                        <a:rPr lang="hr-HR" sz="1200" dirty="0" err="1">
                          <a:effectLst/>
                          <a:latin typeface="+mn-lt"/>
                          <a:ea typeface="Calibri" panose="020F0502020204030204" pitchFamily="34" charset="0"/>
                        </a:rPr>
                        <a:t>bullying</a:t>
                      </a:r>
                      <a:r>
                        <a:rPr lang="hr-HR" sz="1200" dirty="0">
                          <a:effectLst/>
                          <a:latin typeface="+mn-lt"/>
                          <a:ea typeface="Calibri" panose="020F0502020204030204" pitchFamily="34" charset="0"/>
                        </a:rPr>
                        <a:t>” i „</a:t>
                      </a:r>
                      <a:r>
                        <a:rPr lang="hr-HR" sz="1200" dirty="0" err="1">
                          <a:effectLst/>
                          <a:latin typeface="+mn-lt"/>
                          <a:ea typeface="Calibri" panose="020F0502020204030204" pitchFamily="34" charset="0"/>
                        </a:rPr>
                        <a:t>cyberbullying</a:t>
                      </a:r>
                      <a:r>
                        <a:rPr lang="hr-HR" sz="1200" dirty="0">
                          <a:effectLst/>
                          <a:latin typeface="+mn-lt"/>
                          <a:ea typeface="Calibri" panose="020F0502020204030204" pitchFamily="34" charset="0"/>
                        </a:rPr>
                        <a:t>” te da znaju kako mu se oduprijeti i čiju pomoć zatražiti u kriznim situacijama.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3" name="Slika 2" descr="Slika na kojoj se prikazuje tekst, snimka zaslona, Font, logotip&#10;&#10;Sadržaj generiran uz AI možda nije točan.">
            <a:extLst>
              <a:ext uri="{FF2B5EF4-FFF2-40B4-BE49-F238E27FC236}">
                <a16:creationId xmlns:a16="http://schemas.microsoft.com/office/drawing/2014/main" id="{8254F3A5-A8F0-864F-8AF8-D0CCFAB82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456341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1B95E-4983-DFC4-5BA4-FED8E8E70058}"/>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310EA066-9F79-57B1-42A2-0C33D8E70A46}"/>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6" name="Tablica 5">
            <a:extLst>
              <a:ext uri="{FF2B5EF4-FFF2-40B4-BE49-F238E27FC236}">
                <a16:creationId xmlns:a16="http://schemas.microsoft.com/office/drawing/2014/main" id="{A2494311-D99E-F9BA-2611-F379CB572001}"/>
              </a:ext>
            </a:extLst>
          </p:cNvPr>
          <p:cNvGraphicFramePr>
            <a:graphicFrameLocks noGrp="1"/>
          </p:cNvGraphicFramePr>
          <p:nvPr>
            <p:extLst>
              <p:ext uri="{D42A27DB-BD31-4B8C-83A1-F6EECF244321}">
                <p14:modId xmlns:p14="http://schemas.microsoft.com/office/powerpoint/2010/main" val="2541293023"/>
              </p:ext>
            </p:extLst>
          </p:nvPr>
        </p:nvGraphicFramePr>
        <p:xfrm>
          <a:off x="532130" y="4953000"/>
          <a:ext cx="5792470" cy="3958228"/>
        </p:xfrm>
        <a:graphic>
          <a:graphicData uri="http://schemas.openxmlformats.org/drawingml/2006/table">
            <a:tbl>
              <a:tblPr firstRow="1" firstCol="1" bandRow="1">
                <a:tableStyleId>{22838BEF-8BB2-4498-84A7-C5851F593DF1}</a:tableStyleId>
              </a:tblPr>
              <a:tblGrid>
                <a:gridCol w="2198007">
                  <a:extLst>
                    <a:ext uri="{9D8B030D-6E8A-4147-A177-3AD203B41FA5}">
                      <a16:colId xmlns:a16="http://schemas.microsoft.com/office/drawing/2014/main" val="3944491976"/>
                    </a:ext>
                  </a:extLst>
                </a:gridCol>
                <a:gridCol w="3594463">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a:lnSpc>
                          <a:spcPct val="150000"/>
                        </a:lnSpc>
                      </a:pPr>
                      <a:r>
                        <a:rPr lang="hr-HR" sz="1200" b="1" dirty="0">
                          <a:effectLst/>
                          <a:latin typeface="+mn-lt"/>
                          <a:ea typeface="Times New Roman" panose="02020603050405020304" pitchFamily="18" charset="0"/>
                          <a:cs typeface="Times New Roman" panose="02020603050405020304" pitchFamily="18" charset="0"/>
                        </a:rPr>
                        <a:t>POKLADE </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marR="332105">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Učiteljice RN</a:t>
                      </a:r>
                    </a:p>
                  </a:txBody>
                  <a:tcPr marL="0" marR="0" marT="0" marB="0">
                    <a:solidFill>
                      <a:schemeClr val="bg1"/>
                    </a:solidFill>
                  </a:tcPr>
                </a:tc>
                <a:extLst>
                  <a:ext uri="{0D108BD9-81ED-4DB2-BD59-A6C34878D82A}">
                    <a16:rowId xmlns:a16="http://schemas.microsoft.com/office/drawing/2014/main" val="1002994163"/>
                  </a:ext>
                </a:extLst>
              </a:tr>
              <a:tr h="27522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71</a:t>
                      </a:r>
                    </a:p>
                  </a:txBody>
                  <a:tcPr marL="0" marR="0" marT="0" marB="0">
                    <a:solidFill>
                      <a:schemeClr val="bg1"/>
                    </a:solidFill>
                  </a:tcPr>
                </a:tc>
                <a:extLst>
                  <a:ext uri="{0D108BD9-81ED-4DB2-BD59-A6C34878D82A}">
                    <a16:rowId xmlns:a16="http://schemas.microsoft.com/office/drawing/2014/main" val="2147242371"/>
                  </a:ext>
                </a:extLst>
              </a:tr>
              <a:tr h="75233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80010" algn="just">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Razvijati kreativnost i maštovitost učenika. Poticati timski rad, suradnju i zajedništvo u razredu. Njegovati tradiciju poklada kroz igru, pjesmu i ples.</a:t>
                      </a:r>
                    </a:p>
                  </a:txBody>
                  <a:tcPr marL="0" marR="0" marT="0" marB="0">
                    <a:solidFill>
                      <a:schemeClr val="bg1"/>
                    </a:solidFill>
                  </a:tcPr>
                </a:tc>
                <a:extLst>
                  <a:ext uri="{0D108BD9-81ED-4DB2-BD59-A6C34878D82A}">
                    <a16:rowId xmlns:a16="http://schemas.microsoft.com/office/drawing/2014/main" val="2580803967"/>
                  </a:ext>
                </a:extLst>
              </a:tr>
              <a:tr h="30025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Učenici izrađuju pokladne maske različitim likovnim tehnikama. Radovi se izlažu u hodniku škole ili učionicama kao mala galerija. Aktivnost se upotpunjuje pjesmom, plesom i igrom u pokladnom duhu.</a:t>
                      </a:r>
                    </a:p>
                  </a:txBody>
                  <a:tcPr marL="0" marR="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17. ožujka 2026.</a:t>
                      </a:r>
                    </a:p>
                  </a:txBody>
                  <a:tcPr marL="0" marR="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35687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Razvijanje stvaralaštva i zajedništva, obilježavanje tradicijskih običaja.</a:t>
                      </a:r>
                    </a:p>
                  </a:txBody>
                  <a:tcPr marL="0" marR="0" marT="0" marB="0">
                    <a:solidFill>
                      <a:schemeClr val="bg1"/>
                    </a:solidFill>
                  </a:tcPr>
                </a:tc>
                <a:extLst>
                  <a:ext uri="{0D108BD9-81ED-4DB2-BD59-A6C34878D82A}">
                    <a16:rowId xmlns:a16="http://schemas.microsoft.com/office/drawing/2014/main" val="2630794146"/>
                  </a:ext>
                </a:extLst>
              </a:tr>
              <a:tr h="29586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Likovni materijal ( papir, karton, flomasteri, kolaž, škare, ljepilo)</a:t>
                      </a:r>
                    </a:p>
                  </a:txBody>
                  <a:tcPr marL="0" marR="0" marT="0" marB="0">
                    <a:solidFill>
                      <a:schemeClr val="bg1"/>
                    </a:solidFill>
                  </a:tcPr>
                </a:tc>
                <a:extLst>
                  <a:ext uri="{0D108BD9-81ED-4DB2-BD59-A6C34878D82A}">
                    <a16:rowId xmlns:a16="http://schemas.microsoft.com/office/drawing/2014/main" val="1683071559"/>
                  </a:ext>
                </a:extLst>
              </a:tr>
              <a:tr h="26268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Fotografiranje radova i same aktivnosti, izložba učeničkih maski</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sp>
        <p:nvSpPr>
          <p:cNvPr id="2" name="Rezervirano mjesto broja slajda 1">
            <a:extLst>
              <a:ext uri="{FF2B5EF4-FFF2-40B4-BE49-F238E27FC236}">
                <a16:creationId xmlns:a16="http://schemas.microsoft.com/office/drawing/2014/main" id="{61E30081-A635-5D47-A086-2E43151E0EAA}"/>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48</a:t>
            </a:fld>
            <a:endParaRPr lang="hr-HR" dirty="0"/>
          </a:p>
        </p:txBody>
      </p:sp>
      <p:graphicFrame>
        <p:nvGraphicFramePr>
          <p:cNvPr id="9" name="Tablica 8">
            <a:extLst>
              <a:ext uri="{FF2B5EF4-FFF2-40B4-BE49-F238E27FC236}">
                <a16:creationId xmlns:a16="http://schemas.microsoft.com/office/drawing/2014/main" id="{DED7F95F-59B0-7BEF-58AA-A497C96A05BB}"/>
              </a:ext>
            </a:extLst>
          </p:cNvPr>
          <p:cNvGraphicFramePr>
            <a:graphicFrameLocks noGrp="1"/>
          </p:cNvGraphicFramePr>
          <p:nvPr>
            <p:extLst>
              <p:ext uri="{D42A27DB-BD31-4B8C-83A1-F6EECF244321}">
                <p14:modId xmlns:p14="http://schemas.microsoft.com/office/powerpoint/2010/main" val="2339830816"/>
              </p:ext>
            </p:extLst>
          </p:nvPr>
        </p:nvGraphicFramePr>
        <p:xfrm>
          <a:off x="532131" y="1247121"/>
          <a:ext cx="5792470" cy="3487481"/>
        </p:xfrm>
        <a:graphic>
          <a:graphicData uri="http://schemas.openxmlformats.org/drawingml/2006/table">
            <a:tbl>
              <a:tblPr>
                <a:tableStyleId>{BDBED569-4797-4DF1-A0F4-6AAB3CD982D8}</a:tableStyleId>
              </a:tblPr>
              <a:tblGrid>
                <a:gridCol w="2194880">
                  <a:extLst>
                    <a:ext uri="{9D8B030D-6E8A-4147-A177-3AD203B41FA5}">
                      <a16:colId xmlns:a16="http://schemas.microsoft.com/office/drawing/2014/main" val="496396345"/>
                    </a:ext>
                  </a:extLst>
                </a:gridCol>
                <a:gridCol w="3597590">
                  <a:extLst>
                    <a:ext uri="{9D8B030D-6E8A-4147-A177-3AD203B41FA5}">
                      <a16:colId xmlns:a16="http://schemas.microsoft.com/office/drawing/2014/main" val="1985725498"/>
                    </a:ext>
                  </a:extLst>
                </a:gridCol>
              </a:tblGrid>
              <a:tr h="349685">
                <a:tc>
                  <a:txBody>
                    <a:bodyPr/>
                    <a:lstStyle/>
                    <a:p>
                      <a:pPr rtl="0" fontAlgn="t">
                        <a:spcBef>
                          <a:spcPts val="0"/>
                        </a:spcBef>
                        <a:spcAft>
                          <a:spcPts val="0"/>
                        </a:spcAft>
                      </a:pPr>
                      <a:r>
                        <a:rPr lang="hr-HR" sz="1200" b="1" u="none" strike="noStrike" dirty="0">
                          <a:solidFill>
                            <a:srgbClr val="000000"/>
                          </a:solidFill>
                          <a:effectLst/>
                        </a:rPr>
                        <a:t>Aktivnost</a:t>
                      </a:r>
                      <a:endParaRPr lang="hr-HR" dirty="0">
                        <a:effectLst/>
                      </a:endParaRPr>
                    </a:p>
                  </a:txBody>
                  <a:tcPr marL="66675" marR="66675">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VALENTINOVO</a:t>
                      </a:r>
                      <a:endParaRPr lang="hr-HR" dirty="0">
                        <a:effectLst/>
                      </a:endParaRPr>
                    </a:p>
                  </a:txBody>
                  <a:tcPr marL="66675" marR="66675">
                    <a:solidFill>
                      <a:schemeClr val="accent6">
                        <a:lumMod val="40000"/>
                        <a:lumOff val="60000"/>
                      </a:schemeClr>
                    </a:solidFill>
                  </a:tcPr>
                </a:tc>
                <a:extLst>
                  <a:ext uri="{0D108BD9-81ED-4DB2-BD59-A6C34878D82A}">
                    <a16:rowId xmlns:a16="http://schemas.microsoft.com/office/drawing/2014/main" val="3520723179"/>
                  </a:ext>
                </a:extLst>
              </a:tr>
              <a:tr h="288490">
                <a:tc>
                  <a:txBody>
                    <a:bodyPr/>
                    <a:lstStyle/>
                    <a:p>
                      <a:pPr rtl="0" fontAlgn="t">
                        <a:spcBef>
                          <a:spcPts val="0"/>
                        </a:spcBef>
                        <a:spcAft>
                          <a:spcPts val="0"/>
                        </a:spcAft>
                      </a:pPr>
                      <a:r>
                        <a:rPr lang="hr-HR" sz="1200" b="1" u="none" strike="noStrike">
                          <a:solidFill>
                            <a:srgbClr val="000000"/>
                          </a:solidFill>
                          <a:effectLst/>
                        </a:rPr>
                        <a:t>Nositelj</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en-US" sz="1200" kern="1200" dirty="0">
                          <a:solidFill>
                            <a:schemeClr val="tx1"/>
                          </a:solidFill>
                          <a:effectLst/>
                          <a:latin typeface="+mn-lt"/>
                          <a:ea typeface="+mn-ea"/>
                          <a:cs typeface="+mn-cs"/>
                        </a:rPr>
                        <a:t>M. </a:t>
                      </a:r>
                      <a:r>
                        <a:rPr lang="en-US" sz="1200" kern="1200" dirty="0" err="1">
                          <a:solidFill>
                            <a:schemeClr val="tx1"/>
                          </a:solidFill>
                          <a:effectLst/>
                          <a:latin typeface="+mn-lt"/>
                          <a:ea typeface="+mn-ea"/>
                          <a:cs typeface="+mn-cs"/>
                        </a:rPr>
                        <a:t>Gusić</a:t>
                      </a:r>
                      <a:r>
                        <a:rPr lang="en-US" sz="1200" kern="1200" dirty="0">
                          <a:solidFill>
                            <a:schemeClr val="tx1"/>
                          </a:solidFill>
                          <a:effectLst/>
                          <a:latin typeface="+mn-lt"/>
                          <a:ea typeface="+mn-ea"/>
                          <a:cs typeface="+mn-cs"/>
                        </a:rPr>
                        <a:t>, D. Horvat</a:t>
                      </a:r>
                      <a:endParaRPr lang="hr-HR" sz="1200" dirty="0">
                        <a:effectLst/>
                      </a:endParaRPr>
                    </a:p>
                  </a:txBody>
                  <a:tcPr marL="114300" marR="114300"/>
                </a:tc>
                <a:extLst>
                  <a:ext uri="{0D108BD9-81ED-4DB2-BD59-A6C34878D82A}">
                    <a16:rowId xmlns:a16="http://schemas.microsoft.com/office/drawing/2014/main" val="1218096491"/>
                  </a:ext>
                </a:extLst>
              </a:tr>
              <a:tr h="332200">
                <a:tc>
                  <a:txBody>
                    <a:bodyPr/>
                    <a:lstStyle/>
                    <a:p>
                      <a:pPr rtl="0" fontAlgn="t">
                        <a:spcBef>
                          <a:spcPts val="0"/>
                        </a:spcBef>
                        <a:spcAft>
                          <a:spcPts val="0"/>
                        </a:spcAft>
                      </a:pPr>
                      <a:r>
                        <a:rPr lang="hr-HR" sz="1200" b="1" u="none" strike="noStrike" dirty="0">
                          <a:solidFill>
                            <a:srgbClr val="000000"/>
                          </a:solidFill>
                          <a:effectLst/>
                        </a:rPr>
                        <a:t>Planirani broj učenika</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pl-PL" sz="1200" dirty="0">
                          <a:effectLst/>
                        </a:rPr>
                        <a:t>162</a:t>
                      </a:r>
                    </a:p>
                  </a:txBody>
                  <a:tcPr marL="114300" marR="114300"/>
                </a:tc>
                <a:extLst>
                  <a:ext uri="{0D108BD9-81ED-4DB2-BD59-A6C34878D82A}">
                    <a16:rowId xmlns:a16="http://schemas.microsoft.com/office/drawing/2014/main" val="3115689548"/>
                  </a:ext>
                </a:extLst>
              </a:tr>
              <a:tr h="562773">
                <a:tc>
                  <a:txBody>
                    <a:bodyPr/>
                    <a:lstStyle/>
                    <a:p>
                      <a:pPr rtl="0" fontAlgn="t">
                        <a:spcBef>
                          <a:spcPts val="0"/>
                        </a:spcBef>
                        <a:spcAft>
                          <a:spcPts val="0"/>
                        </a:spcAft>
                      </a:pPr>
                      <a:r>
                        <a:rPr lang="hr-HR" sz="1200" b="1" u="none" strike="noStrike" dirty="0">
                          <a:solidFill>
                            <a:srgbClr val="000000"/>
                          </a:solidFill>
                          <a:effectLst/>
                        </a:rPr>
                        <a:t>Ciljevi aktivnosti</a:t>
                      </a:r>
                      <a:endParaRPr lang="hr-HR" dirty="0">
                        <a:effectLst/>
                      </a:endParaRPr>
                    </a:p>
                  </a:txBody>
                  <a:tcPr marL="66675" marR="66675">
                    <a:solidFill>
                      <a:schemeClr val="accent5">
                        <a:lumMod val="20000"/>
                        <a:lumOff val="80000"/>
                      </a:schemeClr>
                    </a:solidFill>
                  </a:tcPr>
                </a:tc>
                <a:tc>
                  <a:txBody>
                    <a:bodyPr/>
                    <a:lstStyle/>
                    <a:p>
                      <a:pPr algn="just" rtl="0" fontAlgn="ctr">
                        <a:spcBef>
                          <a:spcPts val="0"/>
                        </a:spcBef>
                        <a:spcAft>
                          <a:spcPts val="0"/>
                        </a:spcAft>
                      </a:pPr>
                      <a:r>
                        <a:rPr lang="hr-HR" sz="1200" dirty="0"/>
                        <a:t>Razvijati kod učenika/učesnika osjećaj ljubavi, prijateljstva, poštovanja i međusobnog uvažavanja. Stvoriti ugodnu i veselu atmosferu u školi/društvu.</a:t>
                      </a:r>
                      <a:endParaRPr lang="hr-HR" sz="1200" dirty="0">
                        <a:effectLst/>
                      </a:endParaRPr>
                    </a:p>
                  </a:txBody>
                  <a:tcPr marL="66675" marR="66675" marT="47625" marB="47625" anchor="ctr"/>
                </a:tc>
                <a:extLst>
                  <a:ext uri="{0D108BD9-81ED-4DB2-BD59-A6C34878D82A}">
                    <a16:rowId xmlns:a16="http://schemas.microsoft.com/office/drawing/2014/main" val="2232347366"/>
                  </a:ext>
                </a:extLst>
              </a:tr>
              <a:tr h="461584">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dirty="0"/>
                        <a:t>Potaknuti kreativno izražavanje kroz glazbu, literarne i  likovne radove.</a:t>
                      </a:r>
                      <a:endParaRPr lang="hr-HR" sz="1200" dirty="0">
                        <a:effectLst/>
                      </a:endParaRPr>
                    </a:p>
                  </a:txBody>
                  <a:tcPr marL="66675" marR="66675"/>
                </a:tc>
                <a:extLst>
                  <a:ext uri="{0D108BD9-81ED-4DB2-BD59-A6C34878D82A}">
                    <a16:rowId xmlns:a16="http://schemas.microsoft.com/office/drawing/2014/main" val="3785683381"/>
                  </a:ext>
                </a:extLst>
              </a:tr>
              <a:tr h="279748">
                <a:tc>
                  <a:txBody>
                    <a:bodyPr/>
                    <a:lstStyle/>
                    <a:p>
                      <a:pPr rtl="0" fontAlgn="t">
                        <a:spcBef>
                          <a:spcPts val="0"/>
                        </a:spcBef>
                        <a:spcAft>
                          <a:spcPts val="0"/>
                        </a:spcAft>
                      </a:pPr>
                      <a:r>
                        <a:rPr lang="hr-HR" sz="1200" b="1" u="none" strike="noStrike">
                          <a:solidFill>
                            <a:srgbClr val="000000"/>
                          </a:solidFill>
                          <a:effectLst/>
                        </a:rPr>
                        <a:t>Vremenski okvir aktivnosti</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dirty="0">
                          <a:effectLst/>
                        </a:rPr>
                        <a:t>Veljača 2026.</a:t>
                      </a:r>
                    </a:p>
                  </a:txBody>
                  <a:tcPr marL="66675" marR="66675"/>
                </a:tc>
                <a:extLst>
                  <a:ext uri="{0D108BD9-81ED-4DB2-BD59-A6C34878D82A}">
                    <a16:rowId xmlns:a16="http://schemas.microsoft.com/office/drawing/2014/main" val="452103057"/>
                  </a:ext>
                </a:extLst>
              </a:tr>
              <a:tr h="463332">
                <a:tc>
                  <a:txBody>
                    <a:bodyPr/>
                    <a:lstStyle/>
                    <a:p>
                      <a:pPr rtl="0" fontAlgn="t">
                        <a:spcBef>
                          <a:spcPts val="0"/>
                        </a:spcBef>
                        <a:spcAft>
                          <a:spcPts val="0"/>
                        </a:spcAft>
                      </a:pPr>
                      <a:r>
                        <a:rPr lang="hr-HR" sz="1200" b="1" u="none" strike="noStrike">
                          <a:solidFill>
                            <a:srgbClr val="000000"/>
                          </a:solidFill>
                          <a:effectLst/>
                        </a:rPr>
                        <a:t>Osnovna namjena aktivnosti</a:t>
                      </a:r>
                      <a:endParaRPr lang="hr-HR">
                        <a:effectLst/>
                      </a:endParaRPr>
                    </a:p>
                  </a:txBody>
                  <a:tcPr marL="66675" marR="66675">
                    <a:solidFill>
                      <a:schemeClr val="accent5">
                        <a:lumMod val="20000"/>
                        <a:lumOff val="80000"/>
                      </a:schemeClr>
                    </a:solidFill>
                  </a:tcPr>
                </a:tc>
                <a:tc>
                  <a:txBody>
                    <a:bodyPr/>
                    <a:lstStyle/>
                    <a:p>
                      <a:pPr algn="just" rtl="0" fontAlgn="ctr">
                        <a:spcBef>
                          <a:spcPts val="0"/>
                        </a:spcBef>
                        <a:spcAft>
                          <a:spcPts val="0"/>
                        </a:spcAft>
                      </a:pPr>
                      <a:r>
                        <a:rPr lang="hr-HR" sz="1200" dirty="0">
                          <a:effectLst/>
                        </a:rPr>
                        <a:t>Izložba literarnih i likovnih radova.</a:t>
                      </a:r>
                    </a:p>
                  </a:txBody>
                  <a:tcPr marL="66675" marR="66675" marT="47625" marB="47625" anchor="ctr"/>
                </a:tc>
                <a:extLst>
                  <a:ext uri="{0D108BD9-81ED-4DB2-BD59-A6C34878D82A}">
                    <a16:rowId xmlns:a16="http://schemas.microsoft.com/office/drawing/2014/main" val="1605464883"/>
                  </a:ext>
                </a:extLst>
              </a:tr>
              <a:tr h="293779">
                <a:tc>
                  <a:txBody>
                    <a:bodyPr/>
                    <a:lstStyle/>
                    <a:p>
                      <a:pPr rtl="0" fontAlgn="t">
                        <a:spcBef>
                          <a:spcPts val="0"/>
                        </a:spcBef>
                        <a:spcAft>
                          <a:spcPts val="0"/>
                        </a:spcAft>
                      </a:pPr>
                      <a:r>
                        <a:rPr lang="hr-HR" sz="1200" b="1" u="none" strike="noStrike">
                          <a:solidFill>
                            <a:srgbClr val="000000"/>
                          </a:solidFill>
                          <a:effectLst/>
                        </a:rPr>
                        <a:t>Okvirni troškovnik za aktivnost</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dirty="0">
                          <a:effectLst/>
                        </a:rPr>
                        <a:t>Troškovi kopiranja</a:t>
                      </a:r>
                    </a:p>
                  </a:txBody>
                  <a:tcPr marL="66675" marR="66675"/>
                </a:tc>
                <a:extLst>
                  <a:ext uri="{0D108BD9-81ED-4DB2-BD59-A6C34878D82A}">
                    <a16:rowId xmlns:a16="http://schemas.microsoft.com/office/drawing/2014/main" val="1474548125"/>
                  </a:ext>
                </a:extLst>
              </a:tr>
              <a:tr h="374773">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dirty="0">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dirty="0">
                          <a:effectLst/>
                        </a:rPr>
                        <a:t>Izrada tematskih panoa.</a:t>
                      </a:r>
                    </a:p>
                  </a:txBody>
                  <a:tcPr marL="66675" marR="66675"/>
                </a:tc>
                <a:extLst>
                  <a:ext uri="{0D108BD9-81ED-4DB2-BD59-A6C34878D82A}">
                    <a16:rowId xmlns:a16="http://schemas.microsoft.com/office/drawing/2014/main" val="2437788738"/>
                  </a:ext>
                </a:extLst>
              </a:tr>
            </a:tbl>
          </a:graphicData>
        </a:graphic>
      </p:graphicFrame>
      <p:sp>
        <p:nvSpPr>
          <p:cNvPr id="3" name="Pravokutnik 2">
            <a:extLst>
              <a:ext uri="{FF2B5EF4-FFF2-40B4-BE49-F238E27FC236}">
                <a16:creationId xmlns:a16="http://schemas.microsoft.com/office/drawing/2014/main" id="{2A63153C-7E33-3A3C-8569-C1E63AEA77C1}"/>
              </a:ext>
            </a:extLst>
          </p:cNvPr>
          <p:cNvSpPr/>
          <p:nvPr/>
        </p:nvSpPr>
        <p:spPr>
          <a:xfrm>
            <a:off x="0" y="634052"/>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4" name="Slika 3" descr="Slika na kojoj se prikazuje tekst, snimka zaslona, Font, logotip&#10;&#10;Sadržaj generiran uz AI možda nije točan.">
            <a:extLst>
              <a:ext uri="{FF2B5EF4-FFF2-40B4-BE49-F238E27FC236}">
                <a16:creationId xmlns:a16="http://schemas.microsoft.com/office/drawing/2014/main" id="{7AE6E96B-3DB1-9DF9-8DB4-1F35A9B61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0577150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2E51-A7D6-C084-59F2-E36E5831D902}"/>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BC56E62B-9F84-A9F6-BE8D-B40AC23B2030}"/>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2" name="Rezervirano mjesto broja slajda 1">
            <a:extLst>
              <a:ext uri="{FF2B5EF4-FFF2-40B4-BE49-F238E27FC236}">
                <a16:creationId xmlns:a16="http://schemas.microsoft.com/office/drawing/2014/main" id="{7BC00BC5-D241-7895-9B26-572D3FE88530}"/>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49</a:t>
            </a:fld>
            <a:endParaRPr lang="hr-HR" dirty="0"/>
          </a:p>
        </p:txBody>
      </p:sp>
      <p:graphicFrame>
        <p:nvGraphicFramePr>
          <p:cNvPr id="9" name="Tablica 8">
            <a:extLst>
              <a:ext uri="{FF2B5EF4-FFF2-40B4-BE49-F238E27FC236}">
                <a16:creationId xmlns:a16="http://schemas.microsoft.com/office/drawing/2014/main" id="{44E0213F-1810-8C9D-B2D4-841FA1BCF44F}"/>
              </a:ext>
            </a:extLst>
          </p:cNvPr>
          <p:cNvGraphicFramePr>
            <a:graphicFrameLocks noGrp="1"/>
          </p:cNvGraphicFramePr>
          <p:nvPr>
            <p:extLst>
              <p:ext uri="{D42A27DB-BD31-4B8C-83A1-F6EECF244321}">
                <p14:modId xmlns:p14="http://schemas.microsoft.com/office/powerpoint/2010/main" val="63431909"/>
              </p:ext>
            </p:extLst>
          </p:nvPr>
        </p:nvGraphicFramePr>
        <p:xfrm>
          <a:off x="533400" y="1340838"/>
          <a:ext cx="5791200" cy="5124631"/>
        </p:xfrm>
        <a:graphic>
          <a:graphicData uri="http://schemas.openxmlformats.org/drawingml/2006/table">
            <a:tbl>
              <a:tblPr>
                <a:tableStyleId>{BDBED569-4797-4DF1-A0F4-6AAB3CD982D8}</a:tableStyleId>
              </a:tblPr>
              <a:tblGrid>
                <a:gridCol w="2170611">
                  <a:extLst>
                    <a:ext uri="{9D8B030D-6E8A-4147-A177-3AD203B41FA5}">
                      <a16:colId xmlns:a16="http://schemas.microsoft.com/office/drawing/2014/main" val="496396345"/>
                    </a:ext>
                  </a:extLst>
                </a:gridCol>
                <a:gridCol w="3620589">
                  <a:extLst>
                    <a:ext uri="{9D8B030D-6E8A-4147-A177-3AD203B41FA5}">
                      <a16:colId xmlns:a16="http://schemas.microsoft.com/office/drawing/2014/main" val="1985725498"/>
                    </a:ext>
                  </a:extLst>
                </a:gridCol>
              </a:tblGrid>
              <a:tr h="381000">
                <a:tc>
                  <a:txBody>
                    <a:bodyPr/>
                    <a:lstStyle/>
                    <a:p>
                      <a:pPr rtl="0" fontAlgn="t">
                        <a:spcBef>
                          <a:spcPts val="0"/>
                        </a:spcBef>
                        <a:spcAft>
                          <a:spcPts val="0"/>
                        </a:spcAft>
                      </a:pPr>
                      <a:r>
                        <a:rPr lang="hr-HR" sz="1200" b="1" u="none" strike="noStrike" dirty="0">
                          <a:solidFill>
                            <a:srgbClr val="000000"/>
                          </a:solidFill>
                          <a:effectLst/>
                        </a:rPr>
                        <a:t>Aktivnost</a:t>
                      </a:r>
                      <a:endParaRPr lang="hr-HR" dirty="0">
                        <a:effectLst/>
                      </a:endParaRPr>
                    </a:p>
                  </a:txBody>
                  <a:tcPr marL="66675" marR="66675">
                    <a:solidFill>
                      <a:schemeClr val="accent6">
                        <a:lumMod val="40000"/>
                        <a:lumOff val="60000"/>
                      </a:schemeClr>
                    </a:solidFill>
                  </a:tcPr>
                </a:tc>
                <a:tc>
                  <a:txBody>
                    <a:bodyPr/>
                    <a:lstStyle/>
                    <a:p>
                      <a:pPr rtl="0" fontAlgn="t">
                        <a:spcBef>
                          <a:spcPts val="0"/>
                        </a:spcBef>
                        <a:spcAft>
                          <a:spcPts val="0"/>
                        </a:spcAft>
                      </a:pPr>
                      <a:r>
                        <a:rPr lang="hr-HR" sz="1200" b="1" dirty="0"/>
                        <a:t>KAZALIŠNA PREDSTAVA </a:t>
                      </a:r>
                      <a:r>
                        <a:rPr lang="hr-HR" sz="1200" b="1" i="1" dirty="0"/>
                        <a:t>POCAHONTAS</a:t>
                      </a:r>
                      <a:r>
                        <a:rPr lang="hr-HR" sz="1200" b="1" dirty="0"/>
                        <a:t> (KAZALIŠNA DRUŽINA IVANA BRLIĆ-MAŽURANIĆ, SLAVONSKI BROD)</a:t>
                      </a:r>
                      <a:endParaRPr lang="hr-HR" sz="1200" b="1" dirty="0">
                        <a:effectLst/>
                      </a:endParaRPr>
                    </a:p>
                  </a:txBody>
                  <a:tcPr marL="66675" marR="66675">
                    <a:solidFill>
                      <a:schemeClr val="accent6">
                        <a:lumMod val="40000"/>
                        <a:lumOff val="60000"/>
                      </a:schemeClr>
                    </a:solidFill>
                  </a:tcPr>
                </a:tc>
                <a:extLst>
                  <a:ext uri="{0D108BD9-81ED-4DB2-BD59-A6C34878D82A}">
                    <a16:rowId xmlns:a16="http://schemas.microsoft.com/office/drawing/2014/main" val="3520723179"/>
                  </a:ext>
                </a:extLst>
              </a:tr>
              <a:tr h="314325">
                <a:tc>
                  <a:txBody>
                    <a:bodyPr/>
                    <a:lstStyle/>
                    <a:p>
                      <a:pPr rtl="0" fontAlgn="t">
                        <a:spcBef>
                          <a:spcPts val="0"/>
                        </a:spcBef>
                        <a:spcAft>
                          <a:spcPts val="0"/>
                        </a:spcAft>
                      </a:pPr>
                      <a:r>
                        <a:rPr lang="hr-HR" sz="1200" b="1" u="none" strike="noStrike">
                          <a:solidFill>
                            <a:srgbClr val="000000"/>
                          </a:solidFill>
                          <a:effectLst/>
                        </a:rPr>
                        <a:t>Nositelj</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Knjižničarka, učiteljice RN</a:t>
                      </a:r>
                    </a:p>
                  </a:txBody>
                  <a:tcPr marL="114300" marR="114300"/>
                </a:tc>
                <a:extLst>
                  <a:ext uri="{0D108BD9-81ED-4DB2-BD59-A6C34878D82A}">
                    <a16:rowId xmlns:a16="http://schemas.microsoft.com/office/drawing/2014/main" val="1218096491"/>
                  </a:ext>
                </a:extLst>
              </a:tr>
              <a:tr h="361950">
                <a:tc>
                  <a:txBody>
                    <a:bodyPr/>
                    <a:lstStyle/>
                    <a:p>
                      <a:pPr rtl="0" fontAlgn="t">
                        <a:spcBef>
                          <a:spcPts val="0"/>
                        </a:spcBef>
                        <a:spcAft>
                          <a:spcPts val="0"/>
                        </a:spcAft>
                      </a:pPr>
                      <a:r>
                        <a:rPr lang="hr-HR" sz="1200" b="1" u="none" strike="noStrike" dirty="0">
                          <a:solidFill>
                            <a:srgbClr val="000000"/>
                          </a:solidFill>
                          <a:effectLst/>
                        </a:rPr>
                        <a:t>Planirani broj učenika</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pl-PL" sz="1200" dirty="0">
                          <a:effectLst/>
                        </a:rPr>
                        <a:t>71</a:t>
                      </a:r>
                    </a:p>
                  </a:txBody>
                  <a:tcPr marL="114300" marR="114300"/>
                </a:tc>
                <a:extLst>
                  <a:ext uri="{0D108BD9-81ED-4DB2-BD59-A6C34878D82A}">
                    <a16:rowId xmlns:a16="http://schemas.microsoft.com/office/drawing/2014/main" val="3115689548"/>
                  </a:ext>
                </a:extLst>
              </a:tr>
              <a:tr h="697777">
                <a:tc>
                  <a:txBody>
                    <a:bodyPr/>
                    <a:lstStyle/>
                    <a:p>
                      <a:pPr rtl="0" fontAlgn="t">
                        <a:spcBef>
                          <a:spcPts val="0"/>
                        </a:spcBef>
                        <a:spcAft>
                          <a:spcPts val="0"/>
                        </a:spcAft>
                      </a:pPr>
                      <a:r>
                        <a:rPr lang="hr-HR" sz="1200" b="1" u="none" strike="noStrike" dirty="0">
                          <a:solidFill>
                            <a:srgbClr val="000000"/>
                          </a:solidFill>
                          <a:effectLst/>
                        </a:rPr>
                        <a:t>Ciljevi aktivnosti</a:t>
                      </a:r>
                      <a:endParaRPr lang="hr-HR" dirty="0">
                        <a:effectLst/>
                      </a:endParaRPr>
                    </a:p>
                  </a:txBody>
                  <a:tcPr marL="66675" marR="66675">
                    <a:solidFill>
                      <a:schemeClr val="accent5">
                        <a:lumMod val="20000"/>
                        <a:lumOff val="80000"/>
                      </a:schemeClr>
                    </a:solidFill>
                  </a:tcPr>
                </a:tc>
                <a:tc>
                  <a:txBody>
                    <a:bodyPr/>
                    <a:lstStyle/>
                    <a:p>
                      <a:pPr algn="just"/>
                      <a:r>
                        <a:rPr lang="hr-HR" sz="1200" dirty="0"/>
                        <a:t>Upoznati učenike s elementima dramskog stvaralaštva, razvijati sposobnost doživljavanja, analiziranja i vrednovanja kazališne predstave, potaknuti učenike na razmišljanje o odnosu čovjeka i prirode, povezati sadržaje predstave s temama iz nastave (hrvatski jezik, priroda i društvo).</a:t>
                      </a:r>
                    </a:p>
                  </a:txBody>
                  <a:tcPr marL="66675" marR="66675" marT="47625" marB="47625" anchor="ctr"/>
                </a:tc>
                <a:extLst>
                  <a:ext uri="{0D108BD9-81ED-4DB2-BD59-A6C34878D82A}">
                    <a16:rowId xmlns:a16="http://schemas.microsoft.com/office/drawing/2014/main" val="2232347366"/>
                  </a:ext>
                </a:extLst>
              </a:tr>
              <a:tr h="326739">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Izvedba predstave u prostoru škole.</a:t>
                      </a:r>
                    </a:p>
                  </a:txBody>
                  <a:tcPr marL="66675" marR="66675"/>
                </a:tc>
                <a:extLst>
                  <a:ext uri="{0D108BD9-81ED-4DB2-BD59-A6C34878D82A}">
                    <a16:rowId xmlns:a16="http://schemas.microsoft.com/office/drawing/2014/main" val="3785683381"/>
                  </a:ext>
                </a:extLst>
              </a:tr>
              <a:tr h="304800">
                <a:tc>
                  <a:txBody>
                    <a:bodyPr/>
                    <a:lstStyle/>
                    <a:p>
                      <a:pPr rtl="0" fontAlgn="t">
                        <a:spcBef>
                          <a:spcPts val="0"/>
                        </a:spcBef>
                        <a:spcAft>
                          <a:spcPts val="0"/>
                        </a:spcAft>
                      </a:pPr>
                      <a:r>
                        <a:rPr lang="hr-HR" sz="1200" b="1" u="none" strike="noStrike">
                          <a:solidFill>
                            <a:srgbClr val="000000"/>
                          </a:solidFill>
                          <a:effectLst/>
                        </a:rPr>
                        <a:t>Vremenski okvir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Ožujak 2026.</a:t>
                      </a:r>
                    </a:p>
                  </a:txBody>
                  <a:tcPr marL="66675" marR="66675"/>
                </a:tc>
                <a:extLst>
                  <a:ext uri="{0D108BD9-81ED-4DB2-BD59-A6C34878D82A}">
                    <a16:rowId xmlns:a16="http://schemas.microsoft.com/office/drawing/2014/main" val="452103057"/>
                  </a:ext>
                </a:extLst>
              </a:tr>
              <a:tr h="504825">
                <a:tc>
                  <a:txBody>
                    <a:bodyPr/>
                    <a:lstStyle/>
                    <a:p>
                      <a:pPr rtl="0" fontAlgn="t">
                        <a:spcBef>
                          <a:spcPts val="0"/>
                        </a:spcBef>
                        <a:spcAft>
                          <a:spcPts val="0"/>
                        </a:spcAft>
                      </a:pPr>
                      <a:r>
                        <a:rPr lang="hr-HR" sz="1200" b="1" u="none" strike="noStrike">
                          <a:solidFill>
                            <a:srgbClr val="000000"/>
                          </a:solidFill>
                          <a:effectLst/>
                        </a:rPr>
                        <a:t>Osnovna namjena aktivnosti</a:t>
                      </a:r>
                      <a:endParaRPr lang="hr-HR">
                        <a:effectLst/>
                      </a:endParaRPr>
                    </a:p>
                  </a:txBody>
                  <a:tcPr marL="66675" marR="66675">
                    <a:solidFill>
                      <a:schemeClr val="accent5">
                        <a:lumMod val="20000"/>
                        <a:lumOff val="80000"/>
                      </a:schemeClr>
                    </a:solidFill>
                  </a:tcPr>
                </a:tc>
                <a:tc>
                  <a:txBody>
                    <a:bodyPr/>
                    <a:lstStyle/>
                    <a:p>
                      <a:pPr algn="just"/>
                      <a:r>
                        <a:rPr lang="hr-HR" sz="1200" dirty="0"/>
                        <a:t>Učenicima približiti kazališnu umjetnost kroz dramatizaciju poznate priče o </a:t>
                      </a:r>
                      <a:r>
                        <a:rPr lang="hr-HR" sz="1200" dirty="0" err="1"/>
                        <a:t>Pocahontas</a:t>
                      </a:r>
                      <a:r>
                        <a:rPr lang="hr-HR" sz="1200" dirty="0"/>
                        <a:t>. Potaknuti promišljanje o univerzalnim vrijednostima poput prijateljstva, tolerancije, poštovanja različitosti i ljubavi prema prirodi. Obogatiti kulturno-umjetnički život škole i učenika.</a:t>
                      </a:r>
                    </a:p>
                  </a:txBody>
                  <a:tcPr marL="66675" marR="66675" marT="47625" marB="47625" anchor="ctr"/>
                </a:tc>
                <a:extLst>
                  <a:ext uri="{0D108BD9-81ED-4DB2-BD59-A6C34878D82A}">
                    <a16:rowId xmlns:a16="http://schemas.microsoft.com/office/drawing/2014/main" val="1605464883"/>
                  </a:ext>
                </a:extLst>
              </a:tr>
              <a:tr h="320088">
                <a:tc>
                  <a:txBody>
                    <a:bodyPr/>
                    <a:lstStyle/>
                    <a:p>
                      <a:pPr rtl="0" fontAlgn="t">
                        <a:spcBef>
                          <a:spcPts val="0"/>
                        </a:spcBef>
                        <a:spcAft>
                          <a:spcPts val="0"/>
                        </a:spcAft>
                      </a:pPr>
                      <a:r>
                        <a:rPr lang="hr-HR" sz="1200" b="1" u="none" strike="noStrike">
                          <a:solidFill>
                            <a:srgbClr val="000000"/>
                          </a:solidFill>
                          <a:effectLst/>
                        </a:rPr>
                        <a:t>Okvirni troškovnik za aktivnost</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Cijena ulaznice</a:t>
                      </a:r>
                    </a:p>
                  </a:txBody>
                  <a:tcPr marL="66675" marR="66675"/>
                </a:tc>
                <a:extLst>
                  <a:ext uri="{0D108BD9-81ED-4DB2-BD59-A6C34878D82A}">
                    <a16:rowId xmlns:a16="http://schemas.microsoft.com/office/drawing/2014/main" val="1474548125"/>
                  </a:ext>
                </a:extLst>
              </a:tr>
              <a:tr h="471589">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Objava na mrežnim stranica škole i društvenim mrežama.</a:t>
                      </a:r>
                    </a:p>
                  </a:txBody>
                  <a:tcPr marL="66675" marR="66675"/>
                </a:tc>
                <a:extLst>
                  <a:ext uri="{0D108BD9-81ED-4DB2-BD59-A6C34878D82A}">
                    <a16:rowId xmlns:a16="http://schemas.microsoft.com/office/drawing/2014/main" val="2437788738"/>
                  </a:ext>
                </a:extLst>
              </a:tr>
            </a:tbl>
          </a:graphicData>
        </a:graphic>
      </p:graphicFrame>
      <p:sp>
        <p:nvSpPr>
          <p:cNvPr id="3" name="Pravokutnik 2">
            <a:extLst>
              <a:ext uri="{FF2B5EF4-FFF2-40B4-BE49-F238E27FC236}">
                <a16:creationId xmlns:a16="http://schemas.microsoft.com/office/drawing/2014/main" id="{1721F7D8-A4FD-8899-A72C-A0C3119460ED}"/>
              </a:ext>
            </a:extLst>
          </p:cNvPr>
          <p:cNvSpPr/>
          <p:nvPr/>
        </p:nvSpPr>
        <p:spPr>
          <a:xfrm>
            <a:off x="0" y="634052"/>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4" name="Slika 3" descr="Slika na kojoj se prikazuje tekst, snimka zaslona, Font, logotip&#10;&#10;Sadržaj generiran uz AI možda nije točan.">
            <a:extLst>
              <a:ext uri="{FF2B5EF4-FFF2-40B4-BE49-F238E27FC236}">
                <a16:creationId xmlns:a16="http://schemas.microsoft.com/office/drawing/2014/main" id="{14E0BAA9-0F98-730E-A4F7-A950393C0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666116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DF11A-57C1-D10A-161C-81834B965242}"/>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8E7CA49B-6DED-4699-C02E-33F77151A832}"/>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2" name="Rezervirano mjesto broja slajda 1">
            <a:extLst>
              <a:ext uri="{FF2B5EF4-FFF2-40B4-BE49-F238E27FC236}">
                <a16:creationId xmlns:a16="http://schemas.microsoft.com/office/drawing/2014/main" id="{262B26A6-DBA8-1C1C-04A4-3DB956265A24}"/>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50</a:t>
            </a:fld>
            <a:endParaRPr lang="hr-HR" dirty="0"/>
          </a:p>
        </p:txBody>
      </p:sp>
      <p:sp>
        <p:nvSpPr>
          <p:cNvPr id="3" name="Pravokutnik 2">
            <a:extLst>
              <a:ext uri="{FF2B5EF4-FFF2-40B4-BE49-F238E27FC236}">
                <a16:creationId xmlns:a16="http://schemas.microsoft.com/office/drawing/2014/main" id="{E49F38AA-6D0F-9A56-85F8-03DD636570EA}"/>
              </a:ext>
            </a:extLst>
          </p:cNvPr>
          <p:cNvSpPr/>
          <p:nvPr/>
        </p:nvSpPr>
        <p:spPr>
          <a:xfrm>
            <a:off x="0" y="634052"/>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4" name="Tablica 3">
            <a:extLst>
              <a:ext uri="{FF2B5EF4-FFF2-40B4-BE49-F238E27FC236}">
                <a16:creationId xmlns:a16="http://schemas.microsoft.com/office/drawing/2014/main" id="{6D823B5B-0BD6-E8AB-6A1F-ED4B2FEAA3B9}"/>
              </a:ext>
            </a:extLst>
          </p:cNvPr>
          <p:cNvGraphicFramePr>
            <a:graphicFrameLocks noGrp="1"/>
          </p:cNvGraphicFramePr>
          <p:nvPr>
            <p:extLst>
              <p:ext uri="{D42A27DB-BD31-4B8C-83A1-F6EECF244321}">
                <p14:modId xmlns:p14="http://schemas.microsoft.com/office/powerpoint/2010/main" val="2082313402"/>
              </p:ext>
            </p:extLst>
          </p:nvPr>
        </p:nvGraphicFramePr>
        <p:xfrm>
          <a:off x="532765" y="1283627"/>
          <a:ext cx="5792470" cy="4420473"/>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a:lnSpc>
                          <a:spcPts val="1375"/>
                        </a:lnSpc>
                      </a:pPr>
                      <a:r>
                        <a:rPr lang="hr-HR" sz="1200" b="1" dirty="0">
                          <a:effectLst/>
                          <a:latin typeface="+mn-lt"/>
                          <a:ea typeface="Times New Roman" panose="02020603050405020304" pitchFamily="18" charset="0"/>
                          <a:cs typeface="Times New Roman" panose="02020603050405020304" pitchFamily="18" charset="0"/>
                        </a:rPr>
                        <a:t>KNJIŽEVNI SUSRET S NADOM MIHOKOVIĆ KUMRIĆ</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marR="332105">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Knjižničarka, učitelji HJ </a:t>
                      </a:r>
                    </a:p>
                  </a:txBody>
                  <a:tcPr marL="0" marR="0" marT="0" marB="0">
                    <a:solidFill>
                      <a:schemeClr val="bg1"/>
                    </a:solidFill>
                  </a:tcPr>
                </a:tc>
                <a:extLst>
                  <a:ext uri="{0D108BD9-81ED-4DB2-BD59-A6C34878D82A}">
                    <a16:rowId xmlns:a16="http://schemas.microsoft.com/office/drawing/2014/main" val="1002994163"/>
                  </a:ext>
                </a:extLst>
              </a:tr>
              <a:tr h="27522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30 učenika predmetne nastave</a:t>
                      </a:r>
                    </a:p>
                  </a:txBody>
                  <a:tcPr marL="0" marR="0" marT="0" marB="0">
                    <a:solidFill>
                      <a:schemeClr val="bg1"/>
                    </a:solidFill>
                  </a:tcPr>
                </a:tc>
                <a:extLst>
                  <a:ext uri="{0D108BD9-81ED-4DB2-BD59-A6C34878D82A}">
                    <a16:rowId xmlns:a16="http://schemas.microsoft.com/office/drawing/2014/main" val="2147242371"/>
                  </a:ext>
                </a:extLst>
              </a:tr>
              <a:tr h="44312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80010" algn="just">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Razvijati čitateljsku kulturu i ljubav prema knjizi, učiti o ulozi književnika u društvu, poticati maštovitost i kritičko razmišljanje kod učenika, povezivanje škole s kulturnom zajednicom, poticati na suradnju i dijalog.</a:t>
                      </a:r>
                    </a:p>
                  </a:txBody>
                  <a:tcPr marL="0" marR="0" marT="0" marB="0">
                    <a:solidFill>
                      <a:schemeClr val="bg1"/>
                    </a:solidFill>
                  </a:tcPr>
                </a:tc>
                <a:extLst>
                  <a:ext uri="{0D108BD9-81ED-4DB2-BD59-A6C34878D82A}">
                    <a16:rowId xmlns:a16="http://schemas.microsoft.com/office/drawing/2014/main" val="2580803967"/>
                  </a:ext>
                </a:extLst>
              </a:tr>
              <a:tr h="30025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tabLst>
                          <a:tab pos="3317875" algn="l"/>
                        </a:tabLst>
                      </a:pPr>
                      <a:r>
                        <a:rPr lang="hr-HR" sz="1200" dirty="0">
                          <a:effectLst/>
                          <a:latin typeface="+mn-lt"/>
                          <a:ea typeface="Times New Roman" panose="02020603050405020304" pitchFamily="18" charset="0"/>
                          <a:cs typeface="Times New Roman" panose="02020603050405020304" pitchFamily="18" charset="0"/>
                        </a:rPr>
                        <a:t>Učenike upoznati s književnicom i njezinim djelima (prije susreta), susret književnice sa skupinom učenika predmetne nastave u školskoj knjižnici, razgovor, čitanje ulomaka, pitanja učenika, potpisivanje knjiga i neformalno druženje.</a:t>
                      </a:r>
                    </a:p>
                  </a:txBody>
                  <a:tcPr marL="0" marR="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Ožujak 2026.</a:t>
                      </a:r>
                    </a:p>
                  </a:txBody>
                  <a:tcPr marL="0" marR="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356870" algn="just">
                        <a:lnSpc>
                          <a:spcPts val="1380"/>
                        </a:lnSpc>
                        <a:spcAft>
                          <a:spcPts val="0"/>
                        </a:spcAft>
                        <a:tabLst>
                          <a:tab pos="3317875" algn="l"/>
                        </a:tabLst>
                      </a:pPr>
                      <a:r>
                        <a:rPr lang="hr-HR" sz="1200" kern="1200" dirty="0">
                          <a:solidFill>
                            <a:schemeClr val="dk1"/>
                          </a:solidFill>
                          <a:effectLst/>
                          <a:latin typeface="+mn-lt"/>
                          <a:ea typeface="Times New Roman" panose="02020603050405020304" pitchFamily="18" charset="0"/>
                          <a:cs typeface="Times New Roman" panose="02020603050405020304" pitchFamily="18" charset="0"/>
                        </a:rPr>
                        <a:t>Upoznati učenike s književnim stvaralaštvom  Nade </a:t>
                      </a:r>
                      <a:r>
                        <a:rPr lang="hr-HR" sz="1200" kern="1200" dirty="0" err="1">
                          <a:solidFill>
                            <a:schemeClr val="dk1"/>
                          </a:solidFill>
                          <a:effectLst/>
                          <a:latin typeface="+mn-lt"/>
                          <a:ea typeface="Times New Roman" panose="02020603050405020304" pitchFamily="18" charset="0"/>
                          <a:cs typeface="Times New Roman" panose="02020603050405020304" pitchFamily="18" charset="0"/>
                        </a:rPr>
                        <a:t>Mihoković</a:t>
                      </a:r>
                      <a:r>
                        <a:rPr lang="hr-HR" sz="1200" kern="1200" dirty="0">
                          <a:solidFill>
                            <a:schemeClr val="dk1"/>
                          </a:solidFill>
                          <a:effectLst/>
                          <a:latin typeface="+mn-lt"/>
                          <a:ea typeface="Times New Roman" panose="02020603050405020304" pitchFamily="18" charset="0"/>
                          <a:cs typeface="Times New Roman" panose="02020603050405020304" pitchFamily="18" charset="0"/>
                        </a:rPr>
                        <a:t> </a:t>
                      </a:r>
                      <a:r>
                        <a:rPr lang="hr-HR" sz="1200" kern="1200" dirty="0" err="1">
                          <a:solidFill>
                            <a:schemeClr val="dk1"/>
                          </a:solidFill>
                          <a:effectLst/>
                          <a:latin typeface="+mn-lt"/>
                          <a:ea typeface="Times New Roman" panose="02020603050405020304" pitchFamily="18" charset="0"/>
                          <a:cs typeface="Times New Roman" panose="02020603050405020304" pitchFamily="18" charset="0"/>
                        </a:rPr>
                        <a:t>Kumrić</a:t>
                      </a:r>
                      <a:r>
                        <a:rPr lang="hr-HR" sz="1200" kern="1200" dirty="0">
                          <a:solidFill>
                            <a:schemeClr val="dk1"/>
                          </a:solidFill>
                          <a:effectLst/>
                          <a:latin typeface="+mn-lt"/>
                          <a:ea typeface="Times New Roman" panose="02020603050405020304" pitchFamily="18" charset="0"/>
                          <a:cs typeface="Times New Roman" panose="02020603050405020304" pitchFamily="18" charset="0"/>
                        </a:rPr>
                        <a:t>, razvijati interes za čitanje i književnost kroz neposredni susret s autoricom, potaknuti učenike na razgovor, razmjenu mišljenja i vlastito stvaralaštvo.</a:t>
                      </a:r>
                    </a:p>
                  </a:txBody>
                  <a:tcPr marL="0" marR="0" marT="0" marB="0">
                    <a:solidFill>
                      <a:schemeClr val="bg1"/>
                    </a:solidFill>
                  </a:tcPr>
                </a:tc>
                <a:extLst>
                  <a:ext uri="{0D108BD9-81ED-4DB2-BD59-A6C34878D82A}">
                    <a16:rowId xmlns:a16="http://schemas.microsoft.com/office/drawing/2014/main" val="2630794146"/>
                  </a:ext>
                </a:extLst>
              </a:tr>
              <a:tr h="29586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Nema troškova (sponzorstvo Izdavačke kuće Alfa)</a:t>
                      </a:r>
                    </a:p>
                  </a:txBody>
                  <a:tcPr marL="0" marR="0" marT="0" marB="0">
                    <a:solidFill>
                      <a:schemeClr val="bg1"/>
                    </a:solidFill>
                  </a:tcPr>
                </a:tc>
                <a:extLst>
                  <a:ext uri="{0D108BD9-81ED-4DB2-BD59-A6C34878D82A}">
                    <a16:rowId xmlns:a16="http://schemas.microsoft.com/office/drawing/2014/main" val="1683071559"/>
                  </a:ext>
                </a:extLst>
              </a:tr>
              <a:tr h="26268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Evaluacija susreta, objava vijesti na mrežnoj stranici škole i društvenim mrežama.</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pic>
        <p:nvPicPr>
          <p:cNvPr id="6" name="Slika 5" descr="Slika na kojoj se prikazuje tekst, snimka zaslona, Font, logotip&#10;&#10;Sadržaj generiran uz AI možda nije točan.">
            <a:extLst>
              <a:ext uri="{FF2B5EF4-FFF2-40B4-BE49-F238E27FC236}">
                <a16:creationId xmlns:a16="http://schemas.microsoft.com/office/drawing/2014/main" id="{9C4E39EF-1384-D7BC-AA36-4738D94C4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9895763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6" name="Tablica 5">
            <a:extLst>
              <a:ext uri="{FF2B5EF4-FFF2-40B4-BE49-F238E27FC236}">
                <a16:creationId xmlns:a16="http://schemas.microsoft.com/office/drawing/2014/main" id="{B824A725-35D7-A191-B948-7CB0E22CC6F3}"/>
              </a:ext>
            </a:extLst>
          </p:cNvPr>
          <p:cNvGraphicFramePr>
            <a:graphicFrameLocks noGrp="1"/>
          </p:cNvGraphicFramePr>
          <p:nvPr>
            <p:extLst>
              <p:ext uri="{D42A27DB-BD31-4B8C-83A1-F6EECF244321}">
                <p14:modId xmlns:p14="http://schemas.microsoft.com/office/powerpoint/2010/main" val="3476256"/>
              </p:ext>
            </p:extLst>
          </p:nvPr>
        </p:nvGraphicFramePr>
        <p:xfrm>
          <a:off x="532130" y="5353797"/>
          <a:ext cx="5792470" cy="3394905"/>
        </p:xfrm>
        <a:graphic>
          <a:graphicData uri="http://schemas.openxmlformats.org/drawingml/2006/table">
            <a:tbl>
              <a:tblPr firstRow="1" firstCol="1" bandRow="1">
                <a:tableStyleId>{22838BEF-8BB2-4498-84A7-C5851F593DF1}</a:tableStyleId>
              </a:tblPr>
              <a:tblGrid>
                <a:gridCol w="2170611">
                  <a:extLst>
                    <a:ext uri="{9D8B030D-6E8A-4147-A177-3AD203B41FA5}">
                      <a16:colId xmlns:a16="http://schemas.microsoft.com/office/drawing/2014/main" val="3944491976"/>
                    </a:ext>
                  </a:extLst>
                </a:gridCol>
                <a:gridCol w="3621859">
                  <a:extLst>
                    <a:ext uri="{9D8B030D-6E8A-4147-A177-3AD203B41FA5}">
                      <a16:colId xmlns:a16="http://schemas.microsoft.com/office/drawing/2014/main" val="1572269892"/>
                    </a:ext>
                  </a:extLst>
                </a:gridCol>
              </a:tblGrid>
              <a:tr h="38542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a:lnSpc>
                          <a:spcPts val="1375"/>
                        </a:lnSpc>
                      </a:pPr>
                      <a:r>
                        <a:rPr lang="hr-HR" sz="1200" b="1" dirty="0">
                          <a:effectLst/>
                          <a:latin typeface="+mn-lt"/>
                          <a:ea typeface="Times New Roman" panose="02020603050405020304" pitchFamily="18" charset="0"/>
                          <a:cs typeface="Times New Roman" panose="02020603050405020304" pitchFamily="18" charset="0"/>
                        </a:rPr>
                        <a:t>DAN PLANETA ZEMLJE</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marR="332105">
                        <a:lnSpc>
                          <a:spcPts val="1380"/>
                        </a:lnSpc>
                        <a:spcAft>
                          <a:spcPts val="0"/>
                        </a:spcAft>
                      </a:pPr>
                      <a:r>
                        <a:rPr lang="en-US" sz="1200" kern="1200" dirty="0">
                          <a:solidFill>
                            <a:schemeClr val="dk1"/>
                          </a:solidFill>
                          <a:effectLst/>
                          <a:latin typeface="+mn-lt"/>
                          <a:ea typeface="+mn-ea"/>
                          <a:cs typeface="+mn-cs"/>
                        </a:rPr>
                        <a:t>J. </a:t>
                      </a:r>
                      <a:r>
                        <a:rPr lang="en-US" sz="1200" kern="1200" dirty="0" err="1">
                          <a:solidFill>
                            <a:schemeClr val="dk1"/>
                          </a:solidFill>
                          <a:effectLst/>
                          <a:latin typeface="+mn-lt"/>
                          <a:ea typeface="+mn-ea"/>
                          <a:cs typeface="+mn-cs"/>
                        </a:rPr>
                        <a:t>Zelenika</a:t>
                      </a:r>
                      <a:r>
                        <a:rPr lang="en-US" sz="1200" kern="1200" dirty="0">
                          <a:solidFill>
                            <a:schemeClr val="dk1"/>
                          </a:solidFill>
                          <a:effectLst/>
                          <a:latin typeface="+mn-lt"/>
                          <a:ea typeface="+mn-ea"/>
                          <a:cs typeface="+mn-cs"/>
                        </a:rPr>
                        <a:t>, Ž. </a:t>
                      </a:r>
                      <a:r>
                        <a:rPr lang="en-US" sz="1200" kern="1200" dirty="0" err="1">
                          <a:solidFill>
                            <a:schemeClr val="dk1"/>
                          </a:solidFill>
                          <a:effectLst/>
                          <a:latin typeface="+mn-lt"/>
                          <a:ea typeface="+mn-ea"/>
                          <a:cs typeface="+mn-cs"/>
                        </a:rPr>
                        <a:t>Gospočić</a:t>
                      </a:r>
                      <a:r>
                        <a:rPr lang="en-US" sz="1200" kern="1200" dirty="0">
                          <a:solidFill>
                            <a:schemeClr val="dk1"/>
                          </a:solidFill>
                          <a:effectLst/>
                          <a:latin typeface="+mn-lt"/>
                          <a:ea typeface="+mn-ea"/>
                          <a:cs typeface="+mn-cs"/>
                        </a:rPr>
                        <a:t>, L. </a:t>
                      </a:r>
                      <a:r>
                        <a:rPr lang="en-US" sz="1200" kern="1200" dirty="0" err="1">
                          <a:solidFill>
                            <a:schemeClr val="dk1"/>
                          </a:solidFill>
                          <a:effectLst/>
                          <a:latin typeface="+mn-lt"/>
                          <a:ea typeface="+mn-ea"/>
                          <a:cs typeface="+mn-cs"/>
                        </a:rPr>
                        <a:t>Stazić</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2994163"/>
                  </a:ext>
                </a:extLst>
              </a:tr>
              <a:tr h="27522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162</a:t>
                      </a:r>
                    </a:p>
                  </a:txBody>
                  <a:tcPr marL="0" marR="0" marT="0" marB="0">
                    <a:solidFill>
                      <a:schemeClr val="bg1"/>
                    </a:solidFill>
                  </a:tcPr>
                </a:tc>
                <a:extLst>
                  <a:ext uri="{0D108BD9-81ED-4DB2-BD59-A6C34878D82A}">
                    <a16:rowId xmlns:a16="http://schemas.microsoft.com/office/drawing/2014/main" val="2147242371"/>
                  </a:ext>
                </a:extLst>
              </a:tr>
              <a:tr h="75233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80010" algn="just">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Upoznati učenike sa važnošću ekologije. Upoznati učenike sa problemom zagađenja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voda,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upoznati učenike sa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načinima recikliranja otpada.</a:t>
                      </a:r>
                    </a:p>
                  </a:txBody>
                  <a:tcPr marL="0" marR="0" marT="0" marB="0">
                    <a:solidFill>
                      <a:schemeClr val="bg1"/>
                    </a:solidFill>
                  </a:tcPr>
                </a:tc>
                <a:extLst>
                  <a:ext uri="{0D108BD9-81ED-4DB2-BD59-A6C34878D82A}">
                    <a16:rowId xmlns:a16="http://schemas.microsoft.com/office/drawing/2014/main" val="2580803967"/>
                  </a:ext>
                </a:extLst>
              </a:tr>
              <a:tr h="30025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Radionice</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edukativnog</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sadržaja</a:t>
                      </a:r>
                    </a:p>
                  </a:txBody>
                  <a:tcPr marL="0" marR="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Travanj 2026.</a:t>
                      </a:r>
                    </a:p>
                  </a:txBody>
                  <a:tcPr marL="0" marR="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35687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Potaknuti učenike na recikliranje otpada te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osvijestiti</a:t>
                      </a:r>
                      <a:r>
                        <a:rPr lang="hr-HR" sz="1200" spc="-2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kod</a:t>
                      </a:r>
                      <a:r>
                        <a:rPr lang="hr-HR" sz="1200" spc="-2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učenika</a:t>
                      </a:r>
                      <a:r>
                        <a:rPr lang="hr-HR" sz="1200" spc="-2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važnost</a:t>
                      </a:r>
                      <a:r>
                        <a:rPr lang="hr-HR" sz="1200" spc="-2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očuvanja </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okoliša.</a:t>
                      </a:r>
                    </a:p>
                  </a:txBody>
                  <a:tcPr marL="0" marR="0" marT="0" marB="0">
                    <a:solidFill>
                      <a:schemeClr val="bg1"/>
                    </a:solidFill>
                  </a:tcPr>
                </a:tc>
                <a:extLst>
                  <a:ext uri="{0D108BD9-81ED-4DB2-BD59-A6C34878D82A}">
                    <a16:rowId xmlns:a16="http://schemas.microsoft.com/office/drawing/2014/main" val="2630794146"/>
                  </a:ext>
                </a:extLst>
              </a:tr>
              <a:tr h="29586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Troškovi</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izrade</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kopiranja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radnih</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materijala</a:t>
                      </a:r>
                    </a:p>
                  </a:txBody>
                  <a:tcPr marL="0" marR="0" marT="0" marB="0">
                    <a:solidFill>
                      <a:schemeClr val="bg1"/>
                    </a:solidFill>
                  </a:tcPr>
                </a:tc>
                <a:extLst>
                  <a:ext uri="{0D108BD9-81ED-4DB2-BD59-A6C34878D82A}">
                    <a16:rowId xmlns:a16="http://schemas.microsoft.com/office/drawing/2014/main" val="1683071559"/>
                  </a:ext>
                </a:extLst>
              </a:tr>
              <a:tr h="26268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Upitnik</a:t>
                      </a:r>
                      <a:r>
                        <a:rPr lang="hr-HR" sz="1200" spc="-1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1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evaluacijski</a:t>
                      </a:r>
                      <a:r>
                        <a:rPr lang="hr-HR" sz="1200" spc="-2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listić</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sp>
        <p:nvSpPr>
          <p:cNvPr id="2" name="Rezervirano mjesto broja slajda 1">
            <a:extLst>
              <a:ext uri="{FF2B5EF4-FFF2-40B4-BE49-F238E27FC236}">
                <a16:creationId xmlns:a16="http://schemas.microsoft.com/office/drawing/2014/main" id="{930D35E7-0649-BDC9-28AB-B060EF050034}"/>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51</a:t>
            </a:fld>
            <a:endParaRPr lang="hr-HR" dirty="0"/>
          </a:p>
        </p:txBody>
      </p:sp>
      <p:graphicFrame>
        <p:nvGraphicFramePr>
          <p:cNvPr id="9" name="Tablica 8">
            <a:extLst>
              <a:ext uri="{FF2B5EF4-FFF2-40B4-BE49-F238E27FC236}">
                <a16:creationId xmlns:a16="http://schemas.microsoft.com/office/drawing/2014/main" id="{96AC75F9-AF98-4B23-B6E2-F782F211E0C6}"/>
              </a:ext>
            </a:extLst>
          </p:cNvPr>
          <p:cNvGraphicFramePr>
            <a:graphicFrameLocks noGrp="1"/>
          </p:cNvGraphicFramePr>
          <p:nvPr>
            <p:extLst>
              <p:ext uri="{D42A27DB-BD31-4B8C-83A1-F6EECF244321}">
                <p14:modId xmlns:p14="http://schemas.microsoft.com/office/powerpoint/2010/main" val="2977940666"/>
              </p:ext>
            </p:extLst>
          </p:nvPr>
        </p:nvGraphicFramePr>
        <p:xfrm>
          <a:off x="533400" y="1223792"/>
          <a:ext cx="5791200" cy="3697311"/>
        </p:xfrm>
        <a:graphic>
          <a:graphicData uri="http://schemas.openxmlformats.org/drawingml/2006/table">
            <a:tbl>
              <a:tblPr>
                <a:tableStyleId>{BDBED569-4797-4DF1-A0F4-6AAB3CD982D8}</a:tableStyleId>
              </a:tblPr>
              <a:tblGrid>
                <a:gridCol w="2170611">
                  <a:extLst>
                    <a:ext uri="{9D8B030D-6E8A-4147-A177-3AD203B41FA5}">
                      <a16:colId xmlns:a16="http://schemas.microsoft.com/office/drawing/2014/main" val="496396345"/>
                    </a:ext>
                  </a:extLst>
                </a:gridCol>
                <a:gridCol w="3620589">
                  <a:extLst>
                    <a:ext uri="{9D8B030D-6E8A-4147-A177-3AD203B41FA5}">
                      <a16:colId xmlns:a16="http://schemas.microsoft.com/office/drawing/2014/main" val="1985725498"/>
                    </a:ext>
                  </a:extLst>
                </a:gridCol>
              </a:tblGrid>
              <a:tr h="381000">
                <a:tc>
                  <a:txBody>
                    <a:bodyPr/>
                    <a:lstStyle/>
                    <a:p>
                      <a:pPr rtl="0" fontAlgn="t">
                        <a:spcBef>
                          <a:spcPts val="0"/>
                        </a:spcBef>
                        <a:spcAft>
                          <a:spcPts val="0"/>
                        </a:spcAft>
                      </a:pPr>
                      <a:r>
                        <a:rPr lang="hr-HR" sz="1200" b="1" u="none" strike="noStrike" dirty="0">
                          <a:solidFill>
                            <a:srgbClr val="000000"/>
                          </a:solidFill>
                          <a:effectLst/>
                        </a:rPr>
                        <a:t>Aktivnost</a:t>
                      </a:r>
                      <a:endParaRPr lang="hr-HR" dirty="0">
                        <a:effectLst/>
                      </a:endParaRPr>
                    </a:p>
                  </a:txBody>
                  <a:tcPr marL="66675" marR="66675">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KLOKAN BEZ GRANICA</a:t>
                      </a:r>
                      <a:endParaRPr lang="hr-HR" dirty="0">
                        <a:effectLst/>
                      </a:endParaRPr>
                    </a:p>
                  </a:txBody>
                  <a:tcPr marL="66675" marR="66675">
                    <a:solidFill>
                      <a:schemeClr val="accent6">
                        <a:lumMod val="40000"/>
                        <a:lumOff val="60000"/>
                      </a:schemeClr>
                    </a:solidFill>
                  </a:tcPr>
                </a:tc>
                <a:extLst>
                  <a:ext uri="{0D108BD9-81ED-4DB2-BD59-A6C34878D82A}">
                    <a16:rowId xmlns:a16="http://schemas.microsoft.com/office/drawing/2014/main" val="3520723179"/>
                  </a:ext>
                </a:extLst>
              </a:tr>
              <a:tr h="314325">
                <a:tc>
                  <a:txBody>
                    <a:bodyPr/>
                    <a:lstStyle/>
                    <a:p>
                      <a:pPr rtl="0" fontAlgn="t">
                        <a:spcBef>
                          <a:spcPts val="0"/>
                        </a:spcBef>
                        <a:spcAft>
                          <a:spcPts val="0"/>
                        </a:spcAft>
                      </a:pPr>
                      <a:r>
                        <a:rPr lang="hr-HR" sz="1200" b="1" u="none" strike="noStrike">
                          <a:solidFill>
                            <a:srgbClr val="000000"/>
                          </a:solidFill>
                          <a:effectLst/>
                        </a:rPr>
                        <a:t>Nositelj</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B. </a:t>
                      </a:r>
                      <a:r>
                        <a:rPr lang="hr-HR" sz="1200" b="0" u="none" strike="noStrike" dirty="0" err="1">
                          <a:solidFill>
                            <a:srgbClr val="000000"/>
                          </a:solidFill>
                          <a:effectLst/>
                        </a:rPr>
                        <a:t>Logožar</a:t>
                      </a:r>
                      <a:r>
                        <a:rPr lang="hr-HR" sz="1200" b="0" u="none" strike="noStrike" dirty="0">
                          <a:solidFill>
                            <a:srgbClr val="000000"/>
                          </a:solidFill>
                          <a:effectLst/>
                        </a:rPr>
                        <a:t>, N. Marinac</a:t>
                      </a:r>
                      <a:endParaRPr lang="hr-HR" dirty="0">
                        <a:effectLst/>
                      </a:endParaRPr>
                    </a:p>
                  </a:txBody>
                  <a:tcPr marL="114300" marR="114300"/>
                </a:tc>
                <a:extLst>
                  <a:ext uri="{0D108BD9-81ED-4DB2-BD59-A6C34878D82A}">
                    <a16:rowId xmlns:a16="http://schemas.microsoft.com/office/drawing/2014/main" val="1218096491"/>
                  </a:ext>
                </a:extLst>
              </a:tr>
              <a:tr h="361950">
                <a:tc>
                  <a:txBody>
                    <a:bodyPr/>
                    <a:lstStyle/>
                    <a:p>
                      <a:pPr rtl="0" fontAlgn="t">
                        <a:spcBef>
                          <a:spcPts val="0"/>
                        </a:spcBef>
                        <a:spcAft>
                          <a:spcPts val="0"/>
                        </a:spcAft>
                      </a:pPr>
                      <a:r>
                        <a:rPr lang="hr-HR" sz="1200" b="1" u="none" strike="noStrike" dirty="0">
                          <a:solidFill>
                            <a:srgbClr val="000000"/>
                          </a:solidFill>
                          <a:effectLst/>
                        </a:rPr>
                        <a:t>Planirani broj učenika</a:t>
                      </a:r>
                      <a:endParaRPr lang="hr-HR" dirty="0">
                        <a:effectLst/>
                      </a:endParaRPr>
                    </a:p>
                  </a:txBody>
                  <a:tcPr marL="66675" marR="66675">
                    <a:solidFill>
                      <a:schemeClr val="accent5">
                        <a:lumMod val="20000"/>
                        <a:lumOff val="80000"/>
                      </a:schemeClr>
                    </a:solidFill>
                  </a:tcPr>
                </a:tc>
                <a:tc>
                  <a:txBody>
                    <a:bodyPr/>
                    <a:lstStyle/>
                    <a:p>
                      <a:pPr marL="0" indent="0" rtl="0" fontAlgn="t">
                        <a:spcBef>
                          <a:spcPts val="0"/>
                        </a:spcBef>
                        <a:spcAft>
                          <a:spcPts val="0"/>
                        </a:spcAft>
                      </a:pPr>
                      <a:r>
                        <a:rPr lang="pl-PL" sz="1200" b="0" u="none" strike="noStrike" dirty="0">
                          <a:solidFill>
                            <a:srgbClr val="000000"/>
                          </a:solidFill>
                          <a:effectLst/>
                        </a:rPr>
                        <a:t>Prema prijavi učenika od 2. do 8. razreda</a:t>
                      </a:r>
                      <a:endParaRPr lang="pl-PL" dirty="0">
                        <a:effectLst/>
                      </a:endParaRPr>
                    </a:p>
                  </a:txBody>
                  <a:tcPr marL="114300" marR="114300"/>
                </a:tc>
                <a:extLst>
                  <a:ext uri="{0D108BD9-81ED-4DB2-BD59-A6C34878D82A}">
                    <a16:rowId xmlns:a16="http://schemas.microsoft.com/office/drawing/2014/main" val="3115689548"/>
                  </a:ext>
                </a:extLst>
              </a:tr>
              <a:tr h="488259">
                <a:tc>
                  <a:txBody>
                    <a:bodyPr/>
                    <a:lstStyle/>
                    <a:p>
                      <a:pPr rtl="0" fontAlgn="t">
                        <a:spcBef>
                          <a:spcPts val="0"/>
                        </a:spcBef>
                        <a:spcAft>
                          <a:spcPts val="0"/>
                        </a:spcAft>
                      </a:pPr>
                      <a:r>
                        <a:rPr lang="hr-HR" sz="1200" b="1" u="none" strike="noStrike" dirty="0">
                          <a:solidFill>
                            <a:srgbClr val="000000"/>
                          </a:solidFill>
                          <a:effectLst/>
                        </a:rPr>
                        <a:t>Ciljevi aktivnosti</a:t>
                      </a:r>
                      <a:endParaRPr lang="hr-HR" dirty="0">
                        <a:effectLst/>
                      </a:endParaRPr>
                    </a:p>
                  </a:txBody>
                  <a:tcPr marL="66675" marR="66675">
                    <a:solidFill>
                      <a:schemeClr val="accent5">
                        <a:lumMod val="20000"/>
                        <a:lumOff val="80000"/>
                      </a:schemeClr>
                    </a:solidFill>
                  </a:tcPr>
                </a:tc>
                <a:tc>
                  <a:txBody>
                    <a:bodyPr/>
                    <a:lstStyle/>
                    <a:p>
                      <a:pPr algn="just" rtl="0" fontAlgn="ctr">
                        <a:spcBef>
                          <a:spcPts val="0"/>
                        </a:spcBef>
                        <a:spcAft>
                          <a:spcPts val="0"/>
                        </a:spcAft>
                      </a:pPr>
                      <a:r>
                        <a:rPr lang="hr-HR" sz="1200" b="0" u="none" strike="noStrike" dirty="0">
                          <a:solidFill>
                            <a:srgbClr val="000000"/>
                          </a:solidFill>
                          <a:effectLst/>
                        </a:rPr>
                        <a:t>Produbljivanje matematičkog znanja i sposobnosti učenika. Razvijanje pojmovnog i apstraktnog mišljenja.</a:t>
                      </a:r>
                      <a:endParaRPr lang="hr-HR" dirty="0">
                        <a:effectLst/>
                      </a:endParaRPr>
                    </a:p>
                  </a:txBody>
                  <a:tcPr marL="66675" marR="66675" marT="47625" marB="47625" anchor="ctr"/>
                </a:tc>
                <a:extLst>
                  <a:ext uri="{0D108BD9-81ED-4DB2-BD59-A6C34878D82A}">
                    <a16:rowId xmlns:a16="http://schemas.microsoft.com/office/drawing/2014/main" val="2232347366"/>
                  </a:ext>
                </a:extLst>
              </a:tr>
              <a:tr h="326739">
                <a:tc>
                  <a:txBody>
                    <a:bodyPr/>
                    <a:lstStyle/>
                    <a:p>
                      <a:pPr rtl="0" fontAlgn="t">
                        <a:spcBef>
                          <a:spcPts val="0"/>
                        </a:spcBef>
                        <a:spcAft>
                          <a:spcPts val="0"/>
                        </a:spcAft>
                      </a:pPr>
                      <a:r>
                        <a:rPr lang="hr-HR" sz="1200" b="1" u="none" strike="noStrike" dirty="0">
                          <a:solidFill>
                            <a:srgbClr val="000000"/>
                          </a:solidFill>
                          <a:effectLst/>
                        </a:rPr>
                        <a:t>Način realizacije aktivnosti</a:t>
                      </a:r>
                      <a:endParaRPr lang="hr-HR" dirty="0">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Rješavanje zadataka</a:t>
                      </a:r>
                      <a:endParaRPr lang="hr-HR" dirty="0">
                        <a:effectLst/>
                      </a:endParaRPr>
                    </a:p>
                  </a:txBody>
                  <a:tcPr marL="66675" marR="66675"/>
                </a:tc>
                <a:extLst>
                  <a:ext uri="{0D108BD9-81ED-4DB2-BD59-A6C34878D82A}">
                    <a16:rowId xmlns:a16="http://schemas.microsoft.com/office/drawing/2014/main" val="3785683381"/>
                  </a:ext>
                </a:extLst>
              </a:tr>
              <a:tr h="304800">
                <a:tc>
                  <a:txBody>
                    <a:bodyPr/>
                    <a:lstStyle/>
                    <a:p>
                      <a:pPr rtl="0" fontAlgn="t">
                        <a:spcBef>
                          <a:spcPts val="0"/>
                        </a:spcBef>
                        <a:spcAft>
                          <a:spcPts val="0"/>
                        </a:spcAft>
                      </a:pPr>
                      <a:r>
                        <a:rPr lang="hr-HR" sz="1200" b="1" u="none" strike="noStrike" dirty="0">
                          <a:solidFill>
                            <a:srgbClr val="000000"/>
                          </a:solidFill>
                          <a:effectLst/>
                        </a:rPr>
                        <a:t>Vremenski okvir aktivnosti</a:t>
                      </a:r>
                      <a:endParaRPr lang="hr-HR" dirty="0">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 Ožujak 2026.</a:t>
                      </a:r>
                      <a:endParaRPr lang="hr-HR" dirty="0">
                        <a:effectLst/>
                      </a:endParaRPr>
                    </a:p>
                  </a:txBody>
                  <a:tcPr marL="66675" marR="66675"/>
                </a:tc>
                <a:extLst>
                  <a:ext uri="{0D108BD9-81ED-4DB2-BD59-A6C34878D82A}">
                    <a16:rowId xmlns:a16="http://schemas.microsoft.com/office/drawing/2014/main" val="452103057"/>
                  </a:ext>
                </a:extLst>
              </a:tr>
              <a:tr h="504825">
                <a:tc>
                  <a:txBody>
                    <a:bodyPr/>
                    <a:lstStyle/>
                    <a:p>
                      <a:pPr rtl="0" fontAlgn="t">
                        <a:spcBef>
                          <a:spcPts val="0"/>
                        </a:spcBef>
                        <a:spcAft>
                          <a:spcPts val="0"/>
                        </a:spcAft>
                      </a:pPr>
                      <a:r>
                        <a:rPr lang="hr-HR" sz="1200" b="1" u="none" strike="noStrike">
                          <a:solidFill>
                            <a:srgbClr val="000000"/>
                          </a:solidFill>
                          <a:effectLst/>
                        </a:rPr>
                        <a:t>Osnovna namjena aktivnosti</a:t>
                      </a:r>
                      <a:endParaRPr lang="hr-HR">
                        <a:effectLst/>
                      </a:endParaRPr>
                    </a:p>
                  </a:txBody>
                  <a:tcPr marL="66675" marR="66675">
                    <a:solidFill>
                      <a:schemeClr val="accent5">
                        <a:lumMod val="20000"/>
                        <a:lumOff val="80000"/>
                      </a:schemeClr>
                    </a:solidFill>
                  </a:tcPr>
                </a:tc>
                <a:tc>
                  <a:txBody>
                    <a:bodyPr/>
                    <a:lstStyle/>
                    <a:p>
                      <a:pPr algn="just" rtl="0" fontAlgn="ctr">
                        <a:spcBef>
                          <a:spcPts val="0"/>
                        </a:spcBef>
                        <a:spcAft>
                          <a:spcPts val="0"/>
                        </a:spcAft>
                      </a:pPr>
                      <a:r>
                        <a:rPr lang="hr-HR" sz="1200" b="0" u="none" strike="noStrike" dirty="0">
                          <a:solidFill>
                            <a:srgbClr val="000000"/>
                          </a:solidFill>
                          <a:effectLst/>
                        </a:rPr>
                        <a:t>Popularizacija matematike među mladima, izgradnju pozitivnog stava učenika prema matematici.</a:t>
                      </a:r>
                      <a:endParaRPr lang="hr-HR" dirty="0">
                        <a:effectLst/>
                      </a:endParaRPr>
                    </a:p>
                  </a:txBody>
                  <a:tcPr marL="66675" marR="66675" marT="47625" marB="47625" anchor="ctr"/>
                </a:tc>
                <a:extLst>
                  <a:ext uri="{0D108BD9-81ED-4DB2-BD59-A6C34878D82A}">
                    <a16:rowId xmlns:a16="http://schemas.microsoft.com/office/drawing/2014/main" val="1605464883"/>
                  </a:ext>
                </a:extLst>
              </a:tr>
              <a:tr h="320088">
                <a:tc>
                  <a:txBody>
                    <a:bodyPr/>
                    <a:lstStyle/>
                    <a:p>
                      <a:pPr rtl="0" fontAlgn="t">
                        <a:spcBef>
                          <a:spcPts val="0"/>
                        </a:spcBef>
                        <a:spcAft>
                          <a:spcPts val="0"/>
                        </a:spcAft>
                      </a:pPr>
                      <a:r>
                        <a:rPr lang="hr-HR" sz="1200" b="1" u="none" strike="noStrike">
                          <a:solidFill>
                            <a:srgbClr val="000000"/>
                          </a:solidFill>
                          <a:effectLst/>
                        </a:rPr>
                        <a:t>Okvirni troškovnik za aktivnost</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Cijena kotizacije za svakog prijavljenog učenika</a:t>
                      </a:r>
                      <a:endParaRPr lang="hr-HR" dirty="0">
                        <a:effectLst/>
                      </a:endParaRPr>
                    </a:p>
                  </a:txBody>
                  <a:tcPr marL="66675" marR="66675"/>
                </a:tc>
                <a:extLst>
                  <a:ext uri="{0D108BD9-81ED-4DB2-BD59-A6C34878D82A}">
                    <a16:rowId xmlns:a16="http://schemas.microsoft.com/office/drawing/2014/main" val="1474548125"/>
                  </a:ext>
                </a:extLst>
              </a:tr>
              <a:tr h="695325">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dirty="0">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Vrjednovanje će biti ostvareno prema pravilima organizatora nagradama za najuspješnije natjecatelje. Objava rezultata na mrežnim stranicama škole. </a:t>
                      </a:r>
                      <a:endParaRPr lang="hr-HR" dirty="0">
                        <a:effectLst/>
                      </a:endParaRPr>
                    </a:p>
                  </a:txBody>
                  <a:tcPr marL="66675" marR="66675"/>
                </a:tc>
                <a:extLst>
                  <a:ext uri="{0D108BD9-81ED-4DB2-BD59-A6C34878D82A}">
                    <a16:rowId xmlns:a16="http://schemas.microsoft.com/office/drawing/2014/main" val="2437788738"/>
                  </a:ext>
                </a:extLst>
              </a:tr>
            </a:tbl>
          </a:graphicData>
        </a:graphic>
      </p:graphicFrame>
      <p:sp>
        <p:nvSpPr>
          <p:cNvPr id="3" name="Pravokutnik 2">
            <a:extLst>
              <a:ext uri="{FF2B5EF4-FFF2-40B4-BE49-F238E27FC236}">
                <a16:creationId xmlns:a16="http://schemas.microsoft.com/office/drawing/2014/main" id="{89039E1D-BA65-60EA-52F5-DDF9982603C7}"/>
              </a:ext>
            </a:extLst>
          </p:cNvPr>
          <p:cNvSpPr/>
          <p:nvPr/>
        </p:nvSpPr>
        <p:spPr>
          <a:xfrm>
            <a:off x="0" y="634052"/>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4" name="Slika 3" descr="Slika na kojoj se prikazuje tekst, snimka zaslona, Font, logotip&#10;&#10;Sadržaj generiran uz AI možda nije točan.">
            <a:extLst>
              <a:ext uri="{FF2B5EF4-FFF2-40B4-BE49-F238E27FC236}">
                <a16:creationId xmlns:a16="http://schemas.microsoft.com/office/drawing/2014/main" id="{46AE0FD0-0F38-BC9F-DE0E-BF393A34E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678233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1F0-0500-70B0-9317-07A4D22789D2}"/>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51573D74-E981-D91E-F894-7471A402E4A7}"/>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6" name="Tablica 5">
            <a:extLst>
              <a:ext uri="{FF2B5EF4-FFF2-40B4-BE49-F238E27FC236}">
                <a16:creationId xmlns:a16="http://schemas.microsoft.com/office/drawing/2014/main" id="{67D784A7-424E-C573-520D-3E135B319203}"/>
              </a:ext>
            </a:extLst>
          </p:cNvPr>
          <p:cNvGraphicFramePr>
            <a:graphicFrameLocks noGrp="1"/>
          </p:cNvGraphicFramePr>
          <p:nvPr>
            <p:extLst>
              <p:ext uri="{D42A27DB-BD31-4B8C-83A1-F6EECF244321}">
                <p14:modId xmlns:p14="http://schemas.microsoft.com/office/powerpoint/2010/main" val="4133100803"/>
              </p:ext>
            </p:extLst>
          </p:nvPr>
        </p:nvGraphicFramePr>
        <p:xfrm>
          <a:off x="595313" y="1308670"/>
          <a:ext cx="5805487" cy="3571928"/>
        </p:xfrm>
        <a:graphic>
          <a:graphicData uri="http://schemas.openxmlformats.org/drawingml/2006/table">
            <a:tbl>
              <a:tblPr firstRow="1" firstCol="1" bandRow="1">
                <a:tableStyleId>{22838BEF-8BB2-4498-84A7-C5851F593DF1}</a:tableStyleId>
              </a:tblPr>
              <a:tblGrid>
                <a:gridCol w="2187076">
                  <a:extLst>
                    <a:ext uri="{9D8B030D-6E8A-4147-A177-3AD203B41FA5}">
                      <a16:colId xmlns:a16="http://schemas.microsoft.com/office/drawing/2014/main" val="3944491976"/>
                    </a:ext>
                  </a:extLst>
                </a:gridCol>
                <a:gridCol w="3618411">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a:lnSpc>
                          <a:spcPts val="1375"/>
                        </a:lnSpc>
                      </a:pPr>
                      <a:r>
                        <a:rPr lang="hr-HR" sz="1200" b="1" dirty="0">
                          <a:effectLst/>
                          <a:latin typeface="+mn-lt"/>
                          <a:ea typeface="Times New Roman" panose="02020603050405020304" pitchFamily="18" charset="0"/>
                          <a:cs typeface="Times New Roman" panose="02020603050405020304" pitchFamily="18" charset="0"/>
                        </a:rPr>
                        <a:t>DAN EUROPE</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marR="332105">
                        <a:lnSpc>
                          <a:spcPts val="1380"/>
                        </a:lnSpc>
                        <a:spcAft>
                          <a:spcPts val="0"/>
                        </a:spcAft>
                      </a:pPr>
                      <a:r>
                        <a:rPr lang="en-US" sz="1200" kern="1200" dirty="0">
                          <a:solidFill>
                            <a:schemeClr val="tx1"/>
                          </a:solidFill>
                          <a:effectLst/>
                          <a:latin typeface="+mn-lt"/>
                          <a:ea typeface="+mn-ea"/>
                          <a:cs typeface="+mn-cs"/>
                        </a:rPr>
                        <a:t>Ž. </a:t>
                      </a:r>
                      <a:r>
                        <a:rPr lang="en-US" sz="1200" kern="1200" dirty="0" err="1">
                          <a:solidFill>
                            <a:schemeClr val="tx1"/>
                          </a:solidFill>
                          <a:effectLst/>
                          <a:latin typeface="+mn-lt"/>
                          <a:ea typeface="+mn-ea"/>
                          <a:cs typeface="+mn-cs"/>
                        </a:rPr>
                        <a:t>Gospočić</a:t>
                      </a:r>
                      <a:r>
                        <a:rPr lang="en-US" sz="1200" kern="1200" dirty="0">
                          <a:solidFill>
                            <a:schemeClr val="tx1"/>
                          </a:solidFill>
                          <a:effectLst/>
                          <a:latin typeface="+mn-lt"/>
                          <a:ea typeface="+mn-ea"/>
                          <a:cs typeface="+mn-cs"/>
                        </a:rPr>
                        <a:t>, D. Gorički, </a:t>
                      </a:r>
                      <a:r>
                        <a:rPr lang="en-US" sz="1200" kern="1200" dirty="0" err="1">
                          <a:solidFill>
                            <a:schemeClr val="tx1"/>
                          </a:solidFill>
                          <a:effectLst/>
                          <a:latin typeface="+mn-lt"/>
                          <a:ea typeface="+mn-ea"/>
                          <a:cs typeface="+mn-cs"/>
                        </a:rPr>
                        <a:t>razrednici</a:t>
                      </a:r>
                      <a:endParaRPr lang="hr-HR" sz="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1002994163"/>
                  </a:ext>
                </a:extLst>
              </a:tr>
              <a:tr h="27522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solidFill>
                            <a:schemeClr val="tx1"/>
                          </a:solidFill>
                          <a:effectLst/>
                          <a:latin typeface="+mn-lt"/>
                          <a:ea typeface="Times New Roman" panose="02020603050405020304" pitchFamily="18" charset="0"/>
                          <a:cs typeface="Times New Roman" panose="02020603050405020304" pitchFamily="18" charset="0"/>
                        </a:rPr>
                        <a:t>162</a:t>
                      </a:r>
                    </a:p>
                  </a:txBody>
                  <a:tcPr marL="0" marR="0" marT="0" marB="0">
                    <a:solidFill>
                      <a:schemeClr val="bg1"/>
                    </a:solidFill>
                  </a:tcPr>
                </a:tc>
                <a:extLst>
                  <a:ext uri="{0D108BD9-81ED-4DB2-BD59-A6C34878D82A}">
                    <a16:rowId xmlns:a16="http://schemas.microsoft.com/office/drawing/2014/main" val="2147242371"/>
                  </a:ext>
                </a:extLst>
              </a:tr>
              <a:tr h="752336">
                <a:tc>
                  <a:txBody>
                    <a:bodyPr/>
                    <a:lstStyle/>
                    <a:p>
                      <a:pPr>
                        <a:lnSpc>
                          <a:spcPct val="107000"/>
                        </a:lnSpc>
                        <a:spcAft>
                          <a:spcPts val="800"/>
                        </a:spcAft>
                      </a:pPr>
                      <a:r>
                        <a:rPr lang="hr-HR" sz="1200" dirty="0">
                          <a:effectLst/>
                          <a:latin typeface="+mn-lt"/>
                        </a:rPr>
                        <a:t>Ciljevi aktivnosti</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80010" algn="just">
                        <a:lnSpc>
                          <a:spcPct val="100000"/>
                        </a:lnSpc>
                        <a:spcAft>
                          <a:spcPts val="0"/>
                        </a:spcAft>
                      </a:pPr>
                      <a:r>
                        <a:rPr lang="hr-HR" sz="1200" noProof="0" dirty="0">
                          <a:solidFill>
                            <a:schemeClr val="tx1"/>
                          </a:solidFill>
                        </a:rPr>
                        <a:t>Razviti svijest o važnosti Dana Europe i razumjeti njegov povijesni značaj. Upoznati učenike </a:t>
                      </a:r>
                      <a:r>
                        <a:rPr lang="hr-HR" sz="1200" dirty="0">
                          <a:solidFill>
                            <a:schemeClr val="tx1"/>
                          </a:solidFill>
                        </a:rPr>
                        <a:t>s osnovnim vrijednostima Europske unije – mir, jedinstvo, suradnja i solidarnost.</a:t>
                      </a:r>
                      <a:endParaRPr lang="hr-HR" sz="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580803967"/>
                  </a:ext>
                </a:extLst>
              </a:tr>
              <a:tr h="76175">
                <a:tc>
                  <a:txBody>
                    <a:bodyPr/>
                    <a:lstStyle/>
                    <a:p>
                      <a:pPr>
                        <a:lnSpc>
                          <a:spcPct val="107000"/>
                        </a:lnSpc>
                        <a:spcAft>
                          <a:spcPts val="800"/>
                        </a:spcAft>
                      </a:pPr>
                      <a:r>
                        <a:rPr lang="hr-HR" sz="1200" dirty="0">
                          <a:effectLst/>
                          <a:latin typeface="+mn-lt"/>
                        </a:rPr>
                        <a:t>Način realizacije aktivnosti</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0" lvl="0" indent="0" algn="just" defTabSz="685800" rtl="0" eaLnBrk="1" fontAlgn="auto" latinLnBrk="0" hangingPunct="1">
                        <a:lnSpc>
                          <a:spcPts val="1375"/>
                        </a:lnSpc>
                        <a:spcBef>
                          <a:spcPts val="0"/>
                        </a:spcBef>
                        <a:spcAft>
                          <a:spcPts val="0"/>
                        </a:spcAft>
                        <a:buClrTx/>
                        <a:buSzTx/>
                        <a:buFontTx/>
                        <a:buNone/>
                        <a:tabLst/>
                        <a:defRPr/>
                      </a:pPr>
                      <a:r>
                        <a:rPr lang="hr-HR" sz="1200" dirty="0">
                          <a:solidFill>
                            <a:schemeClr val="tx1"/>
                          </a:solidFill>
                        </a:rPr>
                        <a:t>Uključiti kreativne i zabavne aktivnosti (radionice, kvizove, izložbe) kako bi se Dan Europe obilježio na zanimljiv način.</a:t>
                      </a:r>
                      <a:endParaRPr lang="hr-HR" sz="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618008231"/>
                  </a:ext>
                </a:extLst>
              </a:tr>
              <a:tr h="251657">
                <a:tc>
                  <a:txBody>
                    <a:bodyPr/>
                    <a:lstStyle/>
                    <a:p>
                      <a:pPr>
                        <a:lnSpc>
                          <a:spcPct val="107000"/>
                        </a:lnSpc>
                        <a:spcAft>
                          <a:spcPts val="800"/>
                        </a:spcAft>
                      </a:pPr>
                      <a:r>
                        <a:rPr lang="hr-HR" sz="1200" dirty="0">
                          <a:effectLst/>
                          <a:latin typeface="+mn-lt"/>
                        </a:rPr>
                        <a:t>Vremenski okvir aktivnosti</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solidFill>
                            <a:schemeClr val="tx1"/>
                          </a:solidFill>
                          <a:effectLst/>
                          <a:latin typeface="+mn-lt"/>
                          <a:ea typeface="Times New Roman" panose="02020603050405020304" pitchFamily="18" charset="0"/>
                          <a:cs typeface="Times New Roman" panose="02020603050405020304" pitchFamily="18" charset="0"/>
                        </a:rPr>
                        <a:t>Svibanj 2026.</a:t>
                      </a:r>
                    </a:p>
                  </a:txBody>
                  <a:tcPr marL="0" marR="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356870" algn="just">
                        <a:lnSpc>
                          <a:spcPts val="1380"/>
                        </a:lnSpc>
                        <a:spcAft>
                          <a:spcPts val="0"/>
                        </a:spcAft>
                      </a:pPr>
                      <a:r>
                        <a:rPr lang="hr-HR" sz="1200" dirty="0">
                          <a:solidFill>
                            <a:schemeClr val="tx1"/>
                          </a:solidFill>
                        </a:rPr>
                        <a:t>Potaknuti osjećaj pripadnosti europskoj zajednici kroz zajedničke aktivnosti.</a:t>
                      </a:r>
                      <a:endParaRPr lang="hr-HR" sz="1200" dirty="0">
                        <a:solidFill>
                          <a:schemeClr val="tx1"/>
                        </a:solidFill>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630794146"/>
                  </a:ext>
                </a:extLst>
              </a:tr>
              <a:tr h="295861">
                <a:tc>
                  <a:txBody>
                    <a:bodyPr/>
                    <a:lstStyle/>
                    <a:p>
                      <a:pPr>
                        <a:lnSpc>
                          <a:spcPct val="107000"/>
                        </a:lnSpc>
                        <a:spcAft>
                          <a:spcPts val="800"/>
                        </a:spcAft>
                      </a:pPr>
                      <a:r>
                        <a:rPr lang="hr-HR" sz="1200" dirty="0">
                          <a:effectLst/>
                          <a:latin typeface="+mn-lt"/>
                        </a:rPr>
                        <a:t>Okvirni troškovnik za aktivnost</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50 €</a:t>
                      </a:r>
                    </a:p>
                  </a:txBody>
                  <a:tcPr marL="0" marR="0" marT="0" marB="0">
                    <a:solidFill>
                      <a:schemeClr val="bg1"/>
                    </a:solidFill>
                  </a:tcPr>
                </a:tc>
                <a:extLst>
                  <a:ext uri="{0D108BD9-81ED-4DB2-BD59-A6C34878D82A}">
                    <a16:rowId xmlns:a16="http://schemas.microsoft.com/office/drawing/2014/main" val="1683071559"/>
                  </a:ext>
                </a:extLst>
              </a:tr>
              <a:tr h="262683">
                <a:tc>
                  <a:txBody>
                    <a:bodyPr/>
                    <a:lstStyle/>
                    <a:p>
                      <a:pPr>
                        <a:lnSpc>
                          <a:spcPct val="107000"/>
                        </a:lnSpc>
                        <a:spcAft>
                          <a:spcPts val="800"/>
                        </a:spcAft>
                      </a:pPr>
                      <a:r>
                        <a:rPr lang="hr-HR" sz="1200" dirty="0">
                          <a:effectLst/>
                          <a:latin typeface="+mn-lt"/>
                        </a:rPr>
                        <a:t>Način praćenja aktivnosti</a:t>
                      </a:r>
                      <a:endParaRPr lang="hr-HR" sz="12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Fotografiranje i objava na mrežnim stranicama škole</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sp>
        <p:nvSpPr>
          <p:cNvPr id="2" name="Rezervirano mjesto broja slajda 1">
            <a:extLst>
              <a:ext uri="{FF2B5EF4-FFF2-40B4-BE49-F238E27FC236}">
                <a16:creationId xmlns:a16="http://schemas.microsoft.com/office/drawing/2014/main" id="{D66D64BF-63A1-0E02-CE40-1D523F3091D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52</a:t>
            </a:fld>
            <a:endParaRPr lang="hr-HR" dirty="0"/>
          </a:p>
        </p:txBody>
      </p:sp>
      <p:sp>
        <p:nvSpPr>
          <p:cNvPr id="3" name="Pravokutnik 2">
            <a:extLst>
              <a:ext uri="{FF2B5EF4-FFF2-40B4-BE49-F238E27FC236}">
                <a16:creationId xmlns:a16="http://schemas.microsoft.com/office/drawing/2014/main" id="{A7C40396-7FAC-FB6E-3AD7-946C35F1B9D5}"/>
              </a:ext>
            </a:extLst>
          </p:cNvPr>
          <p:cNvSpPr/>
          <p:nvPr/>
        </p:nvSpPr>
        <p:spPr>
          <a:xfrm>
            <a:off x="0" y="634052"/>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4" name="Slika 3" descr="Slika na kojoj se prikazuje tekst, snimka zaslona, Font, logotip&#10;&#10;Sadržaj generiran uz AI možda nije točan.">
            <a:extLst>
              <a:ext uri="{FF2B5EF4-FFF2-40B4-BE49-F238E27FC236}">
                <a16:creationId xmlns:a16="http://schemas.microsoft.com/office/drawing/2014/main" id="{CAD3E019-1B2B-83D7-9A3C-CCA3F42C1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7" name="Tablica 6">
            <a:extLst>
              <a:ext uri="{FF2B5EF4-FFF2-40B4-BE49-F238E27FC236}">
                <a16:creationId xmlns:a16="http://schemas.microsoft.com/office/drawing/2014/main" id="{6C0979C3-C6CC-4013-94DB-AE4D37A912F2}"/>
              </a:ext>
            </a:extLst>
          </p:cNvPr>
          <p:cNvGraphicFramePr>
            <a:graphicFrameLocks noGrp="1"/>
          </p:cNvGraphicFramePr>
          <p:nvPr>
            <p:extLst>
              <p:ext uri="{D42A27DB-BD31-4B8C-83A1-F6EECF244321}">
                <p14:modId xmlns:p14="http://schemas.microsoft.com/office/powerpoint/2010/main" val="751826650"/>
              </p:ext>
            </p:extLst>
          </p:nvPr>
        </p:nvGraphicFramePr>
        <p:xfrm>
          <a:off x="576672" y="5242434"/>
          <a:ext cx="5824128" cy="3577126"/>
        </p:xfrm>
        <a:graphic>
          <a:graphicData uri="http://schemas.openxmlformats.org/drawingml/2006/table">
            <a:tbl>
              <a:tblPr firstRow="1" firstCol="1" bandRow="1">
                <a:tableStyleId>{22838BEF-8BB2-4498-84A7-C5851F593DF1}</a:tableStyleId>
              </a:tblPr>
              <a:tblGrid>
                <a:gridCol w="2218779">
                  <a:extLst>
                    <a:ext uri="{9D8B030D-6E8A-4147-A177-3AD203B41FA5}">
                      <a16:colId xmlns:a16="http://schemas.microsoft.com/office/drawing/2014/main" val="3944491976"/>
                    </a:ext>
                  </a:extLst>
                </a:gridCol>
                <a:gridCol w="3605349">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850">
                        <a:lnSpc>
                          <a:spcPts val="1375"/>
                        </a:lnSpc>
                      </a:pPr>
                      <a:r>
                        <a:rPr lang="hr-HR" sz="1200" b="1" dirty="0">
                          <a:effectLst/>
                          <a:latin typeface="+mn-lt"/>
                          <a:ea typeface="Times New Roman" panose="02020603050405020304" pitchFamily="18" charset="0"/>
                          <a:cs typeface="Times New Roman" panose="02020603050405020304" pitchFamily="18" charset="0"/>
                        </a:rPr>
                        <a:t>DAN</a:t>
                      </a:r>
                      <a:r>
                        <a:rPr lang="hr-HR" sz="1200" b="1" spc="-10" dirty="0">
                          <a:effectLst/>
                          <a:latin typeface="+mn-lt"/>
                          <a:ea typeface="Times New Roman" panose="02020603050405020304" pitchFamily="18" charset="0"/>
                          <a:cs typeface="Times New Roman" panose="02020603050405020304" pitchFamily="18" charset="0"/>
                        </a:rPr>
                        <a:t> </a:t>
                      </a:r>
                      <a:r>
                        <a:rPr lang="hr-HR" sz="1200" b="1" dirty="0">
                          <a:effectLst/>
                          <a:latin typeface="+mn-lt"/>
                          <a:ea typeface="Times New Roman" panose="02020603050405020304" pitchFamily="18" charset="0"/>
                          <a:cs typeface="Times New Roman" panose="02020603050405020304" pitchFamily="18" charset="0"/>
                        </a:rPr>
                        <a:t>ŠKOLE – 195. GODIŠNJICA ŠKOLSTVA</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50743">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850" marR="56515">
                        <a:lnSpc>
                          <a:spcPts val="1380"/>
                        </a:lnSpc>
                      </a:pPr>
                      <a:r>
                        <a:rPr lang="hr-HR" sz="1200" dirty="0">
                          <a:effectLst/>
                          <a:latin typeface="+mn-lt"/>
                          <a:ea typeface="Times New Roman" panose="02020603050405020304" pitchFamily="18" charset="0"/>
                          <a:cs typeface="Times New Roman" panose="02020603050405020304" pitchFamily="18" charset="0"/>
                        </a:rPr>
                        <a:t>K. Blažević, D. Horvat,</a:t>
                      </a:r>
                      <a:r>
                        <a:rPr lang="hr-HR" sz="1200" spc="19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D. Gorički, I Kovačević, voditelji INA</a:t>
                      </a:r>
                    </a:p>
                  </a:txBody>
                  <a:tcPr marL="0" marR="0" marT="0" marB="0">
                    <a:solidFill>
                      <a:schemeClr val="bg1"/>
                    </a:solidFill>
                  </a:tcPr>
                </a:tc>
                <a:extLst>
                  <a:ext uri="{0D108BD9-81ED-4DB2-BD59-A6C34878D82A}">
                    <a16:rowId xmlns:a16="http://schemas.microsoft.com/office/drawing/2014/main" val="1002994163"/>
                  </a:ext>
                </a:extLst>
              </a:tr>
              <a:tr h="26180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162</a:t>
                      </a:r>
                    </a:p>
                  </a:txBody>
                  <a:tcPr marL="0" marR="0" marT="0" marB="0">
                    <a:solidFill>
                      <a:schemeClr val="bg1"/>
                    </a:solidFill>
                  </a:tcPr>
                </a:tc>
                <a:extLst>
                  <a:ext uri="{0D108BD9-81ED-4DB2-BD59-A6C34878D82A}">
                    <a16:rowId xmlns:a16="http://schemas.microsoft.com/office/drawing/2014/main" val="2147242371"/>
                  </a:ext>
                </a:extLst>
              </a:tr>
              <a:tr h="78467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marR="60325" algn="just">
                        <a:lnSpc>
                          <a:spcPts val="1375"/>
                        </a:lnSpc>
                      </a:pPr>
                      <a:r>
                        <a:rPr lang="hr-HR" sz="1200" dirty="0">
                          <a:effectLst/>
                          <a:latin typeface="+mn-lt"/>
                          <a:ea typeface="Times New Roman" panose="02020603050405020304" pitchFamily="18" charset="0"/>
                          <a:cs typeface="Times New Roman" panose="02020603050405020304" pitchFamily="18" charset="0"/>
                        </a:rPr>
                        <a:t>Poticanje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kreativnosti,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razvijanje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pozitivnog</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stava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prema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školi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u</a:t>
                      </a:r>
                      <a:r>
                        <a:rPr lang="hr-HR" sz="1200" spc="-28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Rešetarima,</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obilježavanje</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195 godina školstva u Rešetarima. Predstaviti</a:t>
                      </a:r>
                      <a:r>
                        <a:rPr lang="hr-HR" sz="1200" spc="18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sebe,</a:t>
                      </a:r>
                      <a:r>
                        <a:rPr lang="hr-HR" sz="1200" spc="18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školu</a:t>
                      </a:r>
                      <a:r>
                        <a:rPr lang="hr-HR" sz="1200" spc="18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a:t>
                      </a:r>
                      <a:r>
                        <a:rPr lang="hr-HR" sz="1200" spc="18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mjesto.</a:t>
                      </a:r>
                      <a:r>
                        <a:rPr lang="hr-HR" sz="1200" spc="18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Prikazati aktivnosti INA</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tijekom godine.</a:t>
                      </a:r>
                    </a:p>
                  </a:txBody>
                  <a:tcPr marL="0" marR="0" marT="0" marB="0">
                    <a:solidFill>
                      <a:schemeClr val="bg1"/>
                    </a:solidFill>
                  </a:tcPr>
                </a:tc>
                <a:extLst>
                  <a:ext uri="{0D108BD9-81ED-4DB2-BD59-A6C34878D82A}">
                    <a16:rowId xmlns:a16="http://schemas.microsoft.com/office/drawing/2014/main" val="2580803967"/>
                  </a:ext>
                </a:extLst>
              </a:tr>
              <a:tr h="45303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spcBef>
                          <a:spcPts val="5"/>
                        </a:spcBef>
                      </a:pPr>
                      <a:r>
                        <a:rPr lang="hr-HR" sz="1200" kern="1200" dirty="0">
                          <a:solidFill>
                            <a:schemeClr val="dk1"/>
                          </a:solidFill>
                          <a:effectLst/>
                          <a:latin typeface="+mn-lt"/>
                          <a:ea typeface="+mn-ea"/>
                          <a:cs typeface="+mn-cs"/>
                        </a:rPr>
                        <a:t>Pisanje tekstova o školi, izložba učeničkih radova, izložba fotografija, izrada tematskih panoa.</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618008231"/>
                  </a:ext>
                </a:extLst>
              </a:tr>
              <a:tr h="28430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nSpc>
                          <a:spcPts val="1375"/>
                        </a:lnSpc>
                        <a:spcBef>
                          <a:spcPts val="5"/>
                        </a:spcBef>
                      </a:pPr>
                      <a:r>
                        <a:rPr lang="hr-HR" sz="1200" dirty="0">
                          <a:effectLst/>
                          <a:latin typeface="+mn-lt"/>
                          <a:ea typeface="Times New Roman" panose="02020603050405020304" pitchFamily="18" charset="0"/>
                          <a:cs typeface="Times New Roman" panose="02020603050405020304" pitchFamily="18" charset="0"/>
                        </a:rPr>
                        <a:t>29. svibnja 2026.</a:t>
                      </a:r>
                    </a:p>
                  </a:txBody>
                  <a:tcPr marL="0" marR="0" marT="0" marB="0">
                    <a:solidFill>
                      <a:schemeClr val="bg1"/>
                    </a:solidFill>
                  </a:tcPr>
                </a:tc>
                <a:extLst>
                  <a:ext uri="{0D108BD9-81ED-4DB2-BD59-A6C34878D82A}">
                    <a16:rowId xmlns:a16="http://schemas.microsoft.com/office/drawing/2014/main" val="2888670941"/>
                  </a:ext>
                </a:extLst>
              </a:tr>
              <a:tr h="43030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80"/>
                        </a:lnSpc>
                      </a:pPr>
                      <a:r>
                        <a:rPr lang="hr-HR" sz="1200" kern="1200" dirty="0">
                          <a:solidFill>
                            <a:schemeClr val="dk1"/>
                          </a:solidFill>
                          <a:effectLst/>
                          <a:latin typeface="+mn-lt"/>
                          <a:ea typeface="+mn-ea"/>
                          <a:cs typeface="+mn-cs"/>
                        </a:rPr>
                        <a:t>Razvijanje pozitivnog stava prema školi i važnosti školovanja kod učenika.</a:t>
                      </a:r>
                    </a:p>
                  </a:txBody>
                  <a:tcPr marL="0" marR="0" marT="0" marB="0">
                    <a:solidFill>
                      <a:schemeClr val="bg1"/>
                    </a:solidFill>
                  </a:tcPr>
                </a:tc>
                <a:extLst>
                  <a:ext uri="{0D108BD9-81ED-4DB2-BD59-A6C34878D82A}">
                    <a16:rowId xmlns:a16="http://schemas.microsoft.com/office/drawing/2014/main" val="2630794146"/>
                  </a:ext>
                </a:extLst>
              </a:tr>
              <a:tr h="26665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400 €</a:t>
                      </a:r>
                    </a:p>
                  </a:txBody>
                  <a:tcPr marL="0" marR="0" marT="0" marB="0">
                    <a:solidFill>
                      <a:schemeClr val="bg1"/>
                    </a:solidFill>
                  </a:tcPr>
                </a:tc>
                <a:extLst>
                  <a:ext uri="{0D108BD9-81ED-4DB2-BD59-A6C34878D82A}">
                    <a16:rowId xmlns:a16="http://schemas.microsoft.com/office/drawing/2014/main" val="1683071559"/>
                  </a:ext>
                </a:extLst>
              </a:tr>
              <a:tr h="24130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Priredba,</a:t>
                      </a:r>
                      <a:r>
                        <a:rPr lang="hr-HR" sz="1200" spc="-10"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tematski panoi,</a:t>
                      </a:r>
                      <a:r>
                        <a:rPr lang="hr-HR" sz="1200" spc="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izložba</a:t>
                      </a:r>
                      <a:r>
                        <a:rPr lang="hr-HR" sz="1200" spc="-15" dirty="0">
                          <a:effectLst/>
                          <a:latin typeface="+mn-lt"/>
                          <a:ea typeface="Times New Roman" panose="02020603050405020304" pitchFamily="18" charset="0"/>
                          <a:cs typeface="Times New Roman" panose="02020603050405020304" pitchFamily="18" charset="0"/>
                        </a:rPr>
                        <a:t> </a:t>
                      </a:r>
                      <a:r>
                        <a:rPr lang="hr-HR" sz="1200" dirty="0">
                          <a:effectLst/>
                          <a:latin typeface="+mn-lt"/>
                          <a:ea typeface="Times New Roman" panose="02020603050405020304" pitchFamily="18" charset="0"/>
                          <a:cs typeface="Times New Roman" panose="02020603050405020304" pitchFamily="18" charset="0"/>
                        </a:rPr>
                        <a:t>radova, objava na mrežnim stranicama škole.</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spTree>
    <p:extLst>
      <p:ext uri="{BB962C8B-B14F-4D97-AF65-F5344CB8AC3E}">
        <p14:creationId xmlns:p14="http://schemas.microsoft.com/office/powerpoint/2010/main" val="1989195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2" name="Rezervirano mjesto broja slajda 1">
            <a:extLst>
              <a:ext uri="{FF2B5EF4-FFF2-40B4-BE49-F238E27FC236}">
                <a16:creationId xmlns:a16="http://schemas.microsoft.com/office/drawing/2014/main" id="{5FE61D31-36AA-6996-C9C4-85F3F1AA4EFC}"/>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53</a:t>
            </a:fld>
            <a:endParaRPr lang="hr-HR" dirty="0"/>
          </a:p>
        </p:txBody>
      </p:sp>
      <p:graphicFrame>
        <p:nvGraphicFramePr>
          <p:cNvPr id="4" name="Tablica 3">
            <a:extLst>
              <a:ext uri="{FF2B5EF4-FFF2-40B4-BE49-F238E27FC236}">
                <a16:creationId xmlns:a16="http://schemas.microsoft.com/office/drawing/2014/main" id="{32344E9C-F952-F2AD-3D08-78D6C70C758A}"/>
              </a:ext>
            </a:extLst>
          </p:cNvPr>
          <p:cNvGraphicFramePr>
            <a:graphicFrameLocks noGrp="1"/>
          </p:cNvGraphicFramePr>
          <p:nvPr>
            <p:extLst>
              <p:ext uri="{D42A27DB-BD31-4B8C-83A1-F6EECF244321}">
                <p14:modId xmlns:p14="http://schemas.microsoft.com/office/powerpoint/2010/main" val="1655389763"/>
              </p:ext>
            </p:extLst>
          </p:nvPr>
        </p:nvGraphicFramePr>
        <p:xfrm>
          <a:off x="534035" y="1609130"/>
          <a:ext cx="5791200" cy="3862366"/>
        </p:xfrm>
        <a:graphic>
          <a:graphicData uri="http://schemas.openxmlformats.org/drawingml/2006/table">
            <a:tbl>
              <a:tblPr>
                <a:tableStyleId>{BDBED569-4797-4DF1-A0F4-6AAB3CD982D8}</a:tableStyleId>
              </a:tblPr>
              <a:tblGrid>
                <a:gridCol w="2196102">
                  <a:extLst>
                    <a:ext uri="{9D8B030D-6E8A-4147-A177-3AD203B41FA5}">
                      <a16:colId xmlns:a16="http://schemas.microsoft.com/office/drawing/2014/main" val="1785605490"/>
                    </a:ext>
                  </a:extLst>
                </a:gridCol>
                <a:gridCol w="3595098">
                  <a:extLst>
                    <a:ext uri="{9D8B030D-6E8A-4147-A177-3AD203B41FA5}">
                      <a16:colId xmlns:a16="http://schemas.microsoft.com/office/drawing/2014/main" val="92153259"/>
                    </a:ext>
                  </a:extLst>
                </a:gridCol>
              </a:tblGrid>
              <a:tr h="223551">
                <a:tc>
                  <a:txBody>
                    <a:bodyPr/>
                    <a:lstStyle/>
                    <a:p>
                      <a:pPr rtl="0" fontAlgn="t">
                        <a:spcBef>
                          <a:spcPts val="0"/>
                        </a:spcBef>
                        <a:spcAft>
                          <a:spcPts val="0"/>
                        </a:spcAft>
                      </a:pPr>
                      <a:r>
                        <a:rPr lang="hr-HR" sz="1200" b="1" u="none" strike="noStrike" dirty="0">
                          <a:solidFill>
                            <a:srgbClr val="000000"/>
                          </a:solidFill>
                          <a:effectLst/>
                        </a:rPr>
                        <a:t>Aktivnost</a:t>
                      </a:r>
                      <a:endParaRPr lang="hr-HR" dirty="0">
                        <a:effectLst/>
                      </a:endParaRPr>
                    </a:p>
                  </a:txBody>
                  <a:tcPr marL="66675" marR="66675">
                    <a:solidFill>
                      <a:schemeClr val="accent6">
                        <a:lumMod val="20000"/>
                        <a:lumOff val="80000"/>
                      </a:schemeClr>
                    </a:solidFill>
                  </a:tcPr>
                </a:tc>
                <a:tc>
                  <a:txBody>
                    <a:bodyPr/>
                    <a:lstStyle/>
                    <a:p>
                      <a:pPr rtl="0" fontAlgn="t">
                        <a:spcBef>
                          <a:spcPts val="0"/>
                        </a:spcBef>
                        <a:spcAft>
                          <a:spcPts val="0"/>
                        </a:spcAft>
                      </a:pPr>
                      <a:r>
                        <a:rPr lang="pl-PL" sz="1200" b="1" u="none" strike="noStrike" dirty="0">
                          <a:solidFill>
                            <a:srgbClr val="000000"/>
                          </a:solidFill>
                          <a:effectLst/>
                        </a:rPr>
                        <a:t>Jednodnevni izlet učenika RN </a:t>
                      </a:r>
                      <a:endParaRPr lang="pl-PL" dirty="0">
                        <a:effectLst/>
                      </a:endParaRPr>
                    </a:p>
                  </a:txBody>
                  <a:tcPr marL="66675" marR="66675">
                    <a:solidFill>
                      <a:schemeClr val="accent6">
                        <a:lumMod val="20000"/>
                        <a:lumOff val="80000"/>
                      </a:schemeClr>
                    </a:solidFill>
                  </a:tcPr>
                </a:tc>
                <a:extLst>
                  <a:ext uri="{0D108BD9-81ED-4DB2-BD59-A6C34878D82A}">
                    <a16:rowId xmlns:a16="http://schemas.microsoft.com/office/drawing/2014/main" val="114849568"/>
                  </a:ext>
                </a:extLst>
              </a:tr>
              <a:tr h="184430">
                <a:tc>
                  <a:txBody>
                    <a:bodyPr/>
                    <a:lstStyle/>
                    <a:p>
                      <a:pPr rtl="0" fontAlgn="t">
                        <a:spcBef>
                          <a:spcPts val="0"/>
                        </a:spcBef>
                        <a:spcAft>
                          <a:spcPts val="0"/>
                        </a:spcAft>
                      </a:pPr>
                      <a:r>
                        <a:rPr lang="hr-HR" sz="1200" b="1" u="none" strike="noStrike">
                          <a:solidFill>
                            <a:srgbClr val="000000"/>
                          </a:solidFill>
                          <a:effectLst/>
                        </a:rPr>
                        <a:t>Nositelj</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učiteljice RN</a:t>
                      </a:r>
                      <a:endParaRPr lang="hr-HR" dirty="0">
                        <a:effectLst/>
                      </a:endParaRPr>
                    </a:p>
                  </a:txBody>
                  <a:tcPr marL="114300" marR="114300"/>
                </a:tc>
                <a:extLst>
                  <a:ext uri="{0D108BD9-81ED-4DB2-BD59-A6C34878D82A}">
                    <a16:rowId xmlns:a16="http://schemas.microsoft.com/office/drawing/2014/main" val="3824865675"/>
                  </a:ext>
                </a:extLst>
              </a:tr>
              <a:tr h="212374">
                <a:tc>
                  <a:txBody>
                    <a:bodyPr/>
                    <a:lstStyle/>
                    <a:p>
                      <a:pPr rtl="0" fontAlgn="t">
                        <a:spcBef>
                          <a:spcPts val="0"/>
                        </a:spcBef>
                        <a:spcAft>
                          <a:spcPts val="0"/>
                        </a:spcAft>
                      </a:pPr>
                      <a:r>
                        <a:rPr lang="hr-HR" sz="1200" b="1" u="none" strike="noStrike" dirty="0">
                          <a:solidFill>
                            <a:srgbClr val="000000"/>
                          </a:solidFill>
                          <a:effectLst/>
                        </a:rPr>
                        <a:t>Planirani broj učenika</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71</a:t>
                      </a:r>
                      <a:endParaRPr lang="hr-HR" dirty="0">
                        <a:effectLst/>
                      </a:endParaRPr>
                    </a:p>
                  </a:txBody>
                  <a:tcPr marL="114300" marR="114300"/>
                </a:tc>
                <a:extLst>
                  <a:ext uri="{0D108BD9-81ED-4DB2-BD59-A6C34878D82A}">
                    <a16:rowId xmlns:a16="http://schemas.microsoft.com/office/drawing/2014/main" val="685729101"/>
                  </a:ext>
                </a:extLst>
              </a:tr>
              <a:tr h="201196">
                <a:tc>
                  <a:txBody>
                    <a:bodyPr/>
                    <a:lstStyle/>
                    <a:p>
                      <a:pPr rtl="0" fontAlgn="t">
                        <a:spcBef>
                          <a:spcPts val="0"/>
                        </a:spcBef>
                        <a:spcAft>
                          <a:spcPts val="0"/>
                        </a:spcAft>
                      </a:pPr>
                      <a:r>
                        <a:rPr lang="hr-HR" sz="1200" b="1" u="none" strike="noStrike" dirty="0">
                          <a:solidFill>
                            <a:srgbClr val="000000"/>
                          </a:solidFill>
                          <a:effectLst/>
                        </a:rPr>
                        <a:t>Planirani broj sati</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Jedan dan</a:t>
                      </a:r>
                      <a:endParaRPr lang="hr-HR" dirty="0">
                        <a:effectLst/>
                      </a:endParaRPr>
                    </a:p>
                  </a:txBody>
                  <a:tcPr marL="114300" marR="114300"/>
                </a:tc>
                <a:extLst>
                  <a:ext uri="{0D108BD9-81ED-4DB2-BD59-A6C34878D82A}">
                    <a16:rowId xmlns:a16="http://schemas.microsoft.com/office/drawing/2014/main" val="2261871211"/>
                  </a:ext>
                </a:extLst>
              </a:tr>
              <a:tr h="603589">
                <a:tc>
                  <a:txBody>
                    <a:bodyPr/>
                    <a:lstStyle/>
                    <a:p>
                      <a:pPr rtl="0" fontAlgn="t">
                        <a:spcBef>
                          <a:spcPts val="0"/>
                        </a:spcBef>
                        <a:spcAft>
                          <a:spcPts val="0"/>
                        </a:spcAft>
                      </a:pPr>
                      <a:r>
                        <a:rPr lang="hr-HR" sz="1200" b="1" u="none" strike="noStrike" dirty="0">
                          <a:solidFill>
                            <a:srgbClr val="000000"/>
                          </a:solidFill>
                          <a:effectLst/>
                        </a:rPr>
                        <a:t>Ciljevi aktivnosti</a:t>
                      </a:r>
                      <a:endParaRPr lang="hr-HR" dirty="0">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Razvijanje kulture ponašanja na putovanju, upoznavanje kulturne baštine u širem zavičaju, važnijih građevina. Razvijati osjećaj za umjetnost, ljubav prema domovini, ljubav prema životinjama.</a:t>
                      </a:r>
                      <a:endParaRPr lang="hr-HR" dirty="0">
                        <a:effectLst/>
                      </a:endParaRPr>
                    </a:p>
                  </a:txBody>
                  <a:tcPr marL="114300" marR="114300"/>
                </a:tc>
                <a:extLst>
                  <a:ext uri="{0D108BD9-81ED-4DB2-BD59-A6C34878D82A}">
                    <a16:rowId xmlns:a16="http://schemas.microsoft.com/office/drawing/2014/main" val="869486243"/>
                  </a:ext>
                </a:extLst>
              </a:tr>
              <a:tr h="482871">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Promatranje i uočavanje okruženja kojim prolazimo, posjet kulturnoj ustanovi, promatranje važnih građevina uz stručnog pratitelja. </a:t>
                      </a:r>
                      <a:endParaRPr lang="hr-HR" dirty="0">
                        <a:effectLst/>
                      </a:endParaRPr>
                    </a:p>
                  </a:txBody>
                  <a:tcPr marL="66675" marR="66675"/>
                </a:tc>
                <a:extLst>
                  <a:ext uri="{0D108BD9-81ED-4DB2-BD59-A6C34878D82A}">
                    <a16:rowId xmlns:a16="http://schemas.microsoft.com/office/drawing/2014/main" val="1301864865"/>
                  </a:ext>
                </a:extLst>
              </a:tr>
              <a:tr h="178841">
                <a:tc>
                  <a:txBody>
                    <a:bodyPr/>
                    <a:lstStyle/>
                    <a:p>
                      <a:pPr rtl="0" fontAlgn="t">
                        <a:spcBef>
                          <a:spcPts val="0"/>
                        </a:spcBef>
                        <a:spcAft>
                          <a:spcPts val="0"/>
                        </a:spcAft>
                      </a:pPr>
                      <a:r>
                        <a:rPr lang="hr-HR" sz="1200" b="1" u="none" strike="noStrike">
                          <a:solidFill>
                            <a:srgbClr val="000000"/>
                          </a:solidFill>
                          <a:effectLst/>
                        </a:rPr>
                        <a:t>Vremenski okvir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Svibanj 2026.</a:t>
                      </a:r>
                      <a:endParaRPr lang="hr-HR" dirty="0">
                        <a:effectLst/>
                      </a:endParaRPr>
                    </a:p>
                  </a:txBody>
                  <a:tcPr marL="66675" marR="66675"/>
                </a:tc>
                <a:extLst>
                  <a:ext uri="{0D108BD9-81ED-4DB2-BD59-A6C34878D82A}">
                    <a16:rowId xmlns:a16="http://schemas.microsoft.com/office/drawing/2014/main" val="3192704511"/>
                  </a:ext>
                </a:extLst>
              </a:tr>
              <a:tr h="296206">
                <a:tc>
                  <a:txBody>
                    <a:bodyPr/>
                    <a:lstStyle/>
                    <a:p>
                      <a:pPr rtl="0" fontAlgn="t">
                        <a:spcBef>
                          <a:spcPts val="0"/>
                        </a:spcBef>
                        <a:spcAft>
                          <a:spcPts val="0"/>
                        </a:spcAft>
                      </a:pPr>
                      <a:r>
                        <a:rPr lang="hr-HR" sz="1200" b="1" u="none" strike="noStrike">
                          <a:solidFill>
                            <a:srgbClr val="000000"/>
                          </a:solidFill>
                          <a:effectLst/>
                        </a:rPr>
                        <a:t>Osnovna namjena aktivnosti</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pl-PL" sz="1200" b="0" u="none" strike="noStrike" dirty="0">
                          <a:solidFill>
                            <a:srgbClr val="000000"/>
                          </a:solidFill>
                          <a:effectLst/>
                        </a:rPr>
                        <a:t>Upoznati različite dijelove šireg zavičaja.</a:t>
                      </a:r>
                      <a:endParaRPr lang="pl-PL" dirty="0">
                        <a:effectLst/>
                      </a:endParaRPr>
                    </a:p>
                  </a:txBody>
                  <a:tcPr marL="66675" marR="66675"/>
                </a:tc>
                <a:extLst>
                  <a:ext uri="{0D108BD9-81ED-4DB2-BD59-A6C34878D82A}">
                    <a16:rowId xmlns:a16="http://schemas.microsoft.com/office/drawing/2014/main" val="1397126800"/>
                  </a:ext>
                </a:extLst>
              </a:tr>
              <a:tr h="240318">
                <a:tc>
                  <a:txBody>
                    <a:bodyPr/>
                    <a:lstStyle/>
                    <a:p>
                      <a:pPr rtl="0" fontAlgn="t">
                        <a:spcBef>
                          <a:spcPts val="0"/>
                        </a:spcBef>
                        <a:spcAft>
                          <a:spcPts val="0"/>
                        </a:spcAft>
                      </a:pPr>
                      <a:r>
                        <a:rPr lang="hr-HR" sz="1200" b="1" u="none" strike="noStrike" dirty="0">
                          <a:solidFill>
                            <a:srgbClr val="000000"/>
                          </a:solidFill>
                          <a:effectLst/>
                        </a:rPr>
                        <a:t>Okvirni troškovnik za aktivnost</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a:solidFill>
                            <a:srgbClr val="000000"/>
                          </a:solidFill>
                          <a:effectLst/>
                        </a:rPr>
                        <a:t>Troškovi putovanja i ulaznica.</a:t>
                      </a:r>
                      <a:endParaRPr lang="hr-HR">
                        <a:effectLst/>
                      </a:endParaRPr>
                    </a:p>
                  </a:txBody>
                  <a:tcPr marL="66675" marR="66675"/>
                </a:tc>
                <a:extLst>
                  <a:ext uri="{0D108BD9-81ED-4DB2-BD59-A6C34878D82A}">
                    <a16:rowId xmlns:a16="http://schemas.microsoft.com/office/drawing/2014/main" val="3654912572"/>
                  </a:ext>
                </a:extLst>
              </a:tr>
              <a:tr h="375566">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Praćenje učenika u zalaganju, zajednička analiza i kritički osvrt. Izrada tematskog panoa. </a:t>
                      </a:r>
                      <a:endParaRPr lang="hr-HR" dirty="0">
                        <a:effectLst/>
                      </a:endParaRPr>
                    </a:p>
                  </a:txBody>
                  <a:tcPr marL="66675" marR="66675"/>
                </a:tc>
                <a:extLst>
                  <a:ext uri="{0D108BD9-81ED-4DB2-BD59-A6C34878D82A}">
                    <a16:rowId xmlns:a16="http://schemas.microsoft.com/office/drawing/2014/main" val="3870351367"/>
                  </a:ext>
                </a:extLst>
              </a:tr>
            </a:tbl>
          </a:graphicData>
        </a:graphic>
      </p:graphicFrame>
      <p:sp>
        <p:nvSpPr>
          <p:cNvPr id="8" name="TekstniOkvir 7">
            <a:extLst>
              <a:ext uri="{FF2B5EF4-FFF2-40B4-BE49-F238E27FC236}">
                <a16:creationId xmlns:a16="http://schemas.microsoft.com/office/drawing/2014/main" id="{2953678E-469D-4524-9242-C132C403E6C1}"/>
              </a:ext>
            </a:extLst>
          </p:cNvPr>
          <p:cNvSpPr txBox="1"/>
          <p:nvPr/>
        </p:nvSpPr>
        <p:spPr>
          <a:xfrm>
            <a:off x="2207800" y="1145898"/>
            <a:ext cx="2442400" cy="307777"/>
          </a:xfrm>
          <a:prstGeom prst="rect">
            <a:avLst/>
          </a:prstGeom>
          <a:noFill/>
        </p:spPr>
        <p:txBody>
          <a:bodyPr wrap="none" rtlCol="0">
            <a:spAutoFit/>
          </a:bodyPr>
          <a:lstStyle/>
          <a:p>
            <a:r>
              <a:rPr lang="hr-HR" sz="1400" b="1" dirty="0"/>
              <a:t>6. IZVANUČIONIČKA NASTAVA </a:t>
            </a:r>
          </a:p>
        </p:txBody>
      </p:sp>
      <p:sp>
        <p:nvSpPr>
          <p:cNvPr id="7" name="Pravokutnik 6">
            <a:extLst>
              <a:ext uri="{FF2B5EF4-FFF2-40B4-BE49-F238E27FC236}">
                <a16:creationId xmlns:a16="http://schemas.microsoft.com/office/drawing/2014/main" id="{E931597D-43AF-169C-B5B8-484951C731FE}"/>
              </a:ext>
            </a:extLst>
          </p:cNvPr>
          <p:cNvSpPr/>
          <p:nvPr/>
        </p:nvSpPr>
        <p:spPr>
          <a:xfrm>
            <a:off x="0" y="581267"/>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3" name="Tablica 2">
            <a:extLst>
              <a:ext uri="{FF2B5EF4-FFF2-40B4-BE49-F238E27FC236}">
                <a16:creationId xmlns:a16="http://schemas.microsoft.com/office/drawing/2014/main" id="{0B57E5FC-9205-1A42-3F7E-877E151FDC4D}"/>
              </a:ext>
            </a:extLst>
          </p:cNvPr>
          <p:cNvGraphicFramePr>
            <a:graphicFrameLocks noGrp="1"/>
          </p:cNvGraphicFramePr>
          <p:nvPr>
            <p:extLst>
              <p:ext uri="{D42A27DB-BD31-4B8C-83A1-F6EECF244321}">
                <p14:modId xmlns:p14="http://schemas.microsoft.com/office/powerpoint/2010/main" val="4078330063"/>
              </p:ext>
            </p:extLst>
          </p:nvPr>
        </p:nvGraphicFramePr>
        <p:xfrm>
          <a:off x="534035" y="5626951"/>
          <a:ext cx="5792470" cy="3489816"/>
        </p:xfrm>
        <a:graphic>
          <a:graphicData uri="http://schemas.openxmlformats.org/drawingml/2006/table">
            <a:tbl>
              <a:tblPr firstRow="1" firstCol="1" bandRow="1">
                <a:tableStyleId>{22838BEF-8BB2-4498-84A7-C5851F593DF1}</a:tableStyleId>
              </a:tblPr>
              <a:tblGrid>
                <a:gridCol w="2196102">
                  <a:extLst>
                    <a:ext uri="{9D8B030D-6E8A-4147-A177-3AD203B41FA5}">
                      <a16:colId xmlns:a16="http://schemas.microsoft.com/office/drawing/2014/main" val="3944491976"/>
                    </a:ext>
                  </a:extLst>
                </a:gridCol>
                <a:gridCol w="3596368">
                  <a:extLst>
                    <a:ext uri="{9D8B030D-6E8A-4147-A177-3AD203B41FA5}">
                      <a16:colId xmlns:a16="http://schemas.microsoft.com/office/drawing/2014/main" val="1572269892"/>
                    </a:ext>
                  </a:extLst>
                </a:gridCol>
              </a:tblGrid>
              <a:tr h="299715">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Jednodnevni izlet učenika PN</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323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Razrednici predmetne nastave</a:t>
                      </a:r>
                    </a:p>
                  </a:txBody>
                  <a:tcPr marL="114300" marR="114300" marT="0" marB="0">
                    <a:solidFill>
                      <a:schemeClr val="bg1"/>
                    </a:solidFill>
                  </a:tcPr>
                </a:tc>
                <a:extLst>
                  <a:ext uri="{0D108BD9-81ED-4DB2-BD59-A6C34878D82A}">
                    <a16:rowId xmlns:a16="http://schemas.microsoft.com/office/drawing/2014/main" val="1002994163"/>
                  </a:ext>
                </a:extLst>
              </a:tr>
              <a:tr h="22167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91</a:t>
                      </a:r>
                    </a:p>
                  </a:txBody>
                  <a:tcPr marL="114300" marR="114300" marT="0" marB="0">
                    <a:solidFill>
                      <a:schemeClr val="bg1"/>
                    </a:solidFill>
                  </a:tcPr>
                </a:tc>
                <a:extLst>
                  <a:ext uri="{0D108BD9-81ED-4DB2-BD59-A6C34878D82A}">
                    <a16:rowId xmlns:a16="http://schemas.microsoft.com/office/drawing/2014/main" val="2147242371"/>
                  </a:ext>
                </a:extLst>
              </a:tr>
              <a:tr h="70054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Razvijanje kulture ponašanja na putovanju, upoznavanje novog grada, dvoraca i važnijih građevina. Razvijati osjećaj za umjetnost, ljubav prema domovini.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61684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t>Promatranje i uočavanje okruženja kojim prolazimo, posjet kulturnoj ustanovi, promatranje važnih građevina uz stručnog pratitelja.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5765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Travanj 2026.</a:t>
                      </a:r>
                    </a:p>
                  </a:txBody>
                  <a:tcPr marL="68580" marR="68580" marT="0" marB="0">
                    <a:solidFill>
                      <a:schemeClr val="bg1"/>
                    </a:solidFill>
                  </a:tcPr>
                </a:tc>
                <a:extLst>
                  <a:ext uri="{0D108BD9-81ED-4DB2-BD59-A6C34878D82A}">
                    <a16:rowId xmlns:a16="http://schemas.microsoft.com/office/drawing/2014/main" val="2888670941"/>
                  </a:ext>
                </a:extLst>
              </a:tr>
              <a:tr h="29094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Upoznavanje novih krajeva domovine.</a:t>
                      </a:r>
                    </a:p>
                  </a:txBody>
                  <a:tcPr marL="68580" marR="68580" marT="0" marB="0">
                    <a:solidFill>
                      <a:schemeClr val="bg1"/>
                    </a:solidFill>
                  </a:tcPr>
                </a:tc>
                <a:extLst>
                  <a:ext uri="{0D108BD9-81ED-4DB2-BD59-A6C34878D82A}">
                    <a16:rowId xmlns:a16="http://schemas.microsoft.com/office/drawing/2014/main" val="2630794146"/>
                  </a:ext>
                </a:extLst>
              </a:tr>
              <a:tr h="33326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514350" rtl="0" eaLnBrk="1" fontAlgn="auto" latinLnBrk="0" hangingPunct="1">
                        <a:lnSpc>
                          <a:spcPct val="107000"/>
                        </a:lnSpc>
                        <a:spcBef>
                          <a:spcPts val="0"/>
                        </a:spcBef>
                        <a:spcAft>
                          <a:spcPts val="800"/>
                        </a:spcAft>
                        <a:buClrTx/>
                        <a:buSzTx/>
                        <a:buFontTx/>
                        <a:buNone/>
                        <a:tabLst/>
                        <a:defRPr/>
                      </a:pPr>
                      <a:r>
                        <a:rPr lang="hr-HR" sz="1200" dirty="0"/>
                        <a:t>Troškovi putovanja i ulaznica prema ponudi turističke agencije</a:t>
                      </a:r>
                      <a:endParaRPr kumimoji="0" lang="hr-HR" sz="1200" b="0" i="0" u="none" strike="noStrike" kern="1200" cap="none" spc="0" normalizeH="0" baseline="0" noProof="0" dirty="0">
                        <a:ln>
                          <a:noFill/>
                        </a:ln>
                        <a:solidFill>
                          <a:prstClr val="black"/>
                        </a:solidFill>
                        <a:effectLst/>
                        <a:uLnTx/>
                        <a:uFillTx/>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683071559"/>
                  </a:ext>
                </a:extLst>
              </a:tr>
              <a:tr h="35560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Praćenje učenika u zalaganju, zajednička analiza i kritički osvrt. Izrada tematskog panoa.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9" name="Slika 8" descr="Slika na kojoj se prikazuje tekst, snimka zaslona, Font, logotip&#10;&#10;Sadržaj generiran uz AI možda nije točan.">
            <a:extLst>
              <a:ext uri="{FF2B5EF4-FFF2-40B4-BE49-F238E27FC236}">
                <a16:creationId xmlns:a16="http://schemas.microsoft.com/office/drawing/2014/main" id="{E7B37871-9637-AA5F-15B0-0B722CF88E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4656098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6" name="Rezervirano mjesto sadržaja 4">
            <a:extLst>
              <a:ext uri="{FF2B5EF4-FFF2-40B4-BE49-F238E27FC236}">
                <a16:creationId xmlns:a16="http://schemas.microsoft.com/office/drawing/2014/main" id="{D869DADB-22E9-1DAF-C6C7-F1C09CE62BC4}"/>
              </a:ext>
            </a:extLst>
          </p:cNvPr>
          <p:cNvGraphicFramePr>
            <a:graphicFrameLocks/>
          </p:cNvGraphicFramePr>
          <p:nvPr>
            <p:extLst>
              <p:ext uri="{D42A27DB-BD31-4B8C-83A1-F6EECF244321}">
                <p14:modId xmlns:p14="http://schemas.microsoft.com/office/powerpoint/2010/main" val="834723421"/>
              </p:ext>
            </p:extLst>
          </p:nvPr>
        </p:nvGraphicFramePr>
        <p:xfrm>
          <a:off x="532765" y="1309602"/>
          <a:ext cx="5792470" cy="4034054"/>
        </p:xfrm>
        <a:graphic>
          <a:graphicData uri="http://schemas.openxmlformats.org/drawingml/2006/table">
            <a:tbl>
              <a:tblPr firstRow="1" firstCol="1" bandRow="1">
                <a:tableStyleId>{22838BEF-8BB2-4498-84A7-C5851F593DF1}</a:tableStyleId>
              </a:tblPr>
              <a:tblGrid>
                <a:gridCol w="2171246">
                  <a:extLst>
                    <a:ext uri="{9D8B030D-6E8A-4147-A177-3AD203B41FA5}">
                      <a16:colId xmlns:a16="http://schemas.microsoft.com/office/drawing/2014/main" val="3944491976"/>
                    </a:ext>
                  </a:extLst>
                </a:gridCol>
                <a:gridCol w="3621224">
                  <a:extLst>
                    <a:ext uri="{9D8B030D-6E8A-4147-A177-3AD203B41FA5}">
                      <a16:colId xmlns:a16="http://schemas.microsoft.com/office/drawing/2014/main" val="1572269892"/>
                    </a:ext>
                  </a:extLst>
                </a:gridCol>
              </a:tblGrid>
              <a:tr h="370173">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Na kolodvoru i u muzeju</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9981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0" algn="l" defTabSz="685800" rtl="0" eaLnBrk="1" latinLnBrk="0" hangingPunct="1">
                        <a:lnSpc>
                          <a:spcPct val="107000"/>
                        </a:lnSpc>
                        <a:spcAft>
                          <a:spcPts val="800"/>
                        </a:spcAft>
                      </a:pPr>
                      <a:r>
                        <a:rPr lang="hr-HR" sz="1200" kern="1200" dirty="0">
                          <a:solidFill>
                            <a:schemeClr val="dk1"/>
                          </a:solidFill>
                          <a:effectLst/>
                          <a:latin typeface="+mn-lt"/>
                          <a:ea typeface="Calibri" panose="020F0502020204030204" pitchFamily="34" charset="0"/>
                          <a:cs typeface="Calibri" panose="020F0502020204030204" pitchFamily="34" charset="0"/>
                        </a:rPr>
                        <a:t>K. Blažević</a:t>
                      </a:r>
                    </a:p>
                  </a:txBody>
                  <a:tcPr marL="114300" marR="114300" marT="0" marB="0">
                    <a:solidFill>
                      <a:schemeClr val="bg1"/>
                    </a:solidFill>
                  </a:tcPr>
                </a:tc>
                <a:extLst>
                  <a:ext uri="{0D108BD9-81ED-4DB2-BD59-A6C34878D82A}">
                    <a16:rowId xmlns:a16="http://schemas.microsoft.com/office/drawing/2014/main" val="1002994163"/>
                  </a:ext>
                </a:extLst>
              </a:tr>
              <a:tr h="29608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0" algn="l" defTabSz="685800" rtl="0" eaLnBrk="1" latinLnBrk="0" hangingPunct="1">
                        <a:lnSpc>
                          <a:spcPct val="107000"/>
                        </a:lnSpc>
                        <a:spcAft>
                          <a:spcPts val="800"/>
                        </a:spcAft>
                      </a:pPr>
                      <a:r>
                        <a:rPr lang="hr-HR" sz="1200" kern="1200" dirty="0">
                          <a:solidFill>
                            <a:schemeClr val="dk1"/>
                          </a:solidFill>
                          <a:effectLst/>
                          <a:latin typeface="+mn-lt"/>
                          <a:ea typeface="Calibri" panose="020F0502020204030204" pitchFamily="34" charset="0"/>
                          <a:cs typeface="Calibri" panose="020F0502020204030204" pitchFamily="34" charset="0"/>
                        </a:rPr>
                        <a:t>18</a:t>
                      </a:r>
                    </a:p>
                  </a:txBody>
                  <a:tcPr marL="114300" marR="114300" marT="0" marB="0">
                    <a:solidFill>
                      <a:schemeClr val="bg1"/>
                    </a:solidFill>
                  </a:tcPr>
                </a:tc>
                <a:extLst>
                  <a:ext uri="{0D108BD9-81ED-4DB2-BD59-A6C34878D82A}">
                    <a16:rowId xmlns:a16="http://schemas.microsoft.com/office/drawing/2014/main" val="2147242371"/>
                  </a:ext>
                </a:extLst>
              </a:tr>
              <a:tr h="56064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indent="0" algn="just" defTabSz="685800" rtl="0" eaLnBrk="1" latinLnBrk="0" hangingPunct="1">
                        <a:lnSpc>
                          <a:spcPct val="107000"/>
                        </a:lnSpc>
                        <a:spcAft>
                          <a:spcPts val="800"/>
                        </a:spcAft>
                        <a:buFontTx/>
                        <a:buNone/>
                      </a:pPr>
                      <a:r>
                        <a:rPr lang="hr-HR" sz="1200" kern="1200" dirty="0">
                          <a:solidFill>
                            <a:schemeClr val="dk1"/>
                          </a:solidFill>
                          <a:effectLst/>
                          <a:latin typeface="+mn-lt"/>
                          <a:ea typeface="Calibri" panose="020F0502020204030204" pitchFamily="34" charset="0"/>
                          <a:cs typeface="Calibri" panose="020F0502020204030204" pitchFamily="34" charset="0"/>
                        </a:rPr>
                        <a:t>Razlikovati vrste prometa u zavičaju, upoznati autobusni i željeznički kolodvor, upoznati i imenovati djelatnike. Razvijanje kulture ponašanja u kulturnim ustanovama i interesa za istraživanjem povijesnih lokaliteta svoga zavičaja</a:t>
                      </a:r>
                    </a:p>
                  </a:txBody>
                  <a:tcPr marL="114300" marR="114300" marT="0" marB="0">
                    <a:solidFill>
                      <a:schemeClr val="bg1"/>
                    </a:solidFill>
                  </a:tcPr>
                </a:tc>
                <a:extLst>
                  <a:ext uri="{0D108BD9-81ED-4DB2-BD59-A6C34878D82A}">
                    <a16:rowId xmlns:a16="http://schemas.microsoft.com/office/drawing/2014/main" val="2580803967"/>
                  </a:ext>
                </a:extLst>
              </a:tr>
              <a:tr h="440019">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Calibri" panose="020F0502020204030204" pitchFamily="34" charset="0"/>
                        </a:rPr>
                        <a:t>Radionice za učenike s voditeljima, prijevoz autobusom</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9554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rPr>
                        <a:t>Tijekom školske godine 2025./2026.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55998">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Razvijanje navike posjeta kulturnim ustanovama. Imenovati i opisati autobusni i željeznički kolodvor, osposobiti učenike za korištenje usluge autobusa i vlaka.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9748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Prijevoz autobusom.</a:t>
                      </a:r>
                    </a:p>
                  </a:txBody>
                  <a:tcPr marL="68580" marR="68580" marT="0" marB="0">
                    <a:solidFill>
                      <a:schemeClr val="bg1"/>
                    </a:solidFill>
                  </a:tcPr>
                </a:tc>
                <a:extLst>
                  <a:ext uri="{0D108BD9-81ED-4DB2-BD59-A6C34878D82A}">
                    <a16:rowId xmlns:a16="http://schemas.microsoft.com/office/drawing/2014/main" val="1683071559"/>
                  </a:ext>
                </a:extLst>
              </a:tr>
              <a:tr h="46927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Viđeno i naučeno učenici će primijeniti u nastavi i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1E852A54-EC18-81BA-2A05-C3B2CD04EAB5}"/>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54</a:t>
            </a:fld>
            <a:endParaRPr lang="hr-HR" dirty="0"/>
          </a:p>
        </p:txBody>
      </p:sp>
      <p:sp>
        <p:nvSpPr>
          <p:cNvPr id="3" name="Pravokutnik 2">
            <a:extLst>
              <a:ext uri="{FF2B5EF4-FFF2-40B4-BE49-F238E27FC236}">
                <a16:creationId xmlns:a16="http://schemas.microsoft.com/office/drawing/2014/main" id="{4117F237-FC72-9F42-C3E3-DB53B2522161}"/>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2" name="Slika 1" descr="Slika na kojoj se prikazuje tekst, snimka zaslona, Font, logotip&#10;&#10;Sadržaj generiran uz AI možda nije točan.">
            <a:extLst>
              <a:ext uri="{FF2B5EF4-FFF2-40B4-BE49-F238E27FC236}">
                <a16:creationId xmlns:a16="http://schemas.microsoft.com/office/drawing/2014/main" id="{AEEECCD5-FF5C-8579-BD06-302871CC3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9218726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6" name="Tablica 5">
            <a:extLst>
              <a:ext uri="{FF2B5EF4-FFF2-40B4-BE49-F238E27FC236}">
                <a16:creationId xmlns:a16="http://schemas.microsoft.com/office/drawing/2014/main" id="{45F4325E-1C99-C609-CC3E-0943290575F3}"/>
              </a:ext>
            </a:extLst>
          </p:cNvPr>
          <p:cNvGraphicFramePr>
            <a:graphicFrameLocks noGrp="1"/>
          </p:cNvGraphicFramePr>
          <p:nvPr>
            <p:extLst>
              <p:ext uri="{D42A27DB-BD31-4B8C-83A1-F6EECF244321}">
                <p14:modId xmlns:p14="http://schemas.microsoft.com/office/powerpoint/2010/main" val="452509112"/>
              </p:ext>
            </p:extLst>
          </p:nvPr>
        </p:nvGraphicFramePr>
        <p:xfrm>
          <a:off x="594043" y="1219680"/>
          <a:ext cx="5792470" cy="3596149"/>
        </p:xfrm>
        <a:graphic>
          <a:graphicData uri="http://schemas.openxmlformats.org/drawingml/2006/table">
            <a:tbl>
              <a:tblPr firstRow="1" firstCol="1" bandRow="1">
                <a:tableStyleId>{22838BEF-8BB2-4498-84A7-C5851F593DF1}</a:tableStyleId>
              </a:tblPr>
              <a:tblGrid>
                <a:gridCol w="2149157">
                  <a:extLst>
                    <a:ext uri="{9D8B030D-6E8A-4147-A177-3AD203B41FA5}">
                      <a16:colId xmlns:a16="http://schemas.microsoft.com/office/drawing/2014/main" val="3753848004"/>
                    </a:ext>
                  </a:extLst>
                </a:gridCol>
                <a:gridCol w="3643313">
                  <a:extLst>
                    <a:ext uri="{9D8B030D-6E8A-4147-A177-3AD203B41FA5}">
                      <a16:colId xmlns:a16="http://schemas.microsoft.com/office/drawing/2014/main" val="3281129124"/>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50000"/>
                        </a:lnSpc>
                        <a:spcAft>
                          <a:spcPts val="0"/>
                        </a:spcAft>
                      </a:pPr>
                      <a:r>
                        <a:rPr lang="hr-HR"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POSJET GRADSKOJ KNJIŽNICI I MUZEJU</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717572100"/>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50000"/>
                        </a:lnSpc>
                        <a:spcAft>
                          <a:spcPts val="0"/>
                        </a:spcAft>
                      </a:pPr>
                      <a:r>
                        <a:rPr lang="hr-H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B.Logožar</a:t>
                      </a: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D. </a:t>
                      </a:r>
                      <a:r>
                        <a:rPr lang="hr-HR"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Gubić</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961352920"/>
                  </a:ext>
                </a:extLst>
              </a:tr>
              <a:tr h="33218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5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17</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914381842"/>
                  </a:ext>
                </a:extLst>
              </a:tr>
              <a:tr h="70968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Razvijanje kulture ponašanja u knjižnici i muzeju. Upoznati osnovnu namjenu ustanova, upoznati djelatnost knjižnice i muzeja. Razvijati osjećaj za umjetnost, razvijati ljubav prema knjizi i umjetnosti.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84097731"/>
                  </a:ext>
                </a:extLst>
              </a:tr>
              <a:tr h="48731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Zajedničko putovanje i dolazak u ustanove. Istraživanje djelatnosti i promatranje knjiga i izložaka u muzeju.</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77328365"/>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Studeni 2025.</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894874559"/>
                  </a:ext>
                </a:extLst>
              </a:tr>
              <a:tr h="27787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Upoznati kulturne ustanove u zavičaju</a:t>
                      </a:r>
                      <a:r>
                        <a:rPr lang="hr-HR"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981125162"/>
                  </a:ext>
                </a:extLst>
              </a:tr>
              <a:tr h="25545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Troškovi putovanja i ulaznica.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51046367"/>
                  </a:ext>
                </a:extLst>
              </a:tr>
              <a:tr h="46454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Praćenje učenika u zalaganju, zajednička analiza i kritički osvrt. Izrada tematskog panoa.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573685421"/>
                  </a:ext>
                </a:extLst>
              </a:tr>
            </a:tbl>
          </a:graphicData>
        </a:graphic>
      </p:graphicFrame>
      <p:sp>
        <p:nvSpPr>
          <p:cNvPr id="2" name="Rezervirano mjesto broja slajda 1">
            <a:extLst>
              <a:ext uri="{FF2B5EF4-FFF2-40B4-BE49-F238E27FC236}">
                <a16:creationId xmlns:a16="http://schemas.microsoft.com/office/drawing/2014/main" id="{78213368-0328-AEB7-CD37-716D40042C71}"/>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55</a:t>
            </a:fld>
            <a:endParaRPr lang="hr-HR" dirty="0"/>
          </a:p>
        </p:txBody>
      </p:sp>
      <p:sp>
        <p:nvSpPr>
          <p:cNvPr id="3" name="Pravokutnik 2">
            <a:extLst>
              <a:ext uri="{FF2B5EF4-FFF2-40B4-BE49-F238E27FC236}">
                <a16:creationId xmlns:a16="http://schemas.microsoft.com/office/drawing/2014/main" id="{A3100EDD-6112-48B1-B684-30F2C4DE8C3F}"/>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7" name="Tablica 6">
            <a:extLst>
              <a:ext uri="{FF2B5EF4-FFF2-40B4-BE49-F238E27FC236}">
                <a16:creationId xmlns:a16="http://schemas.microsoft.com/office/drawing/2014/main" id="{D0BCB7EC-CAF5-BBBF-AB92-0A23E307DD5E}"/>
              </a:ext>
            </a:extLst>
          </p:cNvPr>
          <p:cNvGraphicFramePr>
            <a:graphicFrameLocks noGrp="1"/>
          </p:cNvGraphicFramePr>
          <p:nvPr>
            <p:extLst>
              <p:ext uri="{D42A27DB-BD31-4B8C-83A1-F6EECF244321}">
                <p14:modId xmlns:p14="http://schemas.microsoft.com/office/powerpoint/2010/main" val="1812122287"/>
              </p:ext>
            </p:extLst>
          </p:nvPr>
        </p:nvGraphicFramePr>
        <p:xfrm>
          <a:off x="594043" y="4995723"/>
          <a:ext cx="5792470" cy="3596149"/>
        </p:xfrm>
        <a:graphic>
          <a:graphicData uri="http://schemas.openxmlformats.org/drawingml/2006/table">
            <a:tbl>
              <a:tblPr firstRow="1" firstCol="1" bandRow="1">
                <a:tableStyleId>{22838BEF-8BB2-4498-84A7-C5851F593DF1}</a:tableStyleId>
              </a:tblPr>
              <a:tblGrid>
                <a:gridCol w="2136094">
                  <a:extLst>
                    <a:ext uri="{9D8B030D-6E8A-4147-A177-3AD203B41FA5}">
                      <a16:colId xmlns:a16="http://schemas.microsoft.com/office/drawing/2014/main" val="3753848004"/>
                    </a:ext>
                  </a:extLst>
                </a:gridCol>
                <a:gridCol w="3656376">
                  <a:extLst>
                    <a:ext uri="{9D8B030D-6E8A-4147-A177-3AD203B41FA5}">
                      <a16:colId xmlns:a16="http://schemas.microsoft.com/office/drawing/2014/main" val="3281129124"/>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50000"/>
                        </a:lnSpc>
                        <a:spcAft>
                          <a:spcPts val="0"/>
                        </a:spcAft>
                      </a:pPr>
                      <a:r>
                        <a:rPr lang="hr-HR"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POSJET KULTURNIM USTANOVAMA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717572100"/>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50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Učiteljice RN</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961352920"/>
                  </a:ext>
                </a:extLst>
              </a:tr>
              <a:tr h="33218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5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Svi učenici razredne nastave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914381842"/>
                  </a:ext>
                </a:extLst>
              </a:tr>
              <a:tr h="70968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Razvijanje kulture ponašanja u kulturnim ustanovama. Upoznati osnovnu namjenu ustanova i djelatnosti. Razvijati osjećaj za umjetnost, razvijati ljubav prema umjetnosti.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84097731"/>
                  </a:ext>
                </a:extLst>
              </a:tr>
              <a:tr h="48731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Zajedničko putovanje i dolazak u ustanove. Istraživanje djelatnosti i promatranje.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77328365"/>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Tijekom školske godine 2025./ 2026.</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894874559"/>
                  </a:ext>
                </a:extLst>
              </a:tr>
              <a:tr h="27787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Upoznati kulturne ustanove.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981125162"/>
                  </a:ext>
                </a:extLst>
              </a:tr>
              <a:tr h="25545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Troškovi putovanja i ulaznica.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51046367"/>
                  </a:ext>
                </a:extLst>
              </a:tr>
              <a:tr h="46454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Praćenje učenika u zalaganju, zajednička analiza i kritički osvrt. Izrada tematskog panoa.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573685421"/>
                  </a:ext>
                </a:extLst>
              </a:tr>
            </a:tbl>
          </a:graphicData>
        </a:graphic>
      </p:graphicFrame>
      <p:pic>
        <p:nvPicPr>
          <p:cNvPr id="8" name="Slika 7" descr="Slika na kojoj se prikazuje tekst, snimka zaslona, Font, logotip&#10;&#10;Sadržaj generiran uz AI možda nije točan.">
            <a:extLst>
              <a:ext uri="{FF2B5EF4-FFF2-40B4-BE49-F238E27FC236}">
                <a16:creationId xmlns:a16="http://schemas.microsoft.com/office/drawing/2014/main" id="{4CBCE8B9-8B3E-65A1-8FA9-C3D9EAD9D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378303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1E332DD4-BC4A-55B6-486D-06C5AC6F7265}"/>
              </a:ext>
            </a:extLst>
          </p:cNvPr>
          <p:cNvGraphicFramePr>
            <a:graphicFrameLocks noGrp="1"/>
          </p:cNvGraphicFramePr>
          <p:nvPr>
            <p:extLst>
              <p:ext uri="{D42A27DB-BD31-4B8C-83A1-F6EECF244321}">
                <p14:modId xmlns:p14="http://schemas.microsoft.com/office/powerpoint/2010/main" val="3186638248"/>
              </p:ext>
            </p:extLst>
          </p:nvPr>
        </p:nvGraphicFramePr>
        <p:xfrm>
          <a:off x="532765" y="1193936"/>
          <a:ext cx="5792470" cy="3819552"/>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rPr>
                        <a:t>VODE TEKUĆICE I ŽIVI SVIJET U NJIMA</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49760">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B. </a:t>
                      </a:r>
                      <a:r>
                        <a:rPr lang="hr-HR" sz="1200" dirty="0" err="1">
                          <a:effectLst/>
                          <a:latin typeface="+mn-lt"/>
                          <a:ea typeface="Calibri" panose="020F0502020204030204" pitchFamily="34" charset="0"/>
                        </a:rPr>
                        <a:t>Logožar</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279011">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17</a:t>
                      </a:r>
                    </a:p>
                  </a:txBody>
                  <a:tcPr marL="114300" marR="114300" marT="0" marB="0">
                    <a:solidFill>
                      <a:schemeClr val="bg1"/>
                    </a:solidFill>
                  </a:tcPr>
                </a:tc>
                <a:extLst>
                  <a:ext uri="{0D108BD9-81ED-4DB2-BD59-A6C34878D82A}">
                    <a16:rowId xmlns:a16="http://schemas.microsoft.com/office/drawing/2014/main" val="2147242371"/>
                  </a:ext>
                </a:extLst>
              </a:tr>
              <a:tr h="81964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Upoznati vode tekućice, biljni i životinjski svijet u njima i oko</a:t>
                      </a:r>
                      <a:r>
                        <a:rPr lang="hr-HR" sz="1200" baseline="0" dirty="0">
                          <a:effectLst/>
                          <a:latin typeface="+mn-lt"/>
                          <a:ea typeface="Calibri" panose="020F0502020204030204" pitchFamily="34" charset="0"/>
                          <a:cs typeface="Calibri" panose="020F0502020204030204" pitchFamily="34" charset="0"/>
                        </a:rPr>
                        <a:t> njih, objasniti povezanost staništa i uvjeta u okolišu s promjenama u biljnom i životinjskom svijetu u zavičaju</a:t>
                      </a:r>
                      <a:r>
                        <a:rPr lang="hr-HR" sz="1200" dirty="0">
                          <a:effectLst/>
                          <a:latin typeface="+mn-lt"/>
                          <a:ea typeface="Calibri" panose="020F0502020204030204" pitchFamily="34" charset="0"/>
                          <a:cs typeface="Calibri" panose="020F0502020204030204" pitchFamily="34" charset="0"/>
                        </a:rPr>
                        <a:t>.</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Učenici će sudjelovati u istraživačkom radu šetnjom pored potoka, uočavati biljke i životinje u vodi i izvan vode.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2. polugodište 2026.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2030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Usvajanje znanja o vodama</a:t>
                      </a:r>
                      <a:r>
                        <a:rPr lang="hr-HR" sz="1200" baseline="0" dirty="0">
                          <a:effectLst/>
                          <a:latin typeface="+mn-lt"/>
                          <a:ea typeface="Calibri" panose="020F0502020204030204" pitchFamily="34" charset="0"/>
                          <a:cs typeface="Calibri" panose="020F0502020204030204" pitchFamily="34" charset="0"/>
                        </a:rPr>
                        <a:t> tekućicama i o živom svijetu u njima</a:t>
                      </a:r>
                      <a:r>
                        <a:rPr lang="hr-HR" sz="1200" dirty="0">
                          <a:effectLst/>
                          <a:latin typeface="+mn-lt"/>
                          <a:ea typeface="Calibri" panose="020F0502020204030204" pitchFamily="34" charset="0"/>
                          <a:cs typeface="Calibri" panose="020F0502020204030204" pitchFamily="34" charset="0"/>
                        </a:rPr>
                        <a: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8059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Nema troškova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499117">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Usmeno i pisano u nastavi,</a:t>
                      </a:r>
                      <a:r>
                        <a:rPr lang="hr-HR" sz="1200" baseline="0" dirty="0"/>
                        <a:t> plakat, primjena naučenog u svakodnevnom životu.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CF3BA47C-2549-4A37-59D5-400F5A944869}"/>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56</a:t>
            </a:fld>
            <a:endParaRPr lang="hr-HR" dirty="0"/>
          </a:p>
        </p:txBody>
      </p:sp>
      <p:sp>
        <p:nvSpPr>
          <p:cNvPr id="3" name="Pravokutnik 2">
            <a:extLst>
              <a:ext uri="{FF2B5EF4-FFF2-40B4-BE49-F238E27FC236}">
                <a16:creationId xmlns:a16="http://schemas.microsoft.com/office/drawing/2014/main" id="{478BED68-A4C1-5141-CBE4-B63E9FCBA477}"/>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F8D18534-090B-2383-071E-5D26936D4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pic>
        <p:nvPicPr>
          <p:cNvPr id="11" name="Slika 10" descr="Slika na kojoj se prikazuje grafika, grafički dizajn, dizajn&#10;&#10;Sadržaj generiran uz AI možda nije točan.">
            <a:extLst>
              <a:ext uri="{FF2B5EF4-FFF2-40B4-BE49-F238E27FC236}">
                <a16:creationId xmlns:a16="http://schemas.microsoft.com/office/drawing/2014/main" id="{14A5C101-735B-B336-466C-75BA46EC19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79" b="89872" l="2381" r="96190">
                        <a14:foregroundMark x1="9286" y1="42724" x2="9286" y2="42724"/>
                        <a14:foregroundMark x1="14762" y1="41211" x2="14762" y2="41211"/>
                        <a14:foregroundMark x1="23810" y1="50524" x2="23810" y2="50524"/>
                        <a14:foregroundMark x1="15952" y1="53085" x2="15952" y2="53085"/>
                        <a14:foregroundMark x1="6667" y1="56112" x2="6667" y2="56112"/>
                        <a14:foregroundMark x1="2381" y1="60070" x2="2381" y2="60070"/>
                        <a14:foregroundMark x1="4167" y1="50990" x2="4167" y2="50990"/>
                        <a14:foregroundMark x1="21310" y1="55879" x2="21310" y2="55879"/>
                        <a14:foregroundMark x1="30357" y1="55995" x2="30357" y2="55995"/>
                        <a14:foregroundMark x1="45595" y1="52852" x2="45595" y2="52852"/>
                        <a14:foregroundMark x1="54167" y1="52969" x2="54167" y2="52969"/>
                        <a14:foregroundMark x1="64048" y1="50175" x2="64048" y2="50175"/>
                        <a14:foregroundMark x1="72619" y1="50524" x2="72619" y2="50524"/>
                        <a14:foregroundMark x1="61310" y1="55879" x2="61310" y2="55879"/>
                        <a14:foregroundMark x1="96190" y1="51222" x2="96190" y2="51222"/>
                        <a14:foregroundMark x1="93095" y1="55413" x2="93095" y2="55413"/>
                      </a14:backgroundRemoval>
                    </a14:imgEffect>
                  </a14:imgLayer>
                </a14:imgProps>
              </a:ext>
              <a:ext uri="{28A0092B-C50C-407E-A947-70E740481C1C}">
                <a14:useLocalDpi xmlns:a14="http://schemas.microsoft.com/office/drawing/2010/main" val="0"/>
              </a:ext>
            </a:extLst>
          </a:blip>
          <a:stretch>
            <a:fillRect/>
          </a:stretch>
        </p:blipFill>
        <p:spPr>
          <a:xfrm>
            <a:off x="1200350" y="4537936"/>
            <a:ext cx="4457300" cy="4558120"/>
          </a:xfrm>
          <a:prstGeom prst="rect">
            <a:avLst/>
          </a:prstGeom>
        </p:spPr>
      </p:pic>
    </p:spTree>
    <p:extLst>
      <p:ext uri="{BB962C8B-B14F-4D97-AF65-F5344CB8AC3E}">
        <p14:creationId xmlns:p14="http://schemas.microsoft.com/office/powerpoint/2010/main" val="8972070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2" name="Tablica 1">
            <a:extLst>
              <a:ext uri="{FF2B5EF4-FFF2-40B4-BE49-F238E27FC236}">
                <a16:creationId xmlns:a16="http://schemas.microsoft.com/office/drawing/2014/main" id="{E6FFC2FB-008B-4925-796E-96B8ACC293DB}"/>
              </a:ext>
            </a:extLst>
          </p:cNvPr>
          <p:cNvGraphicFramePr>
            <a:graphicFrameLocks noGrp="1"/>
          </p:cNvGraphicFramePr>
          <p:nvPr>
            <p:extLst>
              <p:ext uri="{D42A27DB-BD31-4B8C-83A1-F6EECF244321}">
                <p14:modId xmlns:p14="http://schemas.microsoft.com/office/powerpoint/2010/main" val="2349326434"/>
              </p:ext>
            </p:extLst>
          </p:nvPr>
        </p:nvGraphicFramePr>
        <p:xfrm>
          <a:off x="532765" y="1047750"/>
          <a:ext cx="5792470" cy="4084602"/>
        </p:xfrm>
        <a:graphic>
          <a:graphicData uri="http://schemas.openxmlformats.org/drawingml/2006/table">
            <a:tbl>
              <a:tblPr firstRow="1" firstCol="1" bandRow="1">
                <a:tableStyleId>{22838BEF-8BB2-4498-84A7-C5851F593DF1}</a:tableStyleId>
              </a:tblPr>
              <a:tblGrid>
                <a:gridCol w="2240252">
                  <a:extLst>
                    <a:ext uri="{9D8B030D-6E8A-4147-A177-3AD203B41FA5}">
                      <a16:colId xmlns:a16="http://schemas.microsoft.com/office/drawing/2014/main" val="3944491976"/>
                    </a:ext>
                  </a:extLst>
                </a:gridCol>
                <a:gridCol w="3552218">
                  <a:extLst>
                    <a:ext uri="{9D8B030D-6E8A-4147-A177-3AD203B41FA5}">
                      <a16:colId xmlns:a16="http://schemas.microsoft.com/office/drawing/2014/main" val="1572269892"/>
                    </a:ext>
                  </a:extLst>
                </a:gridCol>
              </a:tblGrid>
              <a:tr h="5189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dirty="0">
                          <a:effectLst/>
                          <a:latin typeface="+mn-lt"/>
                          <a:ea typeface="DengXian" panose="02010600030101010101" pitchFamily="2" charset="-122"/>
                          <a:cs typeface="Times New Roman" panose="02020603050405020304" pitchFamily="18" charset="0"/>
                        </a:rPr>
                        <a:t>TERENSKA NASTAVA</a:t>
                      </a:r>
                      <a:endParaRPr lang="hr-HR" sz="12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hr-HR" sz="1200" dirty="0">
                          <a:solidFill>
                            <a:srgbClr val="000000"/>
                          </a:solidFill>
                          <a:effectLst/>
                          <a:latin typeface="+mn-lt"/>
                          <a:ea typeface="DengXian" panose="02010600030101010101" pitchFamily="2" charset="-122"/>
                          <a:cs typeface="Times New Roman" panose="02020603050405020304" pitchFamily="18" charset="0"/>
                        </a:rPr>
                        <a:t>Biblijsko-arheološki muzej, </a:t>
                      </a:r>
                      <a:r>
                        <a:rPr lang="hr-HR" sz="1200" dirty="0" err="1">
                          <a:solidFill>
                            <a:srgbClr val="000000"/>
                          </a:solidFill>
                          <a:effectLst/>
                          <a:latin typeface="+mn-lt"/>
                          <a:ea typeface="DengXian" panose="02010600030101010101" pitchFamily="2" charset="-122"/>
                          <a:cs typeface="Times New Roman" panose="02020603050405020304" pitchFamily="18" charset="0"/>
                        </a:rPr>
                        <a:t>Cernik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  Hodak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30080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ea typeface="DengXian" panose="02010600030101010101" pitchFamily="2" charset="-122"/>
                          <a:cs typeface="Times New Roman" panose="02020603050405020304" pitchFamily="18" charset="0"/>
                        </a:rPr>
                        <a:t>Učenici 5. razreda</a:t>
                      </a:r>
                      <a:endParaRPr lang="hr-HR" sz="120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27341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3 h</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86985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Upoznati Isusovu domovinu, povijest i geografska obilježja, Židovstvo kao najstariju monoteističku religiju, Bibliju kao jedno od najvećih remek djela svjetske književnosti. Ishodi: KV OŠ A.5.2.; KV OŠ D.5.2.</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304464">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Razgovor, iskustveno i suradničko učenje, istraživanje…</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Korelacija različitih nastavnih predmeta u cilju povezivanja nastavnih sadržaja, suradničkog učenja, istraživanja i usvajanja postavljenih ishoda.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31664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5 €/učenik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438708">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Rezervirano mjesto broja slajda 1">
            <a:extLst>
              <a:ext uri="{FF2B5EF4-FFF2-40B4-BE49-F238E27FC236}">
                <a16:creationId xmlns:a16="http://schemas.microsoft.com/office/drawing/2014/main" id="{47C7F7D3-12D8-4F8D-45EB-58F950B94B4D}"/>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57</a:t>
            </a:fld>
            <a:endParaRPr lang="hr-HR" dirty="0"/>
          </a:p>
        </p:txBody>
      </p:sp>
      <p:graphicFrame>
        <p:nvGraphicFramePr>
          <p:cNvPr id="6" name="Tablica 5">
            <a:extLst>
              <a:ext uri="{FF2B5EF4-FFF2-40B4-BE49-F238E27FC236}">
                <a16:creationId xmlns:a16="http://schemas.microsoft.com/office/drawing/2014/main" id="{6A87C1DC-9E8E-45BE-A09E-32BCF9DF8DAC}"/>
              </a:ext>
            </a:extLst>
          </p:cNvPr>
          <p:cNvGraphicFramePr>
            <a:graphicFrameLocks noGrp="1"/>
          </p:cNvGraphicFramePr>
          <p:nvPr>
            <p:extLst>
              <p:ext uri="{D42A27DB-BD31-4B8C-83A1-F6EECF244321}">
                <p14:modId xmlns:p14="http://schemas.microsoft.com/office/powerpoint/2010/main" val="3502381479"/>
              </p:ext>
            </p:extLst>
          </p:nvPr>
        </p:nvGraphicFramePr>
        <p:xfrm>
          <a:off x="532765" y="5375435"/>
          <a:ext cx="5792470" cy="3903409"/>
        </p:xfrm>
        <a:graphic>
          <a:graphicData uri="http://schemas.openxmlformats.org/drawingml/2006/table">
            <a:tbl>
              <a:tblPr firstRow="1" firstCol="1" bandRow="1">
                <a:tableStyleId>{22838BEF-8BB2-4498-84A7-C5851F593DF1}</a:tableStyleId>
              </a:tblPr>
              <a:tblGrid>
                <a:gridCol w="2250192">
                  <a:extLst>
                    <a:ext uri="{9D8B030D-6E8A-4147-A177-3AD203B41FA5}">
                      <a16:colId xmlns:a16="http://schemas.microsoft.com/office/drawing/2014/main" val="3944491976"/>
                    </a:ext>
                  </a:extLst>
                </a:gridCol>
                <a:gridCol w="3542278">
                  <a:extLst>
                    <a:ext uri="{9D8B030D-6E8A-4147-A177-3AD203B41FA5}">
                      <a16:colId xmlns:a16="http://schemas.microsoft.com/office/drawing/2014/main" val="1572269892"/>
                    </a:ext>
                  </a:extLst>
                </a:gridCol>
              </a:tblGrid>
              <a:tr h="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dirty="0">
                          <a:effectLst/>
                          <a:latin typeface="+mn-lt"/>
                          <a:ea typeface="DengXian" panose="02010600030101010101" pitchFamily="2" charset="-122"/>
                          <a:cs typeface="Times New Roman" panose="02020603050405020304" pitchFamily="18" charset="0"/>
                        </a:rPr>
                        <a:t>IZVANUČIONIČKA NASTAVA </a:t>
                      </a:r>
                      <a:endParaRPr lang="hr-HR" sz="12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hr-HR" sz="1200" dirty="0">
                          <a:solidFill>
                            <a:srgbClr val="000000"/>
                          </a:solidFill>
                          <a:effectLst/>
                          <a:latin typeface="+mn-lt"/>
                          <a:ea typeface="DengXian" panose="02010600030101010101" pitchFamily="2" charset="-122"/>
                          <a:cs typeface="Times New Roman" panose="02020603050405020304" pitchFamily="18" charset="0"/>
                        </a:rPr>
                        <a:t>Moja župna crkva/župna zajednica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 Hodak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ea typeface="DengXian" panose="02010600030101010101" pitchFamily="2" charset="-122"/>
                          <a:cs typeface="Times New Roman" panose="02020603050405020304" pitchFamily="18" charset="0"/>
                        </a:rPr>
                        <a:t>Učenici 1. – 8. razreda</a:t>
                      </a:r>
                      <a:endParaRPr lang="hr-HR" sz="120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262406">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67724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Obilježavanje blagdana, upoznavanje sa životom župe i župnom crkvom. Osvijestiti važnost susreta sa živom Kristom prisutnim u sakramentima</a:t>
                      </a:r>
                      <a:r>
                        <a:rPr lang="hr-HR" sz="1200" dirty="0">
                          <a:effectLst/>
                          <a:latin typeface="+mn-lt"/>
                          <a:ea typeface="DengXian" panose="02010600030101010101" pitchFamily="2" charset="-122"/>
                          <a:cs typeface="Calibri" panose="020F0502020204030204" pitchFamily="34" charset="0"/>
                        </a:rPr>
                        <a:t>.</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42738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Odlazak u župnu crkvu, stvaralačko izražavanje, molitva, meditacija…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467751">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Potaknuti učenike na shvaćanje važnosti života vjere u zajednici..</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27829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Nema</a:t>
                      </a:r>
                    </a:p>
                  </a:txBody>
                  <a:tcPr marL="68580" marR="68580" marT="0" marB="0">
                    <a:solidFill>
                      <a:schemeClr val="bg1"/>
                    </a:solidFill>
                  </a:tcPr>
                </a:tc>
                <a:extLst>
                  <a:ext uri="{0D108BD9-81ED-4DB2-BD59-A6C34878D82A}">
                    <a16:rowId xmlns:a16="http://schemas.microsoft.com/office/drawing/2014/main" val="1683071559"/>
                  </a:ext>
                </a:extLst>
              </a:tr>
              <a:tr h="42468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Pravokutnik 6">
            <a:extLst>
              <a:ext uri="{FF2B5EF4-FFF2-40B4-BE49-F238E27FC236}">
                <a16:creationId xmlns:a16="http://schemas.microsoft.com/office/drawing/2014/main" id="{867EF304-B7BC-0E38-86CA-7851ED590ACC}"/>
              </a:ext>
            </a:extLst>
          </p:cNvPr>
          <p:cNvSpPr/>
          <p:nvPr/>
        </p:nvSpPr>
        <p:spPr>
          <a:xfrm>
            <a:off x="0" y="267194"/>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65A855C9-C71F-AA29-EC29-3B0EC66E1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9459143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3" name="Tablica 2">
            <a:extLst>
              <a:ext uri="{FF2B5EF4-FFF2-40B4-BE49-F238E27FC236}">
                <a16:creationId xmlns:a16="http://schemas.microsoft.com/office/drawing/2014/main" id="{FACC7C53-E022-2B67-8AF5-18489F074007}"/>
              </a:ext>
            </a:extLst>
          </p:cNvPr>
          <p:cNvGraphicFramePr>
            <a:graphicFrameLocks noGrp="1"/>
          </p:cNvGraphicFramePr>
          <p:nvPr>
            <p:extLst>
              <p:ext uri="{D42A27DB-BD31-4B8C-83A1-F6EECF244321}">
                <p14:modId xmlns:p14="http://schemas.microsoft.com/office/powerpoint/2010/main" val="4107222523"/>
              </p:ext>
            </p:extLst>
          </p:nvPr>
        </p:nvGraphicFramePr>
        <p:xfrm>
          <a:off x="431800" y="1176946"/>
          <a:ext cx="5792470" cy="6594131"/>
        </p:xfrm>
        <a:graphic>
          <a:graphicData uri="http://schemas.openxmlformats.org/drawingml/2006/table">
            <a:tbl>
              <a:tblPr firstRow="1" firstCol="1" bandRow="1">
                <a:tableStyleId>{22838BEF-8BB2-4498-84A7-C5851F593DF1}</a:tableStyleId>
              </a:tblPr>
              <a:tblGrid>
                <a:gridCol w="2324100">
                  <a:extLst>
                    <a:ext uri="{9D8B030D-6E8A-4147-A177-3AD203B41FA5}">
                      <a16:colId xmlns:a16="http://schemas.microsoft.com/office/drawing/2014/main" val="3944491976"/>
                    </a:ext>
                  </a:extLst>
                </a:gridCol>
                <a:gridCol w="3468370">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dirty="0">
                          <a:effectLst/>
                          <a:latin typeface="+mn-lt"/>
                          <a:ea typeface="DengXian" panose="02010600030101010101" pitchFamily="2" charset="-122"/>
                          <a:cs typeface="Times New Roman" panose="02020603050405020304" pitchFamily="18" charset="0"/>
                        </a:rPr>
                        <a:t>TERENSKA NASTAVA</a:t>
                      </a:r>
                      <a:endParaRPr lang="hr-HR" sz="1200" dirty="0">
                        <a:effectLst/>
                        <a:latin typeface="+mn-lt"/>
                        <a:ea typeface="Calibri" panose="020F0502020204030204" pitchFamily="34" charset="0"/>
                        <a:cs typeface="Times New Roman" panose="02020603050405020304" pitchFamily="18" charset="0"/>
                      </a:endParaRPr>
                    </a:p>
                    <a:p>
                      <a:pPr>
                        <a:lnSpc>
                          <a:spcPct val="107000"/>
                        </a:lnSpc>
                        <a:spcAft>
                          <a:spcPts val="0"/>
                        </a:spcAft>
                      </a:pPr>
                      <a:r>
                        <a:rPr lang="hr-HR" sz="1200" dirty="0">
                          <a:solidFill>
                            <a:srgbClr val="000000"/>
                          </a:solidFill>
                          <a:effectLst/>
                          <a:latin typeface="+mn-lt"/>
                          <a:ea typeface="DengXian" panose="02010600030101010101" pitchFamily="2" charset="-122"/>
                          <a:cs typeface="Times New Roman" panose="02020603050405020304" pitchFamily="18" charset="0"/>
                        </a:rPr>
                        <a:t>Povijesna i kulturno-sakralna baština grada Požege i Pleternice</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solidFill>
                            <a:srgbClr val="000000"/>
                          </a:solidFill>
                          <a:effectLst/>
                          <a:latin typeface="+mn-lt"/>
                          <a:ea typeface="DengXian" panose="02010600030101010101" pitchFamily="2" charset="-122"/>
                          <a:cs typeface="Times New Roman" panose="02020603050405020304" pitchFamily="18" charset="0"/>
                        </a:rPr>
                        <a:t>V.  Hodak</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Učenici 6. razreda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drugog obrazovnog razdoblja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Učenici upoznaju povijesnu i kulturnu baštinu grada Požege i Pleternice, prepoznaju osnovna obilježja najvažnijih stilova crkvenoga graditeljstva i unutrašnjosti crkve (KV OŠ D.6.2.).</a:t>
                      </a:r>
                      <a:endParaRPr lang="hr-HR" sz="12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Upoznati marijanska svetišta Požeške biskupije, objasniti značenje pojma „svetište“, razvijati pobožnost prema Mariji, objasniti važnost marijanskih svetišta u životu vjernika.</a:t>
                      </a:r>
                      <a:endParaRPr lang="hr-HR" sz="1200" dirty="0">
                        <a:effectLst/>
                        <a:latin typeface="+mn-lt"/>
                        <a:ea typeface="Calibri" panose="020F0502020204030204" pitchFamily="34" charset="0"/>
                        <a:cs typeface="Times New Roman" panose="02020603050405020304" pitchFamily="18" charset="0"/>
                      </a:endParaRPr>
                    </a:p>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Prepoznati i navesti Marijino mjesto u molitvi, pobožnosti i tradiciji Crkve, zatim u književnosti, umjetnosti i arhitekturi (OŠ KV D.6.2.)</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Razgledavanje, fotografiranje, šetnja gradom, pisanje trodijelnog teksta, izrada videa…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Tijekom šk. god. 2025./2026.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Aktivnost je namijenjena učenicima 6. razreda koji će ovom aktivnošću upoznati ljepote i znamenitosti šireg zavičaja i povezati sadržaje kojima se ostvaruju predmetni ishodi geografije, HJ, TZK, povijesti i KV  </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30794146"/>
                  </a:ext>
                </a:extLst>
              </a:tr>
              <a:tr h="33734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ea typeface="DengXian" panose="02010600030101010101" pitchFamily="2" charset="-122"/>
                          <a:cs typeface="Times New Roman" panose="02020603050405020304" pitchFamily="18" charset="0"/>
                        </a:rPr>
                        <a:t>Troškovi prijevoza i ulaznice</a:t>
                      </a:r>
                      <a:endParaRPr lang="hr-HR" sz="120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DengXian" panose="02010600030101010101" pitchFamily="2" charset="-122"/>
                          <a:cs typeface="Times New Roman" panose="02020603050405020304" pitchFamily="18" charset="0"/>
                        </a:rPr>
                        <a:t>Vrednovanje za učenje, vrednovanje kao učenje i vrednovanje naučenoga</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Rezervirano mjesto broja slajda 1">
            <a:extLst>
              <a:ext uri="{FF2B5EF4-FFF2-40B4-BE49-F238E27FC236}">
                <a16:creationId xmlns:a16="http://schemas.microsoft.com/office/drawing/2014/main" id="{31CA9F80-682A-F82D-B9DD-1F42E9FA2DCB}"/>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58</a:t>
            </a:fld>
            <a:endParaRPr lang="hr-HR" dirty="0"/>
          </a:p>
        </p:txBody>
      </p:sp>
      <p:sp>
        <p:nvSpPr>
          <p:cNvPr id="6" name="Pravokutnik 5">
            <a:extLst>
              <a:ext uri="{FF2B5EF4-FFF2-40B4-BE49-F238E27FC236}">
                <a16:creationId xmlns:a16="http://schemas.microsoft.com/office/drawing/2014/main" id="{A86D57B8-59D6-7256-FFF5-42A98C9CFEC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9CE7B4B2-6876-28EC-1A0C-91E4B126F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9176817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4" name="Rezervirano mjesto broja slajda 1">
            <a:extLst>
              <a:ext uri="{FF2B5EF4-FFF2-40B4-BE49-F238E27FC236}">
                <a16:creationId xmlns:a16="http://schemas.microsoft.com/office/drawing/2014/main" id="{A8438208-8515-30E8-71FD-029604E412B1}"/>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59</a:t>
            </a:fld>
            <a:endParaRPr lang="hr-HR" dirty="0"/>
          </a:p>
        </p:txBody>
      </p:sp>
      <p:graphicFrame>
        <p:nvGraphicFramePr>
          <p:cNvPr id="8" name="Tablica 7">
            <a:extLst>
              <a:ext uri="{FF2B5EF4-FFF2-40B4-BE49-F238E27FC236}">
                <a16:creationId xmlns:a16="http://schemas.microsoft.com/office/drawing/2014/main" id="{3FF3320F-5D89-409E-BD99-C795A91C28EB}"/>
              </a:ext>
            </a:extLst>
          </p:cNvPr>
          <p:cNvGraphicFramePr>
            <a:graphicFrameLocks noGrp="1"/>
          </p:cNvGraphicFramePr>
          <p:nvPr>
            <p:extLst>
              <p:ext uri="{D42A27DB-BD31-4B8C-83A1-F6EECF244321}">
                <p14:modId xmlns:p14="http://schemas.microsoft.com/office/powerpoint/2010/main" val="1551315496"/>
              </p:ext>
            </p:extLst>
          </p:nvPr>
        </p:nvGraphicFramePr>
        <p:xfrm>
          <a:off x="532765" y="1240510"/>
          <a:ext cx="5792470" cy="6374879"/>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3944491976"/>
                    </a:ext>
                  </a:extLst>
                </a:gridCol>
                <a:gridCol w="3608161">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TERENSKA NASTAVA OSMIH RAZREDA U VUKOVAR I KARLOVAC</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kern="1200" dirty="0">
                          <a:solidFill>
                            <a:schemeClr val="dk1"/>
                          </a:solidFill>
                          <a:effectLst/>
                          <a:latin typeface="+mn-lt"/>
                          <a:ea typeface="+mn-ea"/>
                          <a:cs typeface="+mn-cs"/>
                        </a:rPr>
                        <a:t>D. Gorički, D. Horvat</a:t>
                      </a:r>
                      <a:endParaRPr lang="hr-HR" sz="1200" dirty="0">
                        <a:effectLst/>
                        <a:latin typeface="+mn-lt"/>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21</a:t>
                      </a:r>
                    </a:p>
                  </a:txBody>
                  <a:tcPr marL="114300" marR="11430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 x 1 dan</a:t>
                      </a:r>
                    </a:p>
                  </a:txBody>
                  <a:tcPr marL="114300" marR="114300" marT="0" marB="0">
                    <a:solidFill>
                      <a:schemeClr val="bg1"/>
                    </a:solidFill>
                  </a:tcPr>
                </a:tc>
                <a:extLst>
                  <a:ext uri="{0D108BD9-81ED-4DB2-BD59-A6C34878D82A}">
                    <a16:rowId xmlns:a16="http://schemas.microsoft.com/office/drawing/2014/main" val="1870274001"/>
                  </a:ext>
                </a:extLst>
              </a:tr>
              <a:tr h="66818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Poučavanje o Domovinskom ratu diljem Lijepe naše, na mjestima značajnima za stvaranje suverene i samostalne hrvatske države.</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Tijekom terenske nastave učenici osmih razreda uče o Domovinskom ratu i Bitci za Vukovar kroz predavanja te obilazak memorijalnih mjesta u Gradu Vukovaru. Također će tijekom posjeta Karlovcu učenici učiti o vrijednostima Domovinskog rata i bitkama koje su se vodile na ovom području, a uz to će se upoznati s povijesnom i kulturnom baštinom tih krajeva.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13.10.2025. (Vukovar), 3.12.2025. (Karlovac)</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Povezati znanja iz povijesti s ostalim predmetima (geografija, likovna kultura i sl.)- proširiti znanja o povijesti domovine - razviti kreativnost i istraživački duh - istaknuti interes za Domovinski rat - razviti kritički odnos prema umjetnosti - opisati važnosti očuvanja spomenika i kulturne baštine Hrvatske - prepoznati važnost grada Vukovara u Domovinskom ratu kao i ostalih istaknutih gradova.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05633">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t>Na teret Ministarstva znanosti, obrazovanja i mladih RH</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Diseminacija usvojenog znanja većem broju učenika preko izrađenih plakata/prezentacija, video uradaka i njihove prezentacije javnosti - objava članka o terenskoj nastavi na web stranicama škole i u lokalnim medijima.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2" name="Pravokutnik 1">
            <a:extLst>
              <a:ext uri="{FF2B5EF4-FFF2-40B4-BE49-F238E27FC236}">
                <a16:creationId xmlns:a16="http://schemas.microsoft.com/office/drawing/2014/main" id="{249779BE-A1B4-1B7B-0C46-087064A5DAC5}"/>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1FE3EC7A-A046-D835-40EA-2252E327D8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791243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2674-9207-B4FC-5FA6-E3AB5ABACE60}"/>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66FD2073-B151-4951-F6FC-6C39D399A52B}"/>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4" name="Rezervirano mjesto broja slajda 1">
            <a:extLst>
              <a:ext uri="{FF2B5EF4-FFF2-40B4-BE49-F238E27FC236}">
                <a16:creationId xmlns:a16="http://schemas.microsoft.com/office/drawing/2014/main" id="{21FE49E3-E1E3-1432-7D4B-E4949B3F6FC7}"/>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60</a:t>
            </a:fld>
            <a:endParaRPr lang="hr-HR" dirty="0"/>
          </a:p>
        </p:txBody>
      </p:sp>
      <p:graphicFrame>
        <p:nvGraphicFramePr>
          <p:cNvPr id="8" name="Tablica 7">
            <a:extLst>
              <a:ext uri="{FF2B5EF4-FFF2-40B4-BE49-F238E27FC236}">
                <a16:creationId xmlns:a16="http://schemas.microsoft.com/office/drawing/2014/main" id="{506D6FB0-94D0-F3EB-608A-14FB16A9E6A1}"/>
              </a:ext>
            </a:extLst>
          </p:cNvPr>
          <p:cNvGraphicFramePr>
            <a:graphicFrameLocks noGrp="1"/>
          </p:cNvGraphicFramePr>
          <p:nvPr>
            <p:extLst>
              <p:ext uri="{D42A27DB-BD31-4B8C-83A1-F6EECF244321}">
                <p14:modId xmlns:p14="http://schemas.microsoft.com/office/powerpoint/2010/main" val="2583880241"/>
              </p:ext>
            </p:extLst>
          </p:nvPr>
        </p:nvGraphicFramePr>
        <p:xfrm>
          <a:off x="532765" y="1240510"/>
          <a:ext cx="5792470" cy="6358490"/>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TERENSKA NASTAVA UČENIKA 7. I 8. RAZREDA IZBORNE NASTAVE NJEMAČKOG JEZIKA U GRAZ</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kern="1200" dirty="0">
                          <a:solidFill>
                            <a:schemeClr val="dk1"/>
                          </a:solidFill>
                          <a:effectLst/>
                          <a:latin typeface="+mn-lt"/>
                          <a:ea typeface="+mn-ea"/>
                          <a:cs typeface="+mn-cs"/>
                        </a:rPr>
                        <a:t>D. Gorički</a:t>
                      </a:r>
                    </a:p>
                    <a:p>
                      <a:pPr>
                        <a:lnSpc>
                          <a:spcPct val="107000"/>
                        </a:lnSpc>
                        <a:spcAft>
                          <a:spcPts val="0"/>
                        </a:spcAft>
                      </a:pPr>
                      <a:r>
                        <a:rPr lang="hr-HR" sz="1200" kern="1200" dirty="0">
                          <a:solidFill>
                            <a:schemeClr val="dk1"/>
                          </a:solidFill>
                          <a:effectLst/>
                          <a:latin typeface="+mn-lt"/>
                          <a:ea typeface="+mn-ea"/>
                          <a:cs typeface="+mn-cs"/>
                        </a:rPr>
                        <a:t>N. Kovačević Terzić</a:t>
                      </a:r>
                      <a:endParaRPr lang="hr-HR" sz="1200" dirty="0">
                        <a:effectLst/>
                        <a:latin typeface="+mn-lt"/>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30 + 30</a:t>
                      </a:r>
                    </a:p>
                  </a:txBody>
                  <a:tcPr marL="114300" marR="11430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 dan</a:t>
                      </a:r>
                    </a:p>
                  </a:txBody>
                  <a:tcPr marL="114300" marR="114300" marT="0" marB="0">
                    <a:solidFill>
                      <a:schemeClr val="bg1"/>
                    </a:solidFill>
                  </a:tcPr>
                </a:tc>
                <a:extLst>
                  <a:ext uri="{0D108BD9-81ED-4DB2-BD59-A6C34878D82A}">
                    <a16:rowId xmlns:a16="http://schemas.microsoft.com/office/drawing/2014/main" val="1870274001"/>
                  </a:ext>
                </a:extLst>
              </a:tr>
              <a:tr h="66818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Upoznavanje zemlje njemačkog govornog područja, kulture, povijesti i običaja, proširivanje jezičnih kompetencija na stranom jeziku i poticanje tolerancije i pozitivnog stava prema učenju stranog jezika.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Učenici će koristiti njemački jezik u stvarnim situacijama i tako proširiti svoje komunikacijske kompetencije, upoznati kulturu zemlje njemačkog govornog područja i uočiti važnost učenja stranog jezika u europskom multikulturalnom i </a:t>
                      </a:r>
                      <a:r>
                        <a:rPr lang="hr-HR" sz="1200" dirty="0" err="1"/>
                        <a:t>multijezičnom</a:t>
                      </a:r>
                      <a:r>
                        <a:rPr lang="hr-HR" sz="1200" dirty="0"/>
                        <a:t> okruženju.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2. obrazovno razdoblje - 2026.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Omogućiti učenicima uvid u život i kulturu zemlje njemačkog govornog područja - Austrije. Posjet tvornici čokolade </a:t>
                      </a:r>
                      <a:r>
                        <a:rPr lang="hr-HR" sz="1200" dirty="0" err="1"/>
                        <a:t>Zotter</a:t>
                      </a:r>
                      <a:r>
                        <a:rPr lang="hr-HR" sz="1200" dirty="0"/>
                        <a:t> pružit će učenicima uvid u proizvodnju čokolade i osvijestit pojam „fair </a:t>
                      </a:r>
                      <a:r>
                        <a:rPr lang="hr-HR" sz="1200" dirty="0" err="1"/>
                        <a:t>trade</a:t>
                      </a:r>
                      <a:r>
                        <a:rPr lang="hr-HR" sz="1200" dirty="0"/>
                        <a:t>“ i kako na taj način možemo pridonijeti pravednijem poslovanju; omogućiti učenicima upoznavanje kulture njemačkog govornog područja; proširiti poznavanje povijesti, umjetnosti i znanosti; praktična primjena stečenih znanja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05633">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t>Troškovi ulaznica, stručnog vodstva i prijevoza autobusom.</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Izrada prezentacije, referata, fotografija i sl., vrednovanje u nastavi njemačkog jezika te osvrt na izlet na mrežnoj stranici škole.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2" name="Pravokutnik 1">
            <a:extLst>
              <a:ext uri="{FF2B5EF4-FFF2-40B4-BE49-F238E27FC236}">
                <a16:creationId xmlns:a16="http://schemas.microsoft.com/office/drawing/2014/main" id="{AD7528C9-E4AF-B4AF-F9FF-0BC4B4F03B94}"/>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D89677DE-F361-E426-C23C-0E550A963D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4095481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B37D0-4854-6651-91DE-35B133BEFE6F}"/>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2CCD343A-01C5-68B3-8091-498069C1E63E}"/>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4" name="Rezervirano mjesto broja slajda 1">
            <a:extLst>
              <a:ext uri="{FF2B5EF4-FFF2-40B4-BE49-F238E27FC236}">
                <a16:creationId xmlns:a16="http://schemas.microsoft.com/office/drawing/2014/main" id="{94814658-3962-69B3-6262-655AF7D78CB8}"/>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61</a:t>
            </a:fld>
            <a:endParaRPr lang="hr-HR" dirty="0"/>
          </a:p>
        </p:txBody>
      </p:sp>
      <p:sp>
        <p:nvSpPr>
          <p:cNvPr id="2" name="Pravokutnik 1">
            <a:extLst>
              <a:ext uri="{FF2B5EF4-FFF2-40B4-BE49-F238E27FC236}">
                <a16:creationId xmlns:a16="http://schemas.microsoft.com/office/drawing/2014/main" id="{DAFA133E-B1F7-F762-4762-A1A944610194}"/>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700BA36D-1ACD-E8CE-2DAB-ED346F0C06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3" name="Tablica 2">
            <a:extLst>
              <a:ext uri="{FF2B5EF4-FFF2-40B4-BE49-F238E27FC236}">
                <a16:creationId xmlns:a16="http://schemas.microsoft.com/office/drawing/2014/main" id="{882A2602-F583-124D-9642-C9BF326CCDCC}"/>
              </a:ext>
            </a:extLst>
          </p:cNvPr>
          <p:cNvGraphicFramePr>
            <a:graphicFrameLocks noGrp="1"/>
          </p:cNvGraphicFramePr>
          <p:nvPr>
            <p:extLst>
              <p:ext uri="{D42A27DB-BD31-4B8C-83A1-F6EECF244321}">
                <p14:modId xmlns:p14="http://schemas.microsoft.com/office/powerpoint/2010/main" val="1305657806"/>
              </p:ext>
            </p:extLst>
          </p:nvPr>
        </p:nvGraphicFramePr>
        <p:xfrm>
          <a:off x="533400" y="1332905"/>
          <a:ext cx="5791200" cy="4669526"/>
        </p:xfrm>
        <a:graphic>
          <a:graphicData uri="http://schemas.openxmlformats.org/drawingml/2006/table">
            <a:tbl>
              <a:tblPr>
                <a:tableStyleId>{BDBED569-4797-4DF1-A0F4-6AAB3CD982D8}</a:tableStyleId>
              </a:tblPr>
              <a:tblGrid>
                <a:gridCol w="2183674">
                  <a:extLst>
                    <a:ext uri="{9D8B030D-6E8A-4147-A177-3AD203B41FA5}">
                      <a16:colId xmlns:a16="http://schemas.microsoft.com/office/drawing/2014/main" val="496396345"/>
                    </a:ext>
                  </a:extLst>
                </a:gridCol>
                <a:gridCol w="3607526">
                  <a:extLst>
                    <a:ext uri="{9D8B030D-6E8A-4147-A177-3AD203B41FA5}">
                      <a16:colId xmlns:a16="http://schemas.microsoft.com/office/drawing/2014/main" val="1985725498"/>
                    </a:ext>
                  </a:extLst>
                </a:gridCol>
              </a:tblGrid>
              <a:tr h="381000">
                <a:tc>
                  <a:txBody>
                    <a:bodyPr/>
                    <a:lstStyle/>
                    <a:p>
                      <a:pPr rtl="0" fontAlgn="t">
                        <a:spcBef>
                          <a:spcPts val="0"/>
                        </a:spcBef>
                        <a:spcAft>
                          <a:spcPts val="0"/>
                        </a:spcAft>
                      </a:pPr>
                      <a:r>
                        <a:rPr lang="hr-HR" sz="1200" b="1" u="none" strike="noStrike" dirty="0">
                          <a:solidFill>
                            <a:srgbClr val="000000"/>
                          </a:solidFill>
                          <a:effectLst/>
                        </a:rPr>
                        <a:t>Aktivnost</a:t>
                      </a:r>
                      <a:endParaRPr lang="hr-HR" dirty="0">
                        <a:effectLst/>
                      </a:endParaRPr>
                    </a:p>
                  </a:txBody>
                  <a:tcPr marL="66675" marR="66675">
                    <a:solidFill>
                      <a:schemeClr val="accent6">
                        <a:lumMod val="40000"/>
                        <a:lumOff val="60000"/>
                      </a:schemeClr>
                    </a:solidFill>
                  </a:tcPr>
                </a:tc>
                <a:tc>
                  <a:txBody>
                    <a:bodyPr/>
                    <a:lstStyle/>
                    <a:p>
                      <a:pPr rtl="0" fontAlgn="t">
                        <a:spcBef>
                          <a:spcPts val="0"/>
                        </a:spcBef>
                        <a:spcAft>
                          <a:spcPts val="0"/>
                        </a:spcAft>
                      </a:pPr>
                      <a:r>
                        <a:rPr lang="hr-HR" sz="1350" b="1" i="0" kern="1200" dirty="0">
                          <a:solidFill>
                            <a:schemeClr val="tx1"/>
                          </a:solidFill>
                          <a:effectLst/>
                          <a:latin typeface="+mn-lt"/>
                          <a:ea typeface="+mn-ea"/>
                          <a:cs typeface="+mn-cs"/>
                        </a:rPr>
                        <a:t>Književno-zabavni kviz o životu i djelu Dragutina Tadijanovića</a:t>
                      </a:r>
                      <a:endParaRPr lang="hr-HR" b="1" dirty="0">
                        <a:effectLst/>
                      </a:endParaRPr>
                    </a:p>
                  </a:txBody>
                  <a:tcPr marL="66675" marR="66675">
                    <a:solidFill>
                      <a:schemeClr val="accent6">
                        <a:lumMod val="40000"/>
                        <a:lumOff val="60000"/>
                      </a:schemeClr>
                    </a:solidFill>
                  </a:tcPr>
                </a:tc>
                <a:extLst>
                  <a:ext uri="{0D108BD9-81ED-4DB2-BD59-A6C34878D82A}">
                    <a16:rowId xmlns:a16="http://schemas.microsoft.com/office/drawing/2014/main" val="3520723179"/>
                  </a:ext>
                </a:extLst>
              </a:tr>
              <a:tr h="314325">
                <a:tc>
                  <a:txBody>
                    <a:bodyPr/>
                    <a:lstStyle/>
                    <a:p>
                      <a:pPr rtl="0" fontAlgn="t">
                        <a:spcBef>
                          <a:spcPts val="0"/>
                        </a:spcBef>
                        <a:spcAft>
                          <a:spcPts val="0"/>
                        </a:spcAft>
                      </a:pPr>
                      <a:r>
                        <a:rPr lang="hr-HR" sz="1200" b="1" u="none" strike="noStrike">
                          <a:solidFill>
                            <a:srgbClr val="000000"/>
                          </a:solidFill>
                          <a:effectLst/>
                        </a:rPr>
                        <a:t>Nositelj</a:t>
                      </a:r>
                      <a:endParaRPr lang="hr-HR">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err="1">
                          <a:effectLst/>
                        </a:rPr>
                        <a:t>D.Horvat</a:t>
                      </a:r>
                      <a:r>
                        <a:rPr lang="hr-HR" sz="1200" dirty="0">
                          <a:effectLst/>
                        </a:rPr>
                        <a:t> i </a:t>
                      </a:r>
                      <a:r>
                        <a:rPr lang="hr-HR" sz="1200" dirty="0" err="1">
                          <a:effectLst/>
                        </a:rPr>
                        <a:t>D.Gubić</a:t>
                      </a:r>
                      <a:endParaRPr lang="hr-HR" sz="1200" dirty="0">
                        <a:effectLst/>
                      </a:endParaRPr>
                    </a:p>
                  </a:txBody>
                  <a:tcPr marL="114300" marR="114300"/>
                </a:tc>
                <a:extLst>
                  <a:ext uri="{0D108BD9-81ED-4DB2-BD59-A6C34878D82A}">
                    <a16:rowId xmlns:a16="http://schemas.microsoft.com/office/drawing/2014/main" val="1218096491"/>
                  </a:ext>
                </a:extLst>
              </a:tr>
              <a:tr h="361950">
                <a:tc>
                  <a:txBody>
                    <a:bodyPr/>
                    <a:lstStyle/>
                    <a:p>
                      <a:pPr rtl="0" fontAlgn="t">
                        <a:spcBef>
                          <a:spcPts val="0"/>
                        </a:spcBef>
                        <a:spcAft>
                          <a:spcPts val="0"/>
                        </a:spcAft>
                      </a:pPr>
                      <a:r>
                        <a:rPr lang="hr-HR" sz="1200" b="1" u="none" strike="noStrike" dirty="0">
                          <a:solidFill>
                            <a:srgbClr val="000000"/>
                          </a:solidFill>
                          <a:effectLst/>
                        </a:rPr>
                        <a:t>Planirani broj učenika</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pl-PL" sz="1200" dirty="0">
                          <a:effectLst/>
                        </a:rPr>
                        <a:t>3</a:t>
                      </a:r>
                    </a:p>
                  </a:txBody>
                  <a:tcPr marL="114300" marR="114300"/>
                </a:tc>
                <a:extLst>
                  <a:ext uri="{0D108BD9-81ED-4DB2-BD59-A6C34878D82A}">
                    <a16:rowId xmlns:a16="http://schemas.microsoft.com/office/drawing/2014/main" val="3115689548"/>
                  </a:ext>
                </a:extLst>
              </a:tr>
              <a:tr h="697777">
                <a:tc>
                  <a:txBody>
                    <a:bodyPr/>
                    <a:lstStyle/>
                    <a:p>
                      <a:pPr rtl="0" fontAlgn="t">
                        <a:spcBef>
                          <a:spcPts val="0"/>
                        </a:spcBef>
                        <a:spcAft>
                          <a:spcPts val="0"/>
                        </a:spcAft>
                      </a:pPr>
                      <a:r>
                        <a:rPr lang="hr-HR" sz="1200" b="1" u="none" strike="noStrike" dirty="0">
                          <a:solidFill>
                            <a:srgbClr val="000000"/>
                          </a:solidFill>
                          <a:effectLst/>
                        </a:rPr>
                        <a:t>Ciljevi aktivnosti</a:t>
                      </a:r>
                      <a:endParaRPr lang="hr-HR" dirty="0">
                        <a:effectLst/>
                      </a:endParaRPr>
                    </a:p>
                  </a:txBody>
                  <a:tcPr marL="66675" marR="66675">
                    <a:solidFill>
                      <a:schemeClr val="accent5">
                        <a:lumMod val="20000"/>
                        <a:lumOff val="80000"/>
                      </a:schemeClr>
                    </a:solidFill>
                  </a:tcPr>
                </a:tc>
                <a:tc>
                  <a:txBody>
                    <a:bodyPr/>
                    <a:lstStyle/>
                    <a:p>
                      <a:pPr algn="just" rtl="0" fontAlgn="ctr">
                        <a:spcBef>
                          <a:spcPts val="0"/>
                        </a:spcBef>
                        <a:spcAft>
                          <a:spcPts val="0"/>
                        </a:spcAft>
                      </a:pPr>
                      <a:r>
                        <a:rPr lang="hr-HR" sz="1200" dirty="0">
                          <a:effectLst/>
                        </a:rPr>
                        <a:t>Povodom 120. obljetnice rođenja Dragutina Tadijanovića učenici sudjeluju u književno-zabavnom kvizu za koji se trebaju unaprijed pripremiti. Pročitati i analizirati 10 njegovih pjesama te pogledati video o njegovom životu.</a:t>
                      </a:r>
                    </a:p>
                  </a:txBody>
                  <a:tcPr marL="66675" marR="66675" marT="47625" marB="47625" anchor="ctr"/>
                </a:tc>
                <a:extLst>
                  <a:ext uri="{0D108BD9-81ED-4DB2-BD59-A6C34878D82A}">
                    <a16:rowId xmlns:a16="http://schemas.microsoft.com/office/drawing/2014/main" val="2232347366"/>
                  </a:ext>
                </a:extLst>
              </a:tr>
              <a:tr h="326739">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dirty="0">
                          <a:effectLst/>
                        </a:rPr>
                        <a:t>Sudjelovanjem u kvizu.</a:t>
                      </a:r>
                    </a:p>
                  </a:txBody>
                  <a:tcPr marL="66675" marR="66675"/>
                </a:tc>
                <a:extLst>
                  <a:ext uri="{0D108BD9-81ED-4DB2-BD59-A6C34878D82A}">
                    <a16:rowId xmlns:a16="http://schemas.microsoft.com/office/drawing/2014/main" val="3785683381"/>
                  </a:ext>
                </a:extLst>
              </a:tr>
              <a:tr h="304800">
                <a:tc>
                  <a:txBody>
                    <a:bodyPr/>
                    <a:lstStyle/>
                    <a:p>
                      <a:pPr rtl="0" fontAlgn="t">
                        <a:spcBef>
                          <a:spcPts val="0"/>
                        </a:spcBef>
                        <a:spcAft>
                          <a:spcPts val="0"/>
                        </a:spcAft>
                      </a:pPr>
                      <a:r>
                        <a:rPr lang="hr-HR" sz="1200" b="1" u="none" strike="noStrike">
                          <a:solidFill>
                            <a:srgbClr val="000000"/>
                          </a:solidFill>
                          <a:effectLst/>
                        </a:rPr>
                        <a:t>Vremenski okvir aktivnosti</a:t>
                      </a:r>
                      <a:endParaRPr lang="hr-HR">
                        <a:effectLst/>
                      </a:endParaRPr>
                    </a:p>
                  </a:txBody>
                  <a:tcPr marL="66675" marR="66675">
                    <a:solidFill>
                      <a:schemeClr val="accent5">
                        <a:lumMod val="20000"/>
                        <a:lumOff val="80000"/>
                      </a:schemeClr>
                    </a:solidFill>
                  </a:tcPr>
                </a:tc>
                <a:tc>
                  <a:txBody>
                    <a:bodyPr/>
                    <a:lstStyle/>
                    <a:p>
                      <a:pPr algn="just" rtl="0" fontAlgn="t">
                        <a:spcBef>
                          <a:spcPts val="0"/>
                        </a:spcBef>
                        <a:spcAft>
                          <a:spcPts val="0"/>
                        </a:spcAft>
                      </a:pPr>
                      <a:r>
                        <a:rPr lang="hr-HR" sz="1200" dirty="0">
                          <a:effectLst/>
                        </a:rPr>
                        <a:t>Studeni 2025.</a:t>
                      </a:r>
                    </a:p>
                  </a:txBody>
                  <a:tcPr marL="66675" marR="66675"/>
                </a:tc>
                <a:extLst>
                  <a:ext uri="{0D108BD9-81ED-4DB2-BD59-A6C34878D82A}">
                    <a16:rowId xmlns:a16="http://schemas.microsoft.com/office/drawing/2014/main" val="452103057"/>
                  </a:ext>
                </a:extLst>
              </a:tr>
              <a:tr h="504825">
                <a:tc>
                  <a:txBody>
                    <a:bodyPr/>
                    <a:lstStyle/>
                    <a:p>
                      <a:pPr rtl="0" fontAlgn="t">
                        <a:spcBef>
                          <a:spcPts val="0"/>
                        </a:spcBef>
                        <a:spcAft>
                          <a:spcPts val="0"/>
                        </a:spcAft>
                      </a:pPr>
                      <a:r>
                        <a:rPr lang="hr-HR" sz="1200" b="1" u="none" strike="noStrike">
                          <a:solidFill>
                            <a:srgbClr val="000000"/>
                          </a:solidFill>
                          <a:effectLst/>
                        </a:rPr>
                        <a:t>Osnovna namjena aktivnosti</a:t>
                      </a:r>
                      <a:endParaRPr lang="hr-HR">
                        <a:effectLst/>
                      </a:endParaRPr>
                    </a:p>
                  </a:txBody>
                  <a:tcPr marL="66675" marR="66675">
                    <a:solidFill>
                      <a:schemeClr val="accent5">
                        <a:lumMod val="20000"/>
                        <a:lumOff val="80000"/>
                      </a:schemeClr>
                    </a:solidFill>
                  </a:tcPr>
                </a:tc>
                <a:tc>
                  <a:txBody>
                    <a:bodyPr/>
                    <a:lstStyle/>
                    <a:p>
                      <a:pPr algn="just" rtl="0" fontAlgn="ctr">
                        <a:spcBef>
                          <a:spcPts val="0"/>
                        </a:spcBef>
                        <a:spcAft>
                          <a:spcPts val="0"/>
                        </a:spcAft>
                      </a:pPr>
                      <a:r>
                        <a:rPr lang="hr-HR" sz="1200" dirty="0">
                          <a:effectLst/>
                        </a:rPr>
                        <a:t>Na zabavan način upoznati se sa životom i djelom Dragutina Tadijanovića te se okušati u  sadržajnoj i stilsku analizi pjesama. Kviz će sadržavati i različita pitanja i igre: DA/NE pitalice, pitanja višestrukoga odabira, pantomima, igre spretnosti (primjerice igra brzog crtanja, tzv. </a:t>
                      </a:r>
                      <a:r>
                        <a:rPr lang="hr-HR" sz="1200" dirty="0" err="1">
                          <a:effectLst/>
                        </a:rPr>
                        <a:t>pictionary</a:t>
                      </a:r>
                      <a:r>
                        <a:rPr lang="hr-HR" sz="1200" dirty="0">
                          <a:effectLst/>
                        </a:rPr>
                        <a:t>...)...</a:t>
                      </a:r>
                    </a:p>
                  </a:txBody>
                  <a:tcPr marL="66675" marR="66675" marT="47625" marB="47625" anchor="ctr"/>
                </a:tc>
                <a:extLst>
                  <a:ext uri="{0D108BD9-81ED-4DB2-BD59-A6C34878D82A}">
                    <a16:rowId xmlns:a16="http://schemas.microsoft.com/office/drawing/2014/main" val="1605464883"/>
                  </a:ext>
                </a:extLst>
              </a:tr>
              <a:tr h="320088">
                <a:tc>
                  <a:txBody>
                    <a:bodyPr/>
                    <a:lstStyle/>
                    <a:p>
                      <a:pPr rtl="0" fontAlgn="t">
                        <a:spcBef>
                          <a:spcPts val="0"/>
                        </a:spcBef>
                        <a:spcAft>
                          <a:spcPts val="0"/>
                        </a:spcAft>
                      </a:pPr>
                      <a:r>
                        <a:rPr lang="hr-HR" sz="1200" b="1" u="none" strike="noStrike" dirty="0">
                          <a:solidFill>
                            <a:srgbClr val="000000"/>
                          </a:solidFill>
                          <a:effectLst/>
                        </a:rPr>
                        <a:t>Okvirni troškovnik za aktivnost</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Troškovi puta u Slavonski Brod.</a:t>
                      </a:r>
                    </a:p>
                  </a:txBody>
                  <a:tcPr marL="66675" marR="66675"/>
                </a:tc>
                <a:extLst>
                  <a:ext uri="{0D108BD9-81ED-4DB2-BD59-A6C34878D82A}">
                    <a16:rowId xmlns:a16="http://schemas.microsoft.com/office/drawing/2014/main" val="1474548125"/>
                  </a:ext>
                </a:extLst>
              </a:tr>
              <a:tr h="336524">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dirty="0">
                        <a:effectLst/>
                      </a:endParaRPr>
                    </a:p>
                  </a:txBody>
                  <a:tcPr marL="66675" marR="66675">
                    <a:solidFill>
                      <a:schemeClr val="accent5">
                        <a:lumMod val="20000"/>
                        <a:lumOff val="80000"/>
                      </a:schemeClr>
                    </a:solidFill>
                  </a:tcPr>
                </a:tc>
                <a:tc>
                  <a:txBody>
                    <a:bodyPr/>
                    <a:lstStyle/>
                    <a:p>
                      <a:pPr rtl="0" fontAlgn="t">
                        <a:spcBef>
                          <a:spcPts val="0"/>
                        </a:spcBef>
                        <a:spcAft>
                          <a:spcPts val="0"/>
                        </a:spcAft>
                      </a:pPr>
                      <a:r>
                        <a:rPr lang="hr-HR" sz="1200" dirty="0">
                          <a:effectLst/>
                        </a:rPr>
                        <a:t>Putem mrežne stranice škole.</a:t>
                      </a:r>
                    </a:p>
                  </a:txBody>
                  <a:tcPr marL="66675" marR="66675"/>
                </a:tc>
                <a:extLst>
                  <a:ext uri="{0D108BD9-81ED-4DB2-BD59-A6C34878D82A}">
                    <a16:rowId xmlns:a16="http://schemas.microsoft.com/office/drawing/2014/main" val="2437788738"/>
                  </a:ext>
                </a:extLst>
              </a:tr>
            </a:tbl>
          </a:graphicData>
        </a:graphic>
      </p:graphicFrame>
    </p:spTree>
    <p:extLst>
      <p:ext uri="{BB962C8B-B14F-4D97-AF65-F5344CB8AC3E}">
        <p14:creationId xmlns:p14="http://schemas.microsoft.com/office/powerpoint/2010/main" val="2364177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62</a:t>
            </a:fld>
            <a:endParaRPr lang="hr-HR" dirty="0"/>
          </a:p>
        </p:txBody>
      </p:sp>
      <p:sp>
        <p:nvSpPr>
          <p:cNvPr id="6" name="Rectangle 1">
            <a:extLst>
              <a:ext uri="{FF2B5EF4-FFF2-40B4-BE49-F238E27FC236}">
                <a16:creationId xmlns:a16="http://schemas.microsoft.com/office/drawing/2014/main" id="{C9976CB4-0F7A-B6C4-26E6-49E2179C933C}"/>
              </a:ext>
            </a:extLst>
          </p:cNvPr>
          <p:cNvSpPr>
            <a:spLocks noChangeArrowheads="1"/>
          </p:cNvSpPr>
          <p:nvPr/>
        </p:nvSpPr>
        <p:spPr bwMode="auto">
          <a:xfrm>
            <a:off x="595313" y="158297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7" name="Tablica 6">
            <a:extLst>
              <a:ext uri="{FF2B5EF4-FFF2-40B4-BE49-F238E27FC236}">
                <a16:creationId xmlns:a16="http://schemas.microsoft.com/office/drawing/2014/main" id="{DCFDC5FB-4257-4B5A-A84A-B07BBA45D47F}"/>
              </a:ext>
            </a:extLst>
          </p:cNvPr>
          <p:cNvGraphicFramePr>
            <a:graphicFrameLocks noGrp="1"/>
          </p:cNvGraphicFramePr>
          <p:nvPr>
            <p:extLst>
              <p:ext uri="{D42A27DB-BD31-4B8C-83A1-F6EECF244321}">
                <p14:modId xmlns:p14="http://schemas.microsoft.com/office/powerpoint/2010/main" val="3992637758"/>
              </p:ext>
            </p:extLst>
          </p:nvPr>
        </p:nvGraphicFramePr>
        <p:xfrm>
          <a:off x="625652" y="1702709"/>
          <a:ext cx="5637035" cy="4685590"/>
        </p:xfrm>
        <a:graphic>
          <a:graphicData uri="http://schemas.openxmlformats.org/drawingml/2006/table">
            <a:tbl>
              <a:tblPr>
                <a:tableStyleId>{BDBED569-4797-4DF1-A0F4-6AAB3CD982D8}</a:tableStyleId>
              </a:tblPr>
              <a:tblGrid>
                <a:gridCol w="2078359">
                  <a:extLst>
                    <a:ext uri="{9D8B030D-6E8A-4147-A177-3AD203B41FA5}">
                      <a16:colId xmlns:a16="http://schemas.microsoft.com/office/drawing/2014/main" val="3263921204"/>
                    </a:ext>
                  </a:extLst>
                </a:gridCol>
                <a:gridCol w="3558676">
                  <a:extLst>
                    <a:ext uri="{9D8B030D-6E8A-4147-A177-3AD203B41FA5}">
                      <a16:colId xmlns:a16="http://schemas.microsoft.com/office/drawing/2014/main" val="1451326388"/>
                    </a:ext>
                  </a:extLst>
                </a:gridCol>
              </a:tblGrid>
              <a:tr h="240667">
                <a:tc>
                  <a:txBody>
                    <a:bodyPr/>
                    <a:lstStyle/>
                    <a:p>
                      <a:pPr rtl="0" fontAlgn="t">
                        <a:spcBef>
                          <a:spcPts val="0"/>
                        </a:spcBef>
                        <a:spcAft>
                          <a:spcPts val="0"/>
                        </a:spcAft>
                      </a:pPr>
                      <a:r>
                        <a:rPr lang="hr-HR" sz="1200" b="1" u="none" strike="noStrike" dirty="0">
                          <a:solidFill>
                            <a:srgbClr val="000000"/>
                          </a:solidFill>
                          <a:effectLst/>
                        </a:rPr>
                        <a:t>Aktivnost</a:t>
                      </a:r>
                      <a:endParaRPr lang="hr-HR" sz="1300" dirty="0">
                        <a:effectLst/>
                      </a:endParaRPr>
                    </a:p>
                  </a:txBody>
                  <a:tcPr marL="66618" marR="66618" marT="45681" marB="45681">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100. dan škole </a:t>
                      </a:r>
                      <a:r>
                        <a:rPr lang="hr-HR" sz="1200" b="1" u="none" strike="noStrike" dirty="0" err="1">
                          <a:solidFill>
                            <a:srgbClr val="000000"/>
                          </a:solidFill>
                          <a:effectLst/>
                        </a:rPr>
                        <a:t>eTwinning</a:t>
                      </a:r>
                      <a:r>
                        <a:rPr lang="hr-HR" sz="1200" b="1" u="none" strike="noStrike" dirty="0">
                          <a:solidFill>
                            <a:srgbClr val="000000"/>
                          </a:solidFill>
                          <a:effectLst/>
                        </a:rPr>
                        <a:t> projekt</a:t>
                      </a:r>
                      <a:endParaRPr lang="hr-HR" sz="1300" dirty="0">
                        <a:effectLst/>
                      </a:endParaRPr>
                    </a:p>
                  </a:txBody>
                  <a:tcPr marL="66618" marR="66618" marT="45681" marB="45681">
                    <a:solidFill>
                      <a:schemeClr val="accent6">
                        <a:lumMod val="40000"/>
                        <a:lumOff val="60000"/>
                      </a:schemeClr>
                    </a:solidFill>
                  </a:tcPr>
                </a:tc>
                <a:extLst>
                  <a:ext uri="{0D108BD9-81ED-4DB2-BD59-A6C34878D82A}">
                    <a16:rowId xmlns:a16="http://schemas.microsoft.com/office/drawing/2014/main" val="2215480787"/>
                  </a:ext>
                </a:extLst>
              </a:tr>
              <a:tr h="198550">
                <a:tc>
                  <a:txBody>
                    <a:bodyPr/>
                    <a:lstStyle/>
                    <a:p>
                      <a:pPr rtl="0" fontAlgn="t">
                        <a:spcBef>
                          <a:spcPts val="0"/>
                        </a:spcBef>
                        <a:spcAft>
                          <a:spcPts val="0"/>
                        </a:spcAft>
                      </a:pPr>
                      <a:r>
                        <a:rPr lang="hr-HR" sz="1200" b="1" u="none" strike="noStrike">
                          <a:solidFill>
                            <a:srgbClr val="000000"/>
                          </a:solidFill>
                          <a:effectLst/>
                        </a:rPr>
                        <a:t>Nositelj</a:t>
                      </a:r>
                      <a:endParaRPr lang="hr-HR" sz="1300">
                        <a:effectLst/>
                      </a:endParaRPr>
                    </a:p>
                  </a:txBody>
                  <a:tcPr marL="66618" marR="66618" marT="45681" marB="45681">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B. </a:t>
                      </a:r>
                      <a:r>
                        <a:rPr lang="hr-HR" sz="1200" b="0" u="none" strike="noStrike" dirty="0" err="1">
                          <a:solidFill>
                            <a:srgbClr val="000000"/>
                          </a:solidFill>
                          <a:effectLst/>
                        </a:rPr>
                        <a:t>Logožar</a:t>
                      </a:r>
                      <a:endParaRPr lang="hr-HR" sz="1300" dirty="0">
                        <a:effectLst/>
                      </a:endParaRPr>
                    </a:p>
                  </a:txBody>
                  <a:tcPr marL="114202" marR="114202" marT="45681" marB="45681"/>
                </a:tc>
                <a:extLst>
                  <a:ext uri="{0D108BD9-81ED-4DB2-BD59-A6C34878D82A}">
                    <a16:rowId xmlns:a16="http://schemas.microsoft.com/office/drawing/2014/main" val="1599942740"/>
                  </a:ext>
                </a:extLst>
              </a:tr>
              <a:tr h="228634">
                <a:tc>
                  <a:txBody>
                    <a:bodyPr/>
                    <a:lstStyle/>
                    <a:p>
                      <a:pPr rtl="0" fontAlgn="t">
                        <a:spcBef>
                          <a:spcPts val="0"/>
                        </a:spcBef>
                        <a:spcAft>
                          <a:spcPts val="0"/>
                        </a:spcAft>
                      </a:pPr>
                      <a:r>
                        <a:rPr lang="hr-HR" sz="1200" b="1" u="none" strike="noStrike">
                          <a:solidFill>
                            <a:srgbClr val="000000"/>
                          </a:solidFill>
                          <a:effectLst/>
                        </a:rPr>
                        <a:t>Planirani broj učenika</a:t>
                      </a:r>
                      <a:endParaRPr lang="hr-HR" sz="1300">
                        <a:effectLst/>
                      </a:endParaRPr>
                    </a:p>
                  </a:txBody>
                  <a:tcPr marL="66618" marR="66618" marT="45681" marB="45681">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17</a:t>
                      </a:r>
                      <a:endParaRPr lang="hr-HR" sz="1300" dirty="0">
                        <a:effectLst/>
                      </a:endParaRPr>
                    </a:p>
                  </a:txBody>
                  <a:tcPr marL="114202" marR="114202" marT="45681" marB="45681"/>
                </a:tc>
                <a:extLst>
                  <a:ext uri="{0D108BD9-81ED-4DB2-BD59-A6C34878D82A}">
                    <a16:rowId xmlns:a16="http://schemas.microsoft.com/office/drawing/2014/main" val="1691139740"/>
                  </a:ext>
                </a:extLst>
              </a:tr>
              <a:tr h="1073353">
                <a:tc>
                  <a:txBody>
                    <a:bodyPr/>
                    <a:lstStyle/>
                    <a:p>
                      <a:pPr rtl="0" fontAlgn="t">
                        <a:spcBef>
                          <a:spcPts val="0"/>
                        </a:spcBef>
                        <a:spcAft>
                          <a:spcPts val="0"/>
                        </a:spcAft>
                      </a:pPr>
                      <a:r>
                        <a:rPr lang="hr-HR" sz="1200" b="1" u="none" strike="noStrike" dirty="0">
                          <a:solidFill>
                            <a:srgbClr val="000000"/>
                          </a:solidFill>
                          <a:effectLst/>
                        </a:rPr>
                        <a:t>Ciljevi aktivnosti</a:t>
                      </a:r>
                      <a:endParaRPr lang="hr-HR" sz="1300" dirty="0">
                        <a:effectLst/>
                      </a:endParaRPr>
                    </a:p>
                  </a:txBody>
                  <a:tcPr marL="66618" marR="66618" marT="45681" marB="45681">
                    <a:solidFill>
                      <a:schemeClr val="accent5">
                        <a:lumMod val="20000"/>
                        <a:lumOff val="80000"/>
                      </a:schemeClr>
                    </a:solidFill>
                  </a:tcPr>
                </a:tc>
                <a:tc>
                  <a:txBody>
                    <a:bodyPr/>
                    <a:lstStyle/>
                    <a:p>
                      <a:pPr algn="just" rtl="0" fontAlgn="ctr">
                        <a:spcBef>
                          <a:spcPts val="0"/>
                        </a:spcBef>
                        <a:spcAft>
                          <a:spcPts val="0"/>
                        </a:spcAft>
                      </a:pPr>
                      <a:r>
                        <a:rPr lang="hr-HR" sz="1200" b="0" u="none" strike="noStrike" dirty="0">
                          <a:solidFill>
                            <a:srgbClr val="000000"/>
                          </a:solidFill>
                          <a:effectLst/>
                        </a:rPr>
                        <a:t>Organizirati i obilježiti 100. dan učenika u školi. Razvijanje vještina prezentacije i javnog nastupa učenika.</a:t>
                      </a:r>
                      <a:r>
                        <a:rPr lang="hr-HR" sz="1300" b="0" u="none" strike="noStrike" dirty="0">
                          <a:solidFill>
                            <a:schemeClr val="tx1"/>
                          </a:solidFill>
                          <a:effectLst/>
                        </a:rPr>
                        <a:t> </a:t>
                      </a:r>
                      <a:r>
                        <a:rPr lang="hr-HR" sz="1200" b="0" u="none" strike="noStrike" dirty="0">
                          <a:solidFill>
                            <a:srgbClr val="000000"/>
                          </a:solidFill>
                          <a:effectLst/>
                        </a:rPr>
                        <a:t>Poticanje kulturnog ponašanja, razvoj dramsko-recitatorskih, jezičnih, glazbenih i plesnih vještina.</a:t>
                      </a:r>
                      <a:endParaRPr lang="hr-HR" sz="1300" dirty="0">
                        <a:effectLst/>
                      </a:endParaRPr>
                    </a:p>
                    <a:p>
                      <a:pPr algn="just" rtl="0" fontAlgn="ctr">
                        <a:spcBef>
                          <a:spcPts val="0"/>
                        </a:spcBef>
                        <a:spcAft>
                          <a:spcPts val="0"/>
                        </a:spcAft>
                      </a:pPr>
                      <a:r>
                        <a:rPr lang="hr-HR" sz="1200" b="0" u="none" strike="noStrike" dirty="0">
                          <a:solidFill>
                            <a:srgbClr val="000000"/>
                          </a:solidFill>
                          <a:effectLst/>
                        </a:rPr>
                        <a:t>Poticanje samostalnog sudjelovanja u različitim aktivnostima koje imaju zajednički cilj obilježavanja 100. dana u školi.</a:t>
                      </a:r>
                      <a:endParaRPr lang="hr-HR" sz="1300" dirty="0">
                        <a:effectLst/>
                      </a:endParaRPr>
                    </a:p>
                  </a:txBody>
                  <a:tcPr marL="66618" marR="66618" marT="47584" marB="47584" anchor="ctr"/>
                </a:tc>
                <a:extLst>
                  <a:ext uri="{0D108BD9-81ED-4DB2-BD59-A6C34878D82A}">
                    <a16:rowId xmlns:a16="http://schemas.microsoft.com/office/drawing/2014/main" val="2982625359"/>
                  </a:ext>
                </a:extLst>
              </a:tr>
              <a:tr h="520238">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sz="1300">
                        <a:effectLst/>
                      </a:endParaRPr>
                    </a:p>
                  </a:txBody>
                  <a:tcPr marL="66618" marR="66618" marT="45681" marB="45681">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Aktivno sudjelovanje u skupinama i individualno. Istraživanje različitih mogućnosti vezanih uz broj 100. Sakupljanje i izrada materijala relevantnih za temu.</a:t>
                      </a:r>
                      <a:endParaRPr lang="hr-HR" sz="1300" dirty="0">
                        <a:effectLst/>
                      </a:endParaRPr>
                    </a:p>
                  </a:txBody>
                  <a:tcPr marL="66618" marR="66618" marT="45681" marB="45681"/>
                </a:tc>
                <a:extLst>
                  <a:ext uri="{0D108BD9-81ED-4DB2-BD59-A6C34878D82A}">
                    <a16:rowId xmlns:a16="http://schemas.microsoft.com/office/drawing/2014/main" val="3578595461"/>
                  </a:ext>
                </a:extLst>
              </a:tr>
              <a:tr h="192533">
                <a:tc>
                  <a:txBody>
                    <a:bodyPr/>
                    <a:lstStyle/>
                    <a:p>
                      <a:pPr rtl="0" fontAlgn="t">
                        <a:spcBef>
                          <a:spcPts val="0"/>
                        </a:spcBef>
                        <a:spcAft>
                          <a:spcPts val="0"/>
                        </a:spcAft>
                      </a:pPr>
                      <a:r>
                        <a:rPr lang="hr-HR" sz="1200" b="1" u="none" strike="noStrike">
                          <a:solidFill>
                            <a:srgbClr val="000000"/>
                          </a:solidFill>
                          <a:effectLst/>
                        </a:rPr>
                        <a:t>Vremenski okvir aktivnosti</a:t>
                      </a:r>
                      <a:endParaRPr lang="hr-HR" sz="1300">
                        <a:effectLst/>
                      </a:endParaRPr>
                    </a:p>
                  </a:txBody>
                  <a:tcPr marL="66618" marR="66618" marT="45681" marB="45681">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 Veljača 2026.</a:t>
                      </a:r>
                      <a:endParaRPr lang="hr-HR" sz="1300" dirty="0">
                        <a:effectLst/>
                      </a:endParaRPr>
                    </a:p>
                  </a:txBody>
                  <a:tcPr marL="66618" marR="66618" marT="45681" marB="45681"/>
                </a:tc>
                <a:extLst>
                  <a:ext uri="{0D108BD9-81ED-4DB2-BD59-A6C34878D82A}">
                    <a16:rowId xmlns:a16="http://schemas.microsoft.com/office/drawing/2014/main" val="1882360403"/>
                  </a:ext>
                </a:extLst>
              </a:tr>
              <a:tr h="318884">
                <a:tc>
                  <a:txBody>
                    <a:bodyPr/>
                    <a:lstStyle/>
                    <a:p>
                      <a:pPr rtl="0" fontAlgn="t">
                        <a:spcBef>
                          <a:spcPts val="0"/>
                        </a:spcBef>
                        <a:spcAft>
                          <a:spcPts val="0"/>
                        </a:spcAft>
                      </a:pPr>
                      <a:r>
                        <a:rPr lang="hr-HR" sz="1200" b="1" u="none" strike="noStrike">
                          <a:solidFill>
                            <a:srgbClr val="000000"/>
                          </a:solidFill>
                          <a:effectLst/>
                        </a:rPr>
                        <a:t>Osnovna namjena aktivnosti</a:t>
                      </a:r>
                      <a:endParaRPr lang="hr-HR" sz="1300">
                        <a:effectLst/>
                      </a:endParaRPr>
                    </a:p>
                  </a:txBody>
                  <a:tcPr marL="66618" marR="66618" marT="45681" marB="45681">
                    <a:solidFill>
                      <a:schemeClr val="accent5">
                        <a:lumMod val="20000"/>
                        <a:lumOff val="80000"/>
                      </a:schemeClr>
                    </a:solidFill>
                  </a:tcPr>
                </a:tc>
                <a:tc>
                  <a:txBody>
                    <a:bodyPr/>
                    <a:lstStyle/>
                    <a:p>
                      <a:pPr rtl="0" fontAlgn="ctr">
                        <a:spcBef>
                          <a:spcPts val="0"/>
                        </a:spcBef>
                        <a:spcAft>
                          <a:spcPts val="0"/>
                        </a:spcAft>
                      </a:pPr>
                      <a:r>
                        <a:rPr lang="hr-HR" sz="1200" b="0" u="none" strike="noStrike">
                          <a:solidFill>
                            <a:srgbClr val="000000"/>
                          </a:solidFill>
                          <a:effectLst/>
                        </a:rPr>
                        <a:t>Obilježiti 100. dan u školi različitim aktivnostima vezanima uz događanje. </a:t>
                      </a:r>
                      <a:endParaRPr lang="hr-HR" sz="1300">
                        <a:effectLst/>
                      </a:endParaRPr>
                    </a:p>
                  </a:txBody>
                  <a:tcPr marL="66618" marR="66618" marT="47584" marB="47584" anchor="ctr"/>
                </a:tc>
                <a:extLst>
                  <a:ext uri="{0D108BD9-81ED-4DB2-BD59-A6C34878D82A}">
                    <a16:rowId xmlns:a16="http://schemas.microsoft.com/office/drawing/2014/main" val="965259468"/>
                  </a:ext>
                </a:extLst>
              </a:tr>
              <a:tr h="166638">
                <a:tc>
                  <a:txBody>
                    <a:bodyPr/>
                    <a:lstStyle/>
                    <a:p>
                      <a:pPr rtl="0" fontAlgn="t">
                        <a:spcBef>
                          <a:spcPts val="0"/>
                        </a:spcBef>
                        <a:spcAft>
                          <a:spcPts val="0"/>
                        </a:spcAft>
                      </a:pPr>
                      <a:r>
                        <a:rPr lang="hr-HR" sz="1200" b="1" u="none" strike="noStrike">
                          <a:solidFill>
                            <a:srgbClr val="000000"/>
                          </a:solidFill>
                          <a:effectLst/>
                        </a:rPr>
                        <a:t>Okvirni troškovnik za aktivnost</a:t>
                      </a:r>
                      <a:endParaRPr lang="hr-HR" sz="1300">
                        <a:effectLst/>
                      </a:endParaRPr>
                    </a:p>
                  </a:txBody>
                  <a:tcPr marL="66618" marR="66618" marT="45681" marB="45681">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Nema</a:t>
                      </a:r>
                      <a:endParaRPr lang="hr-HR" sz="1300" dirty="0">
                        <a:effectLst/>
                      </a:endParaRPr>
                    </a:p>
                  </a:txBody>
                  <a:tcPr marL="66618" marR="66618" marT="45681" marB="45681"/>
                </a:tc>
                <a:extLst>
                  <a:ext uri="{0D108BD9-81ED-4DB2-BD59-A6C34878D82A}">
                    <a16:rowId xmlns:a16="http://schemas.microsoft.com/office/drawing/2014/main" val="1113516364"/>
                  </a:ext>
                </a:extLst>
              </a:tr>
              <a:tr h="439217">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sz="1300" dirty="0">
                        <a:effectLst/>
                      </a:endParaRPr>
                    </a:p>
                  </a:txBody>
                  <a:tcPr marL="66618" marR="66618" marT="45681" marB="45681">
                    <a:solidFill>
                      <a:schemeClr val="accent5">
                        <a:lumMod val="20000"/>
                        <a:lumOff val="80000"/>
                      </a:schemeClr>
                    </a:solidFill>
                  </a:tcPr>
                </a:tc>
                <a:tc>
                  <a:txBody>
                    <a:bodyPr/>
                    <a:lstStyle/>
                    <a:p>
                      <a:pPr rtl="0" fontAlgn="t">
                        <a:spcBef>
                          <a:spcPts val="0"/>
                        </a:spcBef>
                        <a:spcAft>
                          <a:spcPts val="0"/>
                        </a:spcAft>
                      </a:pPr>
                      <a:r>
                        <a:rPr lang="pl-PL" sz="1200" b="0" u="none" strike="noStrike" dirty="0">
                          <a:solidFill>
                            <a:srgbClr val="000000"/>
                          </a:solidFill>
                          <a:effectLst/>
                        </a:rPr>
                        <a:t>Razgovor, objava fotografija i prezentacija na razrednoj stranici.</a:t>
                      </a:r>
                      <a:endParaRPr lang="pl-PL" sz="1300" dirty="0">
                        <a:effectLst/>
                      </a:endParaRPr>
                    </a:p>
                  </a:txBody>
                  <a:tcPr marL="66618" marR="66618" marT="45681" marB="45681"/>
                </a:tc>
                <a:extLst>
                  <a:ext uri="{0D108BD9-81ED-4DB2-BD59-A6C34878D82A}">
                    <a16:rowId xmlns:a16="http://schemas.microsoft.com/office/drawing/2014/main" val="2976922631"/>
                  </a:ext>
                </a:extLst>
              </a:tr>
            </a:tbl>
          </a:graphicData>
        </a:graphic>
      </p:graphicFrame>
      <p:sp>
        <p:nvSpPr>
          <p:cNvPr id="8" name="TekstniOkvir 7">
            <a:extLst>
              <a:ext uri="{FF2B5EF4-FFF2-40B4-BE49-F238E27FC236}">
                <a16:creationId xmlns:a16="http://schemas.microsoft.com/office/drawing/2014/main" id="{B5717B45-EDBD-44B2-8D3C-E91706B777E2}"/>
              </a:ext>
            </a:extLst>
          </p:cNvPr>
          <p:cNvSpPr txBox="1"/>
          <p:nvPr/>
        </p:nvSpPr>
        <p:spPr>
          <a:xfrm>
            <a:off x="2584986" y="1156910"/>
            <a:ext cx="1867563" cy="307777"/>
          </a:xfrm>
          <a:prstGeom prst="rect">
            <a:avLst/>
          </a:prstGeom>
          <a:noFill/>
        </p:spPr>
        <p:txBody>
          <a:bodyPr wrap="none" rtlCol="0">
            <a:spAutoFit/>
          </a:bodyPr>
          <a:lstStyle/>
          <a:p>
            <a:r>
              <a:rPr lang="hr-HR" sz="1400" b="1" dirty="0"/>
              <a:t>7. RAZREDNI PROJEKTI</a:t>
            </a:r>
          </a:p>
        </p:txBody>
      </p:sp>
      <p:sp>
        <p:nvSpPr>
          <p:cNvPr id="4" name="Pravokutnik 3">
            <a:extLst>
              <a:ext uri="{FF2B5EF4-FFF2-40B4-BE49-F238E27FC236}">
                <a16:creationId xmlns:a16="http://schemas.microsoft.com/office/drawing/2014/main" id="{DA8CCA2F-616E-5A12-456D-902C1E3995F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4F7DFB47-5F7A-EE63-CE80-710CF8BA4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8395638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63</a:t>
            </a:fld>
            <a:endParaRPr lang="hr-HR" dirty="0"/>
          </a:p>
        </p:txBody>
      </p:sp>
      <p:sp>
        <p:nvSpPr>
          <p:cNvPr id="6" name="Rectangle 1">
            <a:extLst>
              <a:ext uri="{FF2B5EF4-FFF2-40B4-BE49-F238E27FC236}">
                <a16:creationId xmlns:a16="http://schemas.microsoft.com/office/drawing/2014/main" id="{C9976CB4-0F7A-B6C4-26E6-49E2179C933C}"/>
              </a:ext>
            </a:extLst>
          </p:cNvPr>
          <p:cNvSpPr>
            <a:spLocks noChangeArrowheads="1"/>
          </p:cNvSpPr>
          <p:nvPr/>
        </p:nvSpPr>
        <p:spPr bwMode="auto">
          <a:xfrm>
            <a:off x="595313" y="1582975"/>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4" name="Pravokutnik 3">
            <a:extLst>
              <a:ext uri="{FF2B5EF4-FFF2-40B4-BE49-F238E27FC236}">
                <a16:creationId xmlns:a16="http://schemas.microsoft.com/office/drawing/2014/main" id="{DA8CCA2F-616E-5A12-456D-902C1E3995FB}"/>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5" name="Slika 4" descr="Slika na kojoj se prikazuje tekst, snimka zaslona, Font, logotip&#10;&#10;Sadržaj generiran uz AI možda nije točan.">
            <a:extLst>
              <a:ext uri="{FF2B5EF4-FFF2-40B4-BE49-F238E27FC236}">
                <a16:creationId xmlns:a16="http://schemas.microsoft.com/office/drawing/2014/main" id="{4F7DFB47-5F7A-EE63-CE80-710CF8BA4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9" name="Tablica 8">
            <a:extLst>
              <a:ext uri="{FF2B5EF4-FFF2-40B4-BE49-F238E27FC236}">
                <a16:creationId xmlns:a16="http://schemas.microsoft.com/office/drawing/2014/main" id="{C349F217-30C4-41AD-9300-8BD1205F5AEF}"/>
              </a:ext>
            </a:extLst>
          </p:cNvPr>
          <p:cNvGraphicFramePr>
            <a:graphicFrameLocks noGrp="1"/>
          </p:cNvGraphicFramePr>
          <p:nvPr>
            <p:extLst>
              <p:ext uri="{D42A27DB-BD31-4B8C-83A1-F6EECF244321}">
                <p14:modId xmlns:p14="http://schemas.microsoft.com/office/powerpoint/2010/main" val="2938300237"/>
              </p:ext>
            </p:extLst>
          </p:nvPr>
        </p:nvGraphicFramePr>
        <p:xfrm>
          <a:off x="565091" y="1150135"/>
          <a:ext cx="5757331" cy="3086981"/>
        </p:xfrm>
        <a:graphic>
          <a:graphicData uri="http://schemas.openxmlformats.org/drawingml/2006/table">
            <a:tbl>
              <a:tblPr firstRow="1" firstCol="1" bandRow="1">
                <a:tableStyleId>{22838BEF-8BB2-4498-84A7-C5851F593DF1}</a:tableStyleId>
              </a:tblPr>
              <a:tblGrid>
                <a:gridCol w="2171500">
                  <a:extLst>
                    <a:ext uri="{9D8B030D-6E8A-4147-A177-3AD203B41FA5}">
                      <a16:colId xmlns:a16="http://schemas.microsoft.com/office/drawing/2014/main" val="3213339704"/>
                    </a:ext>
                  </a:extLst>
                </a:gridCol>
                <a:gridCol w="3585831">
                  <a:extLst>
                    <a:ext uri="{9D8B030D-6E8A-4147-A177-3AD203B41FA5}">
                      <a16:colId xmlns:a16="http://schemas.microsoft.com/office/drawing/2014/main" val="80063063"/>
                    </a:ext>
                  </a:extLst>
                </a:gridCol>
              </a:tblGrid>
              <a:tr h="260654">
                <a:tc>
                  <a:txBody>
                    <a:bodyPr/>
                    <a:lstStyle/>
                    <a:p>
                      <a:pPr>
                        <a:lnSpc>
                          <a:spcPct val="107000"/>
                        </a:lnSpc>
                        <a:spcAft>
                          <a:spcPts val="800"/>
                        </a:spcAft>
                      </a:pPr>
                      <a:r>
                        <a:rPr lang="hr-HR" sz="1200" dirty="0">
                          <a:effectLst/>
                        </a:rPr>
                        <a:t>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Mali vrtlari</a:t>
                      </a:r>
                    </a:p>
                  </a:txBody>
                  <a:tcPr marL="68580" marR="68580" marT="0" marB="0">
                    <a:solidFill>
                      <a:schemeClr val="accent6">
                        <a:lumMod val="40000"/>
                        <a:lumOff val="60000"/>
                      </a:schemeClr>
                    </a:solidFill>
                  </a:tcPr>
                </a:tc>
                <a:extLst>
                  <a:ext uri="{0D108BD9-81ED-4DB2-BD59-A6C34878D82A}">
                    <a16:rowId xmlns:a16="http://schemas.microsoft.com/office/drawing/2014/main" val="3907059295"/>
                  </a:ext>
                </a:extLst>
              </a:tr>
              <a:tr h="263236">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 Horvat</a:t>
                      </a:r>
                    </a:p>
                  </a:txBody>
                  <a:tcPr marL="68580" marR="68580" marT="0" marB="0">
                    <a:solidFill>
                      <a:schemeClr val="accent6">
                        <a:lumMod val="40000"/>
                        <a:lumOff val="60000"/>
                      </a:schemeClr>
                    </a:solidFill>
                  </a:tcPr>
                </a:tc>
                <a:extLst>
                  <a:ext uri="{0D108BD9-81ED-4DB2-BD59-A6C34878D82A}">
                    <a16:rowId xmlns:a16="http://schemas.microsoft.com/office/drawing/2014/main" val="3679375953"/>
                  </a:ext>
                </a:extLst>
              </a:tr>
              <a:tr h="688706">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Upoznati proces rasta biljke, razvijati odgovornost kroz brigu o biljkama, povezivati nastavu prirode i društva s praktičnim radom</a:t>
                      </a:r>
                    </a:p>
                  </a:txBody>
                  <a:tcPr marL="114300" marR="114300" marT="0" marB="0">
                    <a:solidFill>
                      <a:schemeClr val="bg1"/>
                    </a:solidFill>
                  </a:tcPr>
                </a:tc>
                <a:extLst>
                  <a:ext uri="{0D108BD9-81ED-4DB2-BD59-A6C34878D82A}">
                    <a16:rowId xmlns:a16="http://schemas.microsoft.com/office/drawing/2014/main" val="3551742483"/>
                  </a:ext>
                </a:extLst>
              </a:tr>
              <a:tr h="514244">
                <a:tc>
                  <a:txBody>
                    <a:bodyPr/>
                    <a:lstStyle/>
                    <a:p>
                      <a:pPr>
                        <a:lnSpc>
                          <a:spcPct val="107000"/>
                        </a:lnSpc>
                        <a:spcAft>
                          <a:spcPts val="800"/>
                        </a:spcAft>
                      </a:pPr>
                      <a:r>
                        <a:rPr lang="hr-HR" sz="1200" dirty="0">
                          <a:effectLst/>
                        </a:rPr>
                        <a:t>Način realizacije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Sadnja cvijeća ili začinskog bilja u teglice, zalijevanje, promatranje promjena.</a:t>
                      </a:r>
                    </a:p>
                  </a:txBody>
                  <a:tcPr marL="68580" marR="68580" marT="0" marB="0">
                    <a:solidFill>
                      <a:schemeClr val="bg1"/>
                    </a:solidFill>
                  </a:tcPr>
                </a:tc>
                <a:extLst>
                  <a:ext uri="{0D108BD9-81ED-4DB2-BD59-A6C34878D82A}">
                    <a16:rowId xmlns:a16="http://schemas.microsoft.com/office/drawing/2014/main" val="4060392321"/>
                  </a:ext>
                </a:extLst>
              </a:tr>
              <a:tr h="279487">
                <a:tc>
                  <a:txBody>
                    <a:bodyPr/>
                    <a:lstStyle/>
                    <a:p>
                      <a:pPr>
                        <a:lnSpc>
                          <a:spcPct val="107000"/>
                        </a:lnSpc>
                        <a:spcAft>
                          <a:spcPts val="800"/>
                        </a:spcAft>
                      </a:pPr>
                      <a:r>
                        <a:rPr lang="hr-HR" sz="1200" dirty="0">
                          <a:effectLst/>
                        </a:rPr>
                        <a:t>Vremenski okvir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Proljeće 2026.</a:t>
                      </a:r>
                    </a:p>
                  </a:txBody>
                  <a:tcPr marL="68580" marR="68580" marT="0" marB="0">
                    <a:solidFill>
                      <a:schemeClr val="bg1"/>
                    </a:solidFill>
                  </a:tcPr>
                </a:tc>
                <a:extLst>
                  <a:ext uri="{0D108BD9-81ED-4DB2-BD59-A6C34878D82A}">
                    <a16:rowId xmlns:a16="http://schemas.microsoft.com/office/drawing/2014/main" val="1271351547"/>
                  </a:ext>
                </a:extLst>
              </a:tr>
              <a:tr h="338175">
                <a:tc>
                  <a:txBody>
                    <a:bodyPr/>
                    <a:lstStyle/>
                    <a:p>
                      <a:pPr>
                        <a:lnSpc>
                          <a:spcPct val="107000"/>
                        </a:lnSpc>
                        <a:spcAft>
                          <a:spcPts val="800"/>
                        </a:spcAft>
                      </a:pPr>
                      <a:r>
                        <a:rPr lang="hr-HR" sz="1200" dirty="0">
                          <a:effectLst/>
                        </a:rPr>
                        <a:t>Osnovna namjena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Razvijanje ljubavi prema prirodi i odgovornosti.</a:t>
                      </a:r>
                    </a:p>
                  </a:txBody>
                  <a:tcPr marL="68580" marR="68580" marT="0" marB="0">
                    <a:solidFill>
                      <a:schemeClr val="bg1"/>
                    </a:solidFill>
                  </a:tcPr>
                </a:tc>
                <a:extLst>
                  <a:ext uri="{0D108BD9-81ED-4DB2-BD59-A6C34878D82A}">
                    <a16:rowId xmlns:a16="http://schemas.microsoft.com/office/drawing/2014/main" val="3777525293"/>
                  </a:ext>
                </a:extLst>
              </a:tr>
              <a:tr h="376037">
                <a:tc>
                  <a:txBody>
                    <a:bodyPr/>
                    <a:lstStyle/>
                    <a:p>
                      <a:pPr>
                        <a:lnSpc>
                          <a:spcPct val="107000"/>
                        </a:lnSpc>
                        <a:spcAft>
                          <a:spcPts val="800"/>
                        </a:spcAft>
                      </a:pPr>
                      <a:r>
                        <a:rPr lang="hr-HR" sz="1200" dirty="0">
                          <a:effectLst/>
                        </a:rPr>
                        <a:t>Okvirni troškovnik za 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 zemlja, sjemenke (simbolično)</a:t>
                      </a:r>
                    </a:p>
                  </a:txBody>
                  <a:tcPr marL="68580" marR="68580" marT="0" marB="0">
                    <a:solidFill>
                      <a:schemeClr val="bg1"/>
                    </a:solidFill>
                  </a:tcPr>
                </a:tc>
                <a:extLst>
                  <a:ext uri="{0D108BD9-81ED-4DB2-BD59-A6C34878D82A}">
                    <a16:rowId xmlns:a16="http://schemas.microsoft.com/office/drawing/2014/main" val="2522208664"/>
                  </a:ext>
                </a:extLst>
              </a:tr>
              <a:tr h="366442">
                <a:tc>
                  <a:txBody>
                    <a:bodyPr/>
                    <a:lstStyle/>
                    <a:p>
                      <a:pPr>
                        <a:lnSpc>
                          <a:spcPct val="107000"/>
                        </a:lnSpc>
                        <a:spcAft>
                          <a:spcPts val="800"/>
                        </a:spcAft>
                      </a:pPr>
                      <a:r>
                        <a:rPr lang="hr-HR" sz="1200" dirty="0">
                          <a:effectLst/>
                        </a:rPr>
                        <a:t>Način praćenja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noProof="0" dirty="0">
                          <a:effectLst/>
                          <a:latin typeface="+mn-lt"/>
                          <a:ea typeface="Calibri" panose="020F0502020204030204" pitchFamily="34" charset="0"/>
                        </a:rPr>
                        <a:t>Likovni radovi-Moja biljka</a:t>
                      </a:r>
                    </a:p>
                  </a:txBody>
                  <a:tcPr marL="68580" marR="68580" marT="0" marB="0">
                    <a:solidFill>
                      <a:schemeClr val="bg1"/>
                    </a:solidFill>
                  </a:tcPr>
                </a:tc>
                <a:extLst>
                  <a:ext uri="{0D108BD9-81ED-4DB2-BD59-A6C34878D82A}">
                    <a16:rowId xmlns:a16="http://schemas.microsoft.com/office/drawing/2014/main" val="881101761"/>
                  </a:ext>
                </a:extLst>
              </a:tr>
            </a:tbl>
          </a:graphicData>
        </a:graphic>
      </p:graphicFrame>
      <p:graphicFrame>
        <p:nvGraphicFramePr>
          <p:cNvPr id="10" name="Rezervirano mjesto sadržaja 4">
            <a:extLst>
              <a:ext uri="{FF2B5EF4-FFF2-40B4-BE49-F238E27FC236}">
                <a16:creationId xmlns:a16="http://schemas.microsoft.com/office/drawing/2014/main" id="{4F0C8150-5D7F-4DD6-AD56-D67F6656A299}"/>
              </a:ext>
            </a:extLst>
          </p:cNvPr>
          <p:cNvGraphicFramePr>
            <a:graphicFrameLocks/>
          </p:cNvGraphicFramePr>
          <p:nvPr>
            <p:extLst>
              <p:ext uri="{D42A27DB-BD31-4B8C-83A1-F6EECF244321}">
                <p14:modId xmlns:p14="http://schemas.microsoft.com/office/powerpoint/2010/main" val="1978834086"/>
              </p:ext>
            </p:extLst>
          </p:nvPr>
        </p:nvGraphicFramePr>
        <p:xfrm>
          <a:off x="565090" y="4563696"/>
          <a:ext cx="5757333" cy="3245675"/>
        </p:xfrm>
        <a:graphic>
          <a:graphicData uri="http://schemas.openxmlformats.org/drawingml/2006/table">
            <a:tbl>
              <a:tblPr firstRow="1" firstCol="1" bandRow="1">
                <a:tableStyleId>{22838BEF-8BB2-4498-84A7-C5851F593DF1}</a:tableStyleId>
              </a:tblPr>
              <a:tblGrid>
                <a:gridCol w="2178110">
                  <a:extLst>
                    <a:ext uri="{9D8B030D-6E8A-4147-A177-3AD203B41FA5}">
                      <a16:colId xmlns:a16="http://schemas.microsoft.com/office/drawing/2014/main" val="3213339704"/>
                    </a:ext>
                  </a:extLst>
                </a:gridCol>
                <a:gridCol w="3579223">
                  <a:extLst>
                    <a:ext uri="{9D8B030D-6E8A-4147-A177-3AD203B41FA5}">
                      <a16:colId xmlns:a16="http://schemas.microsoft.com/office/drawing/2014/main" val="80063063"/>
                    </a:ext>
                  </a:extLst>
                </a:gridCol>
              </a:tblGrid>
              <a:tr h="423940">
                <a:tc>
                  <a:txBody>
                    <a:bodyPr/>
                    <a:lstStyle/>
                    <a:p>
                      <a:pPr>
                        <a:lnSpc>
                          <a:spcPct val="107000"/>
                        </a:lnSpc>
                        <a:spcAft>
                          <a:spcPts val="800"/>
                        </a:spcAft>
                      </a:pPr>
                      <a:r>
                        <a:rPr lang="hr-HR" sz="1200" dirty="0">
                          <a:effectLst/>
                        </a:rPr>
                        <a:t>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50000"/>
                        </a:lnSpc>
                        <a:spcAft>
                          <a:spcPts val="800"/>
                        </a:spcAft>
                      </a:pPr>
                      <a:r>
                        <a:rPr lang="hr-HR" sz="1200" dirty="0">
                          <a:effectLst/>
                          <a:latin typeface="Calibri" panose="020F0502020204030204" pitchFamily="34" charset="0"/>
                          <a:ea typeface="Calibri" panose="020F0502020204030204" pitchFamily="34" charset="0"/>
                        </a:rPr>
                        <a:t>Zimske radosti</a:t>
                      </a:r>
                    </a:p>
                  </a:txBody>
                  <a:tcPr marL="68580" marR="68580" marT="0" marB="0">
                    <a:solidFill>
                      <a:schemeClr val="accent6">
                        <a:lumMod val="40000"/>
                        <a:lumOff val="60000"/>
                      </a:schemeClr>
                    </a:solidFill>
                  </a:tcPr>
                </a:tc>
                <a:extLst>
                  <a:ext uri="{0D108BD9-81ED-4DB2-BD59-A6C34878D82A}">
                    <a16:rowId xmlns:a16="http://schemas.microsoft.com/office/drawing/2014/main" val="3907059295"/>
                  </a:ext>
                </a:extLst>
              </a:tr>
              <a:tr h="276695">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 Horvat</a:t>
                      </a:r>
                    </a:p>
                  </a:txBody>
                  <a:tcPr marL="68580" marR="68580" marT="0" marB="0">
                    <a:solidFill>
                      <a:schemeClr val="accent6">
                        <a:lumMod val="40000"/>
                        <a:lumOff val="60000"/>
                      </a:schemeClr>
                    </a:solidFill>
                  </a:tcPr>
                </a:tc>
                <a:extLst>
                  <a:ext uri="{0D108BD9-81ED-4DB2-BD59-A6C34878D82A}">
                    <a16:rowId xmlns:a16="http://schemas.microsoft.com/office/drawing/2014/main" val="3793357760"/>
                  </a:ext>
                </a:extLst>
              </a:tr>
              <a:tr h="637309">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Razvijati motoričke vještine kroz igre na snijegu, učenje sigurnog ponašanja na otvorenom, poticanje zajedništva i suradnje.</a:t>
                      </a:r>
                    </a:p>
                  </a:txBody>
                  <a:tcPr marL="114300" marR="114300" marT="0" marB="0">
                    <a:solidFill>
                      <a:schemeClr val="bg1"/>
                    </a:solidFill>
                  </a:tcPr>
                </a:tc>
                <a:extLst>
                  <a:ext uri="{0D108BD9-81ED-4DB2-BD59-A6C34878D82A}">
                    <a16:rowId xmlns:a16="http://schemas.microsoft.com/office/drawing/2014/main" val="3551742483"/>
                  </a:ext>
                </a:extLst>
              </a:tr>
              <a:tr h="32858">
                <a:tc>
                  <a:txBody>
                    <a:bodyPr/>
                    <a:lstStyle/>
                    <a:p>
                      <a:pPr>
                        <a:lnSpc>
                          <a:spcPct val="107000"/>
                        </a:lnSpc>
                        <a:spcAft>
                          <a:spcPts val="800"/>
                        </a:spcAft>
                      </a:pPr>
                      <a:r>
                        <a:rPr lang="hr-HR" sz="1200" dirty="0">
                          <a:effectLst/>
                        </a:rPr>
                        <a:t>Način realizacije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Šetnja i igre na snijegu, promatranje zimskog krajolika, razgovor o promjenama u prirodi.</a:t>
                      </a:r>
                    </a:p>
                  </a:txBody>
                  <a:tcPr marL="68580" marR="68580" marT="0" marB="0">
                    <a:solidFill>
                      <a:schemeClr val="bg1"/>
                    </a:solidFill>
                  </a:tcPr>
                </a:tc>
                <a:extLst>
                  <a:ext uri="{0D108BD9-81ED-4DB2-BD59-A6C34878D82A}">
                    <a16:rowId xmlns:a16="http://schemas.microsoft.com/office/drawing/2014/main" val="4060392321"/>
                  </a:ext>
                </a:extLst>
              </a:tr>
              <a:tr h="323804">
                <a:tc>
                  <a:txBody>
                    <a:bodyPr/>
                    <a:lstStyle/>
                    <a:p>
                      <a:pPr>
                        <a:lnSpc>
                          <a:spcPct val="107000"/>
                        </a:lnSpc>
                        <a:spcAft>
                          <a:spcPts val="800"/>
                        </a:spcAft>
                      </a:pPr>
                      <a:r>
                        <a:rPr lang="hr-HR" sz="1200" dirty="0">
                          <a:effectLst/>
                        </a:rPr>
                        <a:t>Vremenski okvir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Zimski mjeseci </a:t>
                      </a:r>
                    </a:p>
                  </a:txBody>
                  <a:tcPr marL="68580" marR="68580" marT="0" marB="0">
                    <a:solidFill>
                      <a:schemeClr val="bg1"/>
                    </a:solidFill>
                  </a:tcPr>
                </a:tc>
                <a:extLst>
                  <a:ext uri="{0D108BD9-81ED-4DB2-BD59-A6C34878D82A}">
                    <a16:rowId xmlns:a16="http://schemas.microsoft.com/office/drawing/2014/main" val="1271351547"/>
                  </a:ext>
                </a:extLst>
              </a:tr>
              <a:tr h="488772">
                <a:tc>
                  <a:txBody>
                    <a:bodyPr/>
                    <a:lstStyle/>
                    <a:p>
                      <a:pPr>
                        <a:lnSpc>
                          <a:spcPct val="107000"/>
                        </a:lnSpc>
                        <a:spcAft>
                          <a:spcPts val="800"/>
                        </a:spcAft>
                      </a:pPr>
                      <a:r>
                        <a:rPr lang="hr-HR" sz="1200" dirty="0">
                          <a:effectLst/>
                        </a:rPr>
                        <a:t>Osnovna namjena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Povezivanje tjelesne aktivnosti i prirodoslovnih sadržaja.</a:t>
                      </a:r>
                    </a:p>
                  </a:txBody>
                  <a:tcPr marL="68580" marR="68580" marT="0" marB="0">
                    <a:solidFill>
                      <a:schemeClr val="bg1"/>
                    </a:solidFill>
                  </a:tcPr>
                </a:tc>
                <a:extLst>
                  <a:ext uri="{0D108BD9-81ED-4DB2-BD59-A6C34878D82A}">
                    <a16:rowId xmlns:a16="http://schemas.microsoft.com/office/drawing/2014/main" val="3777525293"/>
                  </a:ext>
                </a:extLst>
              </a:tr>
              <a:tr h="328160">
                <a:tc>
                  <a:txBody>
                    <a:bodyPr/>
                    <a:lstStyle/>
                    <a:p>
                      <a:pPr>
                        <a:lnSpc>
                          <a:spcPct val="107000"/>
                        </a:lnSpc>
                        <a:spcAft>
                          <a:spcPts val="800"/>
                        </a:spcAft>
                      </a:pPr>
                      <a:r>
                        <a:rPr lang="hr-HR" sz="1200" dirty="0">
                          <a:effectLst/>
                        </a:rPr>
                        <a:t>Okvirni troškovnik za 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err="1">
                          <a:effectLst/>
                          <a:latin typeface="+mn-lt"/>
                          <a:ea typeface="Calibri" panose="020F0502020204030204" pitchFamily="34" charset="0"/>
                        </a:rPr>
                        <a:t>hamer</a:t>
                      </a:r>
                      <a:r>
                        <a:rPr lang="hr-HR" sz="1200" noProof="0" dirty="0">
                          <a:effectLst/>
                          <a:latin typeface="+mn-lt"/>
                          <a:ea typeface="Calibri" panose="020F0502020204030204" pitchFamily="34" charset="0"/>
                        </a:rPr>
                        <a:t> papir</a:t>
                      </a:r>
                    </a:p>
                  </a:txBody>
                  <a:tcPr marL="68580" marR="68580" marT="0" marB="0">
                    <a:solidFill>
                      <a:schemeClr val="bg1"/>
                    </a:solidFill>
                  </a:tcPr>
                </a:tc>
                <a:extLst>
                  <a:ext uri="{0D108BD9-81ED-4DB2-BD59-A6C34878D82A}">
                    <a16:rowId xmlns:a16="http://schemas.microsoft.com/office/drawing/2014/main" val="2522208664"/>
                  </a:ext>
                </a:extLst>
              </a:tr>
              <a:tr h="375581">
                <a:tc>
                  <a:txBody>
                    <a:bodyPr/>
                    <a:lstStyle/>
                    <a:p>
                      <a:pPr>
                        <a:lnSpc>
                          <a:spcPct val="107000"/>
                        </a:lnSpc>
                        <a:spcAft>
                          <a:spcPts val="800"/>
                        </a:spcAft>
                      </a:pPr>
                      <a:r>
                        <a:rPr lang="hr-HR" sz="1200" dirty="0">
                          <a:effectLst/>
                        </a:rPr>
                        <a:t>Način praćenja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Crtanje zimskih igara, zajednički plakat.</a:t>
                      </a:r>
                    </a:p>
                  </a:txBody>
                  <a:tcPr marL="68580" marR="68580" marT="0" marB="0">
                    <a:solidFill>
                      <a:schemeClr val="bg1"/>
                    </a:solidFill>
                  </a:tcPr>
                </a:tc>
                <a:extLst>
                  <a:ext uri="{0D108BD9-81ED-4DB2-BD59-A6C34878D82A}">
                    <a16:rowId xmlns:a16="http://schemas.microsoft.com/office/drawing/2014/main" val="881101761"/>
                  </a:ext>
                </a:extLst>
              </a:tr>
            </a:tbl>
          </a:graphicData>
        </a:graphic>
      </p:graphicFrame>
    </p:spTree>
    <p:extLst>
      <p:ext uri="{BB962C8B-B14F-4D97-AF65-F5344CB8AC3E}">
        <p14:creationId xmlns:p14="http://schemas.microsoft.com/office/powerpoint/2010/main" val="6145961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70130-0EAC-D102-F6A7-7F870A7819AD}"/>
            </a:ext>
          </a:extLst>
        </p:cNvPr>
        <p:cNvGrpSpPr/>
        <p:nvPr/>
      </p:nvGrpSpPr>
      <p:grpSpPr>
        <a:xfrm>
          <a:off x="0" y="0"/>
          <a:ext cx="0" cy="0"/>
          <a:chOff x="0" y="0"/>
          <a:chExt cx="0" cy="0"/>
        </a:xfrm>
      </p:grpSpPr>
      <p:sp>
        <p:nvSpPr>
          <p:cNvPr id="3" name="Rezervirano mjesto broja slajda 2">
            <a:extLst>
              <a:ext uri="{FF2B5EF4-FFF2-40B4-BE49-F238E27FC236}">
                <a16:creationId xmlns:a16="http://schemas.microsoft.com/office/drawing/2014/main" id="{766755AC-25B8-A20A-A2E5-92A4EDF2121E}"/>
              </a:ext>
            </a:extLst>
          </p:cNvPr>
          <p:cNvSpPr>
            <a:spLocks noGrp="1"/>
          </p:cNvSpPr>
          <p:nvPr>
            <p:ph type="sldNum" sz="quarter" idx="12"/>
          </p:nvPr>
        </p:nvSpPr>
        <p:spPr/>
        <p:txBody>
          <a:bodyPr/>
          <a:lstStyle/>
          <a:p>
            <a:fld id="{E7FDF1D0-E4F4-4EC6-B6AF-9683D68D0AF0}" type="slidenum">
              <a:rPr lang="hr-HR" smtClean="0"/>
              <a:t>64</a:t>
            </a:fld>
            <a:endParaRPr lang="hr-HR"/>
          </a:p>
        </p:txBody>
      </p:sp>
      <p:graphicFrame>
        <p:nvGraphicFramePr>
          <p:cNvPr id="6" name="Tablica 5">
            <a:extLst>
              <a:ext uri="{FF2B5EF4-FFF2-40B4-BE49-F238E27FC236}">
                <a16:creationId xmlns:a16="http://schemas.microsoft.com/office/drawing/2014/main" id="{FC313CFD-539E-B647-A187-8BA9F9EE36B2}"/>
              </a:ext>
            </a:extLst>
          </p:cNvPr>
          <p:cNvGraphicFramePr>
            <a:graphicFrameLocks noGrp="1"/>
          </p:cNvGraphicFramePr>
          <p:nvPr>
            <p:extLst>
              <p:ext uri="{D42A27DB-BD31-4B8C-83A1-F6EECF244321}">
                <p14:modId xmlns:p14="http://schemas.microsoft.com/office/powerpoint/2010/main" val="3239969692"/>
              </p:ext>
            </p:extLst>
          </p:nvPr>
        </p:nvGraphicFramePr>
        <p:xfrm>
          <a:off x="516351" y="1385138"/>
          <a:ext cx="5806072" cy="2840942"/>
        </p:xfrm>
        <a:graphic>
          <a:graphicData uri="http://schemas.openxmlformats.org/drawingml/2006/table">
            <a:tbl>
              <a:tblPr firstRow="1" firstCol="1" bandRow="1">
                <a:tableStyleId>{22838BEF-8BB2-4498-84A7-C5851F593DF1}</a:tableStyleId>
              </a:tblPr>
              <a:tblGrid>
                <a:gridCol w="2185285">
                  <a:extLst>
                    <a:ext uri="{9D8B030D-6E8A-4147-A177-3AD203B41FA5}">
                      <a16:colId xmlns:a16="http://schemas.microsoft.com/office/drawing/2014/main" val="3213339704"/>
                    </a:ext>
                  </a:extLst>
                </a:gridCol>
                <a:gridCol w="3620787">
                  <a:extLst>
                    <a:ext uri="{9D8B030D-6E8A-4147-A177-3AD203B41FA5}">
                      <a16:colId xmlns:a16="http://schemas.microsoft.com/office/drawing/2014/main" val="80063063"/>
                    </a:ext>
                  </a:extLst>
                </a:gridCol>
              </a:tblGrid>
              <a:tr h="255655">
                <a:tc>
                  <a:txBody>
                    <a:bodyPr/>
                    <a:lstStyle/>
                    <a:p>
                      <a:pPr>
                        <a:lnSpc>
                          <a:spcPct val="107000"/>
                        </a:lnSpc>
                        <a:spcAft>
                          <a:spcPts val="800"/>
                        </a:spcAft>
                      </a:pPr>
                      <a:r>
                        <a:rPr lang="hr-HR" sz="1200" dirty="0">
                          <a:effectLst/>
                        </a:rPr>
                        <a:t>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Pjevamo i plešemo</a:t>
                      </a:r>
                    </a:p>
                  </a:txBody>
                  <a:tcPr marL="68580" marR="68580" marT="0" marB="0">
                    <a:solidFill>
                      <a:schemeClr val="accent6">
                        <a:lumMod val="40000"/>
                        <a:lumOff val="60000"/>
                      </a:schemeClr>
                    </a:solidFill>
                  </a:tcPr>
                </a:tc>
                <a:extLst>
                  <a:ext uri="{0D108BD9-81ED-4DB2-BD59-A6C34878D82A}">
                    <a16:rowId xmlns:a16="http://schemas.microsoft.com/office/drawing/2014/main" val="3907059295"/>
                  </a:ext>
                </a:extLst>
              </a:tr>
              <a:tr h="307532">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 Horvat</a:t>
                      </a:r>
                    </a:p>
                  </a:txBody>
                  <a:tcPr marL="68580" marR="68580" marT="0" marB="0">
                    <a:solidFill>
                      <a:schemeClr val="accent6">
                        <a:lumMod val="40000"/>
                        <a:lumOff val="60000"/>
                      </a:schemeClr>
                    </a:solidFill>
                  </a:tcPr>
                </a:tc>
                <a:extLst>
                  <a:ext uri="{0D108BD9-81ED-4DB2-BD59-A6C34878D82A}">
                    <a16:rowId xmlns:a16="http://schemas.microsoft.com/office/drawing/2014/main" val="1976732141"/>
                  </a:ext>
                </a:extLst>
              </a:tr>
              <a:tr h="507471">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Razvijati osjećaj za ritam i glazbu, poticati zajedništvo i suradnju kroz pjesmu i igru.</a:t>
                      </a:r>
                    </a:p>
                  </a:txBody>
                  <a:tcPr marL="114300" marR="114300" marT="0" marB="0">
                    <a:solidFill>
                      <a:schemeClr val="bg1"/>
                    </a:solidFill>
                  </a:tcPr>
                </a:tc>
                <a:extLst>
                  <a:ext uri="{0D108BD9-81ED-4DB2-BD59-A6C34878D82A}">
                    <a16:rowId xmlns:a16="http://schemas.microsoft.com/office/drawing/2014/main" val="3551742483"/>
                  </a:ext>
                </a:extLst>
              </a:tr>
              <a:tr h="505942">
                <a:tc>
                  <a:txBody>
                    <a:bodyPr/>
                    <a:lstStyle/>
                    <a:p>
                      <a:pPr>
                        <a:lnSpc>
                          <a:spcPct val="107000"/>
                        </a:lnSpc>
                        <a:spcAft>
                          <a:spcPts val="800"/>
                        </a:spcAft>
                      </a:pPr>
                      <a:r>
                        <a:rPr lang="hr-HR" sz="1200" dirty="0">
                          <a:effectLst/>
                        </a:rPr>
                        <a:t>Način realizacije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Zajedničko pjevanje dječjih pjesama, izvođenje pokretnih igara uz glazbu.</a:t>
                      </a:r>
                    </a:p>
                  </a:txBody>
                  <a:tcPr marL="68580" marR="68580" marT="0" marB="0">
                    <a:solidFill>
                      <a:schemeClr val="bg1"/>
                    </a:solidFill>
                  </a:tcPr>
                </a:tc>
                <a:extLst>
                  <a:ext uri="{0D108BD9-81ED-4DB2-BD59-A6C34878D82A}">
                    <a16:rowId xmlns:a16="http://schemas.microsoft.com/office/drawing/2014/main" val="4060392321"/>
                  </a:ext>
                </a:extLst>
              </a:tr>
              <a:tr h="287030">
                <a:tc>
                  <a:txBody>
                    <a:bodyPr/>
                    <a:lstStyle/>
                    <a:p>
                      <a:pPr>
                        <a:lnSpc>
                          <a:spcPct val="107000"/>
                        </a:lnSpc>
                        <a:spcAft>
                          <a:spcPts val="800"/>
                        </a:spcAft>
                      </a:pPr>
                      <a:r>
                        <a:rPr lang="hr-HR" sz="1200" dirty="0">
                          <a:effectLst/>
                        </a:rPr>
                        <a:t>Vremenski okvir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Tijekom godine</a:t>
                      </a:r>
                    </a:p>
                  </a:txBody>
                  <a:tcPr marL="68580" marR="68580" marT="0" marB="0">
                    <a:solidFill>
                      <a:schemeClr val="bg1"/>
                    </a:solidFill>
                  </a:tcPr>
                </a:tc>
                <a:extLst>
                  <a:ext uri="{0D108BD9-81ED-4DB2-BD59-A6C34878D82A}">
                    <a16:rowId xmlns:a16="http://schemas.microsoft.com/office/drawing/2014/main" val="1271351547"/>
                  </a:ext>
                </a:extLst>
              </a:tr>
              <a:tr h="311583">
                <a:tc>
                  <a:txBody>
                    <a:bodyPr/>
                    <a:lstStyle/>
                    <a:p>
                      <a:pPr>
                        <a:lnSpc>
                          <a:spcPct val="107000"/>
                        </a:lnSpc>
                        <a:spcAft>
                          <a:spcPts val="800"/>
                        </a:spcAft>
                      </a:pPr>
                      <a:r>
                        <a:rPr lang="hr-HR" sz="1200" dirty="0">
                          <a:effectLst/>
                        </a:rPr>
                        <a:t>Osnovna namjena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Glazbeno izražavanje i zajedništvo.</a:t>
                      </a:r>
                    </a:p>
                  </a:txBody>
                  <a:tcPr marL="68580" marR="68580" marT="0" marB="0">
                    <a:solidFill>
                      <a:schemeClr val="bg1"/>
                    </a:solidFill>
                  </a:tcPr>
                </a:tc>
                <a:extLst>
                  <a:ext uri="{0D108BD9-81ED-4DB2-BD59-A6C34878D82A}">
                    <a16:rowId xmlns:a16="http://schemas.microsoft.com/office/drawing/2014/main" val="3777525293"/>
                  </a:ext>
                </a:extLst>
              </a:tr>
              <a:tr h="333220">
                <a:tc>
                  <a:txBody>
                    <a:bodyPr/>
                    <a:lstStyle/>
                    <a:p>
                      <a:pPr>
                        <a:lnSpc>
                          <a:spcPct val="107000"/>
                        </a:lnSpc>
                        <a:spcAft>
                          <a:spcPts val="800"/>
                        </a:spcAft>
                      </a:pPr>
                      <a:r>
                        <a:rPr lang="hr-HR" sz="1200" dirty="0">
                          <a:effectLst/>
                        </a:rPr>
                        <a:t>Okvirni troškovnik za 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nema</a:t>
                      </a:r>
                    </a:p>
                  </a:txBody>
                  <a:tcPr marL="68580" marR="68580" marT="0" marB="0">
                    <a:solidFill>
                      <a:schemeClr val="bg1"/>
                    </a:solidFill>
                  </a:tcPr>
                </a:tc>
                <a:extLst>
                  <a:ext uri="{0D108BD9-81ED-4DB2-BD59-A6C34878D82A}">
                    <a16:rowId xmlns:a16="http://schemas.microsoft.com/office/drawing/2014/main" val="2522208664"/>
                  </a:ext>
                </a:extLst>
              </a:tr>
              <a:tr h="332509">
                <a:tc>
                  <a:txBody>
                    <a:bodyPr/>
                    <a:lstStyle/>
                    <a:p>
                      <a:pPr>
                        <a:lnSpc>
                          <a:spcPct val="107000"/>
                        </a:lnSpc>
                        <a:spcAft>
                          <a:spcPts val="800"/>
                        </a:spcAft>
                      </a:pPr>
                      <a:r>
                        <a:rPr lang="hr-HR" sz="1200" dirty="0">
                          <a:effectLst/>
                        </a:rPr>
                        <a:t>Način praćenja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Kratka priredba za roditelje ili snimka u učionici.</a:t>
                      </a:r>
                    </a:p>
                  </a:txBody>
                  <a:tcPr marL="68580" marR="68580" marT="0" marB="0">
                    <a:solidFill>
                      <a:schemeClr val="bg1"/>
                    </a:solidFill>
                  </a:tcPr>
                </a:tc>
                <a:extLst>
                  <a:ext uri="{0D108BD9-81ED-4DB2-BD59-A6C34878D82A}">
                    <a16:rowId xmlns:a16="http://schemas.microsoft.com/office/drawing/2014/main" val="881101761"/>
                  </a:ext>
                </a:extLst>
              </a:tr>
            </a:tbl>
          </a:graphicData>
        </a:graphic>
      </p:graphicFrame>
      <p:pic>
        <p:nvPicPr>
          <p:cNvPr id="2" name="Slika 1" descr="Slika na kojoj se prikazuje tekst, snimka zaslona, Font, logotip&#10;&#10;Sadržaj generiran uz AI možda nije točan.">
            <a:extLst>
              <a:ext uri="{FF2B5EF4-FFF2-40B4-BE49-F238E27FC236}">
                <a16:creationId xmlns:a16="http://schemas.microsoft.com/office/drawing/2014/main" id="{A1B0141C-07C5-5B7A-E20A-EA90AFA19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7" name="Tablica 6">
            <a:extLst>
              <a:ext uri="{FF2B5EF4-FFF2-40B4-BE49-F238E27FC236}">
                <a16:creationId xmlns:a16="http://schemas.microsoft.com/office/drawing/2014/main" id="{946BA132-2128-4D20-B849-3575CE6130CB}"/>
              </a:ext>
            </a:extLst>
          </p:cNvPr>
          <p:cNvGraphicFramePr>
            <a:graphicFrameLocks noGrp="1"/>
          </p:cNvGraphicFramePr>
          <p:nvPr>
            <p:extLst>
              <p:ext uri="{D42A27DB-BD31-4B8C-83A1-F6EECF244321}">
                <p14:modId xmlns:p14="http://schemas.microsoft.com/office/powerpoint/2010/main" val="946707288"/>
              </p:ext>
            </p:extLst>
          </p:nvPr>
        </p:nvGraphicFramePr>
        <p:xfrm>
          <a:off x="491531" y="4759515"/>
          <a:ext cx="5806072" cy="3198224"/>
        </p:xfrm>
        <a:graphic>
          <a:graphicData uri="http://schemas.openxmlformats.org/drawingml/2006/table">
            <a:tbl>
              <a:tblPr firstRow="1" firstCol="1" bandRow="1">
                <a:tableStyleId>{22838BEF-8BB2-4498-84A7-C5851F593DF1}</a:tableStyleId>
              </a:tblPr>
              <a:tblGrid>
                <a:gridCol w="2202811">
                  <a:extLst>
                    <a:ext uri="{9D8B030D-6E8A-4147-A177-3AD203B41FA5}">
                      <a16:colId xmlns:a16="http://schemas.microsoft.com/office/drawing/2014/main" val="3213339704"/>
                    </a:ext>
                  </a:extLst>
                </a:gridCol>
                <a:gridCol w="3603261">
                  <a:extLst>
                    <a:ext uri="{9D8B030D-6E8A-4147-A177-3AD203B41FA5}">
                      <a16:colId xmlns:a16="http://schemas.microsoft.com/office/drawing/2014/main" val="80063063"/>
                    </a:ext>
                  </a:extLst>
                </a:gridCol>
              </a:tblGrid>
              <a:tr h="308874">
                <a:tc>
                  <a:txBody>
                    <a:bodyPr/>
                    <a:lstStyle/>
                    <a:p>
                      <a:pPr>
                        <a:lnSpc>
                          <a:spcPct val="107000"/>
                        </a:lnSpc>
                        <a:spcAft>
                          <a:spcPts val="800"/>
                        </a:spcAft>
                      </a:pPr>
                      <a:r>
                        <a:rPr lang="hr-HR" sz="1200" dirty="0">
                          <a:effectLst/>
                        </a:rPr>
                        <a:t>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0000"/>
                        </a:lnSpc>
                        <a:spcAft>
                          <a:spcPts val="800"/>
                        </a:spcAft>
                      </a:pPr>
                      <a:r>
                        <a:rPr lang="hr-HR" sz="1200" dirty="0">
                          <a:effectLst/>
                          <a:latin typeface="Calibri" panose="020F0502020204030204" pitchFamily="34" charset="0"/>
                          <a:ea typeface="Calibri" panose="020F0502020204030204" pitchFamily="34" charset="0"/>
                        </a:rPr>
                        <a:t>Čitamo s lutkom - Lutka-prijatelj u čitanju</a:t>
                      </a:r>
                    </a:p>
                  </a:txBody>
                  <a:tcPr marL="68580" marR="68580" marT="0" marB="0">
                    <a:solidFill>
                      <a:schemeClr val="accent6">
                        <a:lumMod val="40000"/>
                        <a:lumOff val="60000"/>
                      </a:schemeClr>
                    </a:solidFill>
                  </a:tcPr>
                </a:tc>
                <a:extLst>
                  <a:ext uri="{0D108BD9-81ED-4DB2-BD59-A6C34878D82A}">
                    <a16:rowId xmlns:a16="http://schemas.microsoft.com/office/drawing/2014/main" val="3907059295"/>
                  </a:ext>
                </a:extLst>
              </a:tr>
              <a:tr h="325724">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 Horvat</a:t>
                      </a:r>
                    </a:p>
                  </a:txBody>
                  <a:tcPr marL="68580" marR="68580" marT="0" marB="0">
                    <a:solidFill>
                      <a:schemeClr val="accent6">
                        <a:lumMod val="40000"/>
                        <a:lumOff val="60000"/>
                      </a:schemeClr>
                    </a:solidFill>
                  </a:tcPr>
                </a:tc>
                <a:extLst>
                  <a:ext uri="{0D108BD9-81ED-4DB2-BD59-A6C34878D82A}">
                    <a16:rowId xmlns:a16="http://schemas.microsoft.com/office/drawing/2014/main" val="1448097156"/>
                  </a:ext>
                </a:extLst>
              </a:tr>
              <a:tr h="765074">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Poticati ranu čitalačku pismenost kroz igru, smanjiti tremu i nesigurnost u čitanju naglas, razvijati izražajnost i intonaciju, jačati osjećaj zajedništva.</a:t>
                      </a:r>
                    </a:p>
                  </a:txBody>
                  <a:tcPr marL="114300" marR="114300" marT="0" marB="0">
                    <a:solidFill>
                      <a:schemeClr val="bg1"/>
                    </a:solidFill>
                  </a:tcPr>
                </a:tc>
                <a:extLst>
                  <a:ext uri="{0D108BD9-81ED-4DB2-BD59-A6C34878D82A}">
                    <a16:rowId xmlns:a16="http://schemas.microsoft.com/office/drawing/2014/main" val="3551742483"/>
                  </a:ext>
                </a:extLst>
              </a:tr>
              <a:tr h="526584">
                <a:tc>
                  <a:txBody>
                    <a:bodyPr/>
                    <a:lstStyle/>
                    <a:p>
                      <a:pPr>
                        <a:lnSpc>
                          <a:spcPct val="107000"/>
                        </a:lnSpc>
                        <a:spcAft>
                          <a:spcPts val="800"/>
                        </a:spcAft>
                      </a:pPr>
                      <a:r>
                        <a:rPr lang="hr-HR" sz="1200" dirty="0">
                          <a:effectLst/>
                        </a:rPr>
                        <a:t>Način realizacije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Učenici naizmjence čitaju lutki, razgovor o pročitanome, crtanje lutke i vođenje knjige uspomena.</a:t>
                      </a:r>
                    </a:p>
                  </a:txBody>
                  <a:tcPr marL="68580" marR="68580" marT="0" marB="0">
                    <a:solidFill>
                      <a:schemeClr val="bg1"/>
                    </a:solidFill>
                  </a:tcPr>
                </a:tc>
                <a:extLst>
                  <a:ext uri="{0D108BD9-81ED-4DB2-BD59-A6C34878D82A}">
                    <a16:rowId xmlns:a16="http://schemas.microsoft.com/office/drawing/2014/main" val="4060392321"/>
                  </a:ext>
                </a:extLst>
              </a:tr>
              <a:tr h="290834">
                <a:tc>
                  <a:txBody>
                    <a:bodyPr/>
                    <a:lstStyle/>
                    <a:p>
                      <a:pPr>
                        <a:lnSpc>
                          <a:spcPct val="107000"/>
                        </a:lnSpc>
                        <a:spcAft>
                          <a:spcPts val="800"/>
                        </a:spcAft>
                      </a:pPr>
                      <a:r>
                        <a:rPr lang="hr-HR" sz="1200" dirty="0">
                          <a:effectLst/>
                        </a:rPr>
                        <a:t>Vremenski okvir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Tijekom godine</a:t>
                      </a:r>
                    </a:p>
                  </a:txBody>
                  <a:tcPr marL="68580" marR="68580" marT="0" marB="0">
                    <a:solidFill>
                      <a:schemeClr val="bg1"/>
                    </a:solidFill>
                  </a:tcPr>
                </a:tc>
                <a:extLst>
                  <a:ext uri="{0D108BD9-81ED-4DB2-BD59-A6C34878D82A}">
                    <a16:rowId xmlns:a16="http://schemas.microsoft.com/office/drawing/2014/main" val="1271351547"/>
                  </a:ext>
                </a:extLst>
              </a:tr>
              <a:tr h="293556">
                <a:tc>
                  <a:txBody>
                    <a:bodyPr/>
                    <a:lstStyle/>
                    <a:p>
                      <a:pPr>
                        <a:lnSpc>
                          <a:spcPct val="107000"/>
                        </a:lnSpc>
                        <a:spcAft>
                          <a:spcPts val="800"/>
                        </a:spcAft>
                      </a:pPr>
                      <a:r>
                        <a:rPr lang="hr-HR" sz="1200" dirty="0">
                          <a:effectLst/>
                        </a:rPr>
                        <a:t>Osnovna namjena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noProof="0" dirty="0">
                          <a:solidFill>
                            <a:schemeClr val="dk1"/>
                          </a:solidFill>
                          <a:effectLst/>
                          <a:latin typeface="+mn-lt"/>
                          <a:ea typeface="+mn-ea"/>
                          <a:cs typeface="+mn-cs"/>
                        </a:rPr>
                        <a:t>Poticanje čitalačke motivacije i sigurnosti u izražavanju.</a:t>
                      </a:r>
                      <a:endParaRPr lang="hr-HR" sz="1200" noProof="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777525293"/>
                  </a:ext>
                </a:extLst>
              </a:tr>
              <a:tr h="304800">
                <a:tc>
                  <a:txBody>
                    <a:bodyPr/>
                    <a:lstStyle/>
                    <a:p>
                      <a:pPr>
                        <a:lnSpc>
                          <a:spcPct val="107000"/>
                        </a:lnSpc>
                        <a:spcAft>
                          <a:spcPts val="800"/>
                        </a:spcAft>
                      </a:pPr>
                      <a:r>
                        <a:rPr lang="hr-HR" sz="1200" dirty="0">
                          <a:effectLst/>
                        </a:rPr>
                        <a:t>Okvirni troškovnik za 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Izrada (kupnja) razredne lutke</a:t>
                      </a:r>
                    </a:p>
                  </a:txBody>
                  <a:tcPr marL="68580" marR="68580" marT="0" marB="0">
                    <a:solidFill>
                      <a:schemeClr val="bg1"/>
                    </a:solidFill>
                  </a:tcPr>
                </a:tc>
                <a:extLst>
                  <a:ext uri="{0D108BD9-81ED-4DB2-BD59-A6C34878D82A}">
                    <a16:rowId xmlns:a16="http://schemas.microsoft.com/office/drawing/2014/main" val="2522208664"/>
                  </a:ext>
                </a:extLst>
              </a:tr>
              <a:tr h="0">
                <a:tc>
                  <a:txBody>
                    <a:bodyPr/>
                    <a:lstStyle/>
                    <a:p>
                      <a:pPr>
                        <a:lnSpc>
                          <a:spcPct val="107000"/>
                        </a:lnSpc>
                        <a:spcAft>
                          <a:spcPts val="800"/>
                        </a:spcAft>
                      </a:pPr>
                      <a:r>
                        <a:rPr lang="hr-HR" sz="1200" dirty="0">
                          <a:effectLst/>
                        </a:rPr>
                        <a:t>Način praćenja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Bilježenje u razredni dnevnik čitanja, crtanje omiljene priče za lutku, izložba radova.</a:t>
                      </a:r>
                    </a:p>
                  </a:txBody>
                  <a:tcPr marL="68580" marR="68580" marT="0" marB="0">
                    <a:solidFill>
                      <a:schemeClr val="bg1"/>
                    </a:solidFill>
                  </a:tcPr>
                </a:tc>
                <a:extLst>
                  <a:ext uri="{0D108BD9-81ED-4DB2-BD59-A6C34878D82A}">
                    <a16:rowId xmlns:a16="http://schemas.microsoft.com/office/drawing/2014/main" val="881101761"/>
                  </a:ext>
                </a:extLst>
              </a:tr>
            </a:tbl>
          </a:graphicData>
        </a:graphic>
      </p:graphicFrame>
    </p:spTree>
    <p:extLst>
      <p:ext uri="{BB962C8B-B14F-4D97-AF65-F5344CB8AC3E}">
        <p14:creationId xmlns:p14="http://schemas.microsoft.com/office/powerpoint/2010/main" val="35752828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A12EC-039A-2EA0-2281-DF13A461C9DE}"/>
            </a:ext>
          </a:extLst>
        </p:cNvPr>
        <p:cNvGrpSpPr/>
        <p:nvPr/>
      </p:nvGrpSpPr>
      <p:grpSpPr>
        <a:xfrm>
          <a:off x="0" y="0"/>
          <a:ext cx="0" cy="0"/>
          <a:chOff x="0" y="0"/>
          <a:chExt cx="0" cy="0"/>
        </a:xfrm>
      </p:grpSpPr>
      <p:sp>
        <p:nvSpPr>
          <p:cNvPr id="3" name="Rezervirano mjesto broja slajda 2">
            <a:extLst>
              <a:ext uri="{FF2B5EF4-FFF2-40B4-BE49-F238E27FC236}">
                <a16:creationId xmlns:a16="http://schemas.microsoft.com/office/drawing/2014/main" id="{03E2E7FD-7534-3D61-061C-0C082A4951FD}"/>
              </a:ext>
            </a:extLst>
          </p:cNvPr>
          <p:cNvSpPr>
            <a:spLocks noGrp="1"/>
          </p:cNvSpPr>
          <p:nvPr>
            <p:ph type="sldNum" sz="quarter" idx="12"/>
          </p:nvPr>
        </p:nvSpPr>
        <p:spPr/>
        <p:txBody>
          <a:bodyPr/>
          <a:lstStyle/>
          <a:p>
            <a:fld id="{E7FDF1D0-E4F4-4EC6-B6AF-9683D68D0AF0}" type="slidenum">
              <a:rPr lang="hr-HR" smtClean="0"/>
              <a:t>65</a:t>
            </a:fld>
            <a:endParaRPr lang="hr-HR"/>
          </a:p>
        </p:txBody>
      </p:sp>
      <p:pic>
        <p:nvPicPr>
          <p:cNvPr id="2" name="Slika 1" descr="Slika na kojoj se prikazuje tekst, snimka zaslona, Font, logotip&#10;&#10;Sadržaj generiran uz AI možda nije točan.">
            <a:extLst>
              <a:ext uri="{FF2B5EF4-FFF2-40B4-BE49-F238E27FC236}">
                <a16:creationId xmlns:a16="http://schemas.microsoft.com/office/drawing/2014/main" id="{E7334894-11CD-1F66-DCE8-DE0B2150C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4" name="Tablica 3">
            <a:extLst>
              <a:ext uri="{FF2B5EF4-FFF2-40B4-BE49-F238E27FC236}">
                <a16:creationId xmlns:a16="http://schemas.microsoft.com/office/drawing/2014/main" id="{2D206A09-0344-49D4-A452-11F2F8E6EB17}"/>
              </a:ext>
            </a:extLst>
          </p:cNvPr>
          <p:cNvGraphicFramePr>
            <a:graphicFrameLocks noGrp="1"/>
          </p:cNvGraphicFramePr>
          <p:nvPr>
            <p:extLst>
              <p:ext uri="{D42A27DB-BD31-4B8C-83A1-F6EECF244321}">
                <p14:modId xmlns:p14="http://schemas.microsoft.com/office/powerpoint/2010/main" val="761260218"/>
              </p:ext>
            </p:extLst>
          </p:nvPr>
        </p:nvGraphicFramePr>
        <p:xfrm>
          <a:off x="724705" y="1252745"/>
          <a:ext cx="5661808" cy="3857846"/>
        </p:xfrm>
        <a:graphic>
          <a:graphicData uri="http://schemas.openxmlformats.org/drawingml/2006/table">
            <a:tbl>
              <a:tblPr firstRow="1" firstCol="1" bandRow="1">
                <a:tableStyleId>{22838BEF-8BB2-4498-84A7-C5851F593DF1}</a:tableStyleId>
              </a:tblPr>
              <a:tblGrid>
                <a:gridCol w="2041691">
                  <a:extLst>
                    <a:ext uri="{9D8B030D-6E8A-4147-A177-3AD203B41FA5}">
                      <a16:colId xmlns:a16="http://schemas.microsoft.com/office/drawing/2014/main" val="866766344"/>
                    </a:ext>
                  </a:extLst>
                </a:gridCol>
                <a:gridCol w="3620117">
                  <a:extLst>
                    <a:ext uri="{9D8B030D-6E8A-4147-A177-3AD203B41FA5}">
                      <a16:colId xmlns:a16="http://schemas.microsoft.com/office/drawing/2014/main" val="3145614237"/>
                    </a:ext>
                  </a:extLst>
                </a:gridCol>
              </a:tblGrid>
              <a:tr h="362087">
                <a:tc>
                  <a:txBody>
                    <a:bodyPr/>
                    <a:lstStyle/>
                    <a:p>
                      <a:pPr>
                        <a:lnSpc>
                          <a:spcPct val="107000"/>
                        </a:lnSpc>
                        <a:spcAft>
                          <a:spcPts val="800"/>
                        </a:spcAft>
                      </a:pPr>
                      <a:r>
                        <a:rPr lang="hr-HR" sz="1200" dirty="0">
                          <a:effectLst/>
                        </a:rPr>
                        <a:t>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Mali prometnici</a:t>
                      </a:r>
                    </a:p>
                  </a:txBody>
                  <a:tcPr marL="68580" marR="68580" marT="0" marB="0">
                    <a:solidFill>
                      <a:schemeClr val="accent6">
                        <a:lumMod val="40000"/>
                        <a:lumOff val="60000"/>
                      </a:schemeClr>
                    </a:solidFill>
                  </a:tcPr>
                </a:tc>
                <a:extLst>
                  <a:ext uri="{0D108BD9-81ED-4DB2-BD59-A6C34878D82A}">
                    <a16:rowId xmlns:a16="http://schemas.microsoft.com/office/drawing/2014/main" val="1677375125"/>
                  </a:ext>
                </a:extLst>
              </a:tr>
              <a:tr h="230537">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Calibri" panose="020F0502020204030204" pitchFamily="34" charset="0"/>
                          <a:ea typeface="Calibri" panose="020F0502020204030204" pitchFamily="34" charset="0"/>
                        </a:rPr>
                        <a:t>M. Horvat</a:t>
                      </a:r>
                    </a:p>
                  </a:txBody>
                  <a:tcPr marL="68580" marR="68580" marT="0" marB="0">
                    <a:noFill/>
                  </a:tcPr>
                </a:tc>
                <a:extLst>
                  <a:ext uri="{0D108BD9-81ED-4DB2-BD59-A6C34878D82A}">
                    <a16:rowId xmlns:a16="http://schemas.microsoft.com/office/drawing/2014/main" val="2691681069"/>
                  </a:ext>
                </a:extLst>
              </a:tr>
              <a:tr h="511756">
                <a:tc>
                  <a:txBody>
                    <a:bodyPr/>
                    <a:lstStyle/>
                    <a:p>
                      <a:pPr>
                        <a:lnSpc>
                          <a:spcPct val="107000"/>
                        </a:lnSpc>
                        <a:spcAft>
                          <a:spcPts val="800"/>
                        </a:spcAft>
                      </a:pPr>
                      <a:r>
                        <a:rPr lang="hr-HR" sz="1200" dirty="0">
                          <a:effectLst/>
                        </a:rPr>
                        <a:t>Ciljevi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a:solidFill>
                            <a:schemeClr val="dk1"/>
                          </a:solidFill>
                          <a:effectLst/>
                          <a:latin typeface="+mn-lt"/>
                          <a:ea typeface="+mn-ea"/>
                          <a:cs typeface="+mn-cs"/>
                        </a:rPr>
                        <a:t>Razvijati prometnu kulturu i sigurno kretanje u prometu, upoznati prometne znakove i ponašanje pješaka.</a:t>
                      </a:r>
                    </a:p>
                  </a:txBody>
                  <a:tcPr marL="114300" marR="114300" marT="0" marB="0">
                    <a:solidFill>
                      <a:schemeClr val="bg1"/>
                    </a:solidFill>
                  </a:tcPr>
                </a:tc>
                <a:extLst>
                  <a:ext uri="{0D108BD9-81ED-4DB2-BD59-A6C34878D82A}">
                    <a16:rowId xmlns:a16="http://schemas.microsoft.com/office/drawing/2014/main" val="2410289166"/>
                  </a:ext>
                </a:extLst>
              </a:tr>
              <a:tr h="1133765">
                <a:tc>
                  <a:txBody>
                    <a:bodyPr/>
                    <a:lstStyle/>
                    <a:p>
                      <a:pPr>
                        <a:lnSpc>
                          <a:spcPct val="107000"/>
                        </a:lnSpc>
                        <a:spcAft>
                          <a:spcPts val="800"/>
                        </a:spcAft>
                      </a:pPr>
                      <a:r>
                        <a:rPr lang="hr-HR" sz="1200" dirty="0">
                          <a:effectLst/>
                        </a:rPr>
                        <a:t>Način realizacije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Predavanje policajca, šetnja prometnicom uz uočavanje znakova, vježbanje prelaska ceste, učenici  izrađuju prometne znakove.</a:t>
                      </a:r>
                    </a:p>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kern="1200" noProof="0" dirty="0">
                          <a:solidFill>
                            <a:schemeClr val="dk1"/>
                          </a:solidFill>
                          <a:effectLst/>
                          <a:latin typeface="+mn-lt"/>
                          <a:ea typeface="+mn-ea"/>
                          <a:cs typeface="+mn-cs"/>
                        </a:rPr>
                        <a:t>-suradnja s policijskim službenicima, aktivno sudjelovanje u prometu</a:t>
                      </a:r>
                    </a:p>
                  </a:txBody>
                  <a:tcPr marL="68580" marR="68580" marT="0" marB="0">
                    <a:solidFill>
                      <a:schemeClr val="bg1"/>
                    </a:solidFill>
                  </a:tcPr>
                </a:tc>
                <a:extLst>
                  <a:ext uri="{0D108BD9-81ED-4DB2-BD59-A6C34878D82A}">
                    <a16:rowId xmlns:a16="http://schemas.microsoft.com/office/drawing/2014/main" val="2268183006"/>
                  </a:ext>
                </a:extLst>
              </a:tr>
              <a:tr h="230537">
                <a:tc>
                  <a:txBody>
                    <a:bodyPr/>
                    <a:lstStyle/>
                    <a:p>
                      <a:pPr>
                        <a:lnSpc>
                          <a:spcPct val="107000"/>
                        </a:lnSpc>
                        <a:spcAft>
                          <a:spcPts val="800"/>
                        </a:spcAft>
                      </a:pPr>
                      <a:r>
                        <a:rPr lang="hr-HR" sz="1200" dirty="0">
                          <a:effectLst/>
                        </a:rPr>
                        <a:t>Vremenski okvir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rPr>
                        <a:t>Tijekom školske godine</a:t>
                      </a:r>
                      <a:endParaRPr lang="hr-HR" sz="1200" noProof="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31293469"/>
                  </a:ext>
                </a:extLst>
              </a:tr>
              <a:tr h="487965">
                <a:tc>
                  <a:txBody>
                    <a:bodyPr/>
                    <a:lstStyle/>
                    <a:p>
                      <a:pPr>
                        <a:lnSpc>
                          <a:spcPct val="107000"/>
                        </a:lnSpc>
                        <a:spcAft>
                          <a:spcPts val="800"/>
                        </a:spcAft>
                      </a:pPr>
                      <a:r>
                        <a:rPr lang="hr-HR" sz="1200" dirty="0">
                          <a:effectLst/>
                        </a:rPr>
                        <a:t>Osnovna namjena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cs typeface="Calibri" panose="020F0502020204030204" pitchFamily="34" charset="0"/>
                        </a:rPr>
                        <a:t>Usvajanje znanja koja su potrebna za daljnju primjenu te sigurnost u prometu.</a:t>
                      </a:r>
                      <a:endParaRPr lang="hr-HR" sz="1200" noProof="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523227925"/>
                  </a:ext>
                </a:extLst>
              </a:tr>
              <a:tr h="301142">
                <a:tc>
                  <a:txBody>
                    <a:bodyPr/>
                    <a:lstStyle/>
                    <a:p>
                      <a:pPr>
                        <a:lnSpc>
                          <a:spcPct val="107000"/>
                        </a:lnSpc>
                        <a:spcAft>
                          <a:spcPts val="800"/>
                        </a:spcAft>
                      </a:pPr>
                      <a:r>
                        <a:rPr lang="hr-HR" sz="1200" dirty="0">
                          <a:effectLst/>
                        </a:rPr>
                        <a:t>Okvirni troškovnik za aktivnost</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Materijal za izradu znakova (boja, papir, letvice)</a:t>
                      </a:r>
                    </a:p>
                  </a:txBody>
                  <a:tcPr marL="68580" marR="68580" marT="0" marB="0">
                    <a:solidFill>
                      <a:schemeClr val="bg1"/>
                    </a:solidFill>
                  </a:tcPr>
                </a:tc>
                <a:extLst>
                  <a:ext uri="{0D108BD9-81ED-4DB2-BD59-A6C34878D82A}">
                    <a16:rowId xmlns:a16="http://schemas.microsoft.com/office/drawing/2014/main" val="1415314310"/>
                  </a:ext>
                </a:extLst>
              </a:tr>
              <a:tr h="451692">
                <a:tc>
                  <a:txBody>
                    <a:bodyPr/>
                    <a:lstStyle/>
                    <a:p>
                      <a:pPr>
                        <a:lnSpc>
                          <a:spcPct val="107000"/>
                        </a:lnSpc>
                        <a:spcAft>
                          <a:spcPts val="800"/>
                        </a:spcAft>
                      </a:pPr>
                      <a:r>
                        <a:rPr lang="hr-HR" sz="1200" dirty="0">
                          <a:effectLst/>
                        </a:rPr>
                        <a:t>Način praćenja aktivnosti</a:t>
                      </a:r>
                      <a:endParaRPr lang="hr-HR" sz="1200" dirty="0">
                        <a:effectLst/>
                        <a:latin typeface="Calibri" panose="020F0502020204030204" pitchFamily="34" charset="0"/>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0000"/>
                        </a:lnSpc>
                        <a:spcBef>
                          <a:spcPts val="0"/>
                        </a:spcBef>
                        <a:spcAft>
                          <a:spcPts val="0"/>
                        </a:spcAft>
                        <a:buClrTx/>
                        <a:buSzTx/>
                        <a:buFontTx/>
                        <a:buNone/>
                        <a:tabLst/>
                        <a:defRPr/>
                      </a:pPr>
                      <a:r>
                        <a:rPr lang="hr-HR" sz="1200" kern="1200" noProof="0" dirty="0">
                          <a:solidFill>
                            <a:schemeClr val="dk1"/>
                          </a:solidFill>
                          <a:effectLst/>
                          <a:latin typeface="+mn-lt"/>
                          <a:ea typeface="+mn-ea"/>
                          <a:cs typeface="+mn-cs"/>
                        </a:rPr>
                        <a:t>Razgovor, likovni rad na temu „U prometu“.</a:t>
                      </a:r>
                    </a:p>
                    <a:p>
                      <a:pPr algn="just">
                        <a:lnSpc>
                          <a:spcPct val="100000"/>
                        </a:lnSpc>
                        <a:spcAft>
                          <a:spcPts val="0"/>
                        </a:spcAft>
                      </a:pPr>
                      <a:r>
                        <a:rPr lang="hr-HR" sz="1200" noProof="0" dirty="0">
                          <a:effectLst/>
                          <a:latin typeface="+mn-lt"/>
                          <a:ea typeface="Calibri" panose="020F0502020204030204" pitchFamily="34" charset="0"/>
                        </a:rPr>
                        <a:t>Izrada slikovnice „Promet”.</a:t>
                      </a:r>
                    </a:p>
                  </a:txBody>
                  <a:tcPr marL="68580" marR="68580" marT="0" marB="0">
                    <a:solidFill>
                      <a:schemeClr val="bg1"/>
                    </a:solidFill>
                  </a:tcPr>
                </a:tc>
                <a:extLst>
                  <a:ext uri="{0D108BD9-81ED-4DB2-BD59-A6C34878D82A}">
                    <a16:rowId xmlns:a16="http://schemas.microsoft.com/office/drawing/2014/main" val="3225055232"/>
                  </a:ext>
                </a:extLst>
              </a:tr>
            </a:tbl>
          </a:graphicData>
        </a:graphic>
      </p:graphicFrame>
      <p:graphicFrame>
        <p:nvGraphicFramePr>
          <p:cNvPr id="7" name="Tablica 6">
            <a:extLst>
              <a:ext uri="{FF2B5EF4-FFF2-40B4-BE49-F238E27FC236}">
                <a16:creationId xmlns:a16="http://schemas.microsoft.com/office/drawing/2014/main" id="{50910483-D071-4A08-A3F8-310A97EE12D6}"/>
              </a:ext>
            </a:extLst>
          </p:cNvPr>
          <p:cNvGraphicFramePr>
            <a:graphicFrameLocks noGrp="1"/>
          </p:cNvGraphicFramePr>
          <p:nvPr>
            <p:extLst>
              <p:ext uri="{D42A27DB-BD31-4B8C-83A1-F6EECF244321}">
                <p14:modId xmlns:p14="http://schemas.microsoft.com/office/powerpoint/2010/main" val="1824526801"/>
              </p:ext>
            </p:extLst>
          </p:nvPr>
        </p:nvGraphicFramePr>
        <p:xfrm>
          <a:off x="724704" y="5405446"/>
          <a:ext cx="5661807" cy="3451274"/>
        </p:xfrm>
        <a:graphic>
          <a:graphicData uri="http://schemas.openxmlformats.org/drawingml/2006/table">
            <a:tbl>
              <a:tblPr>
                <a:tableStyleId>{BDBED569-4797-4DF1-A0F4-6AAB3CD982D8}</a:tableStyleId>
              </a:tblPr>
              <a:tblGrid>
                <a:gridCol w="2095590">
                  <a:extLst>
                    <a:ext uri="{9D8B030D-6E8A-4147-A177-3AD203B41FA5}">
                      <a16:colId xmlns:a16="http://schemas.microsoft.com/office/drawing/2014/main" val="3528795567"/>
                    </a:ext>
                  </a:extLst>
                </a:gridCol>
                <a:gridCol w="3566217">
                  <a:extLst>
                    <a:ext uri="{9D8B030D-6E8A-4147-A177-3AD203B41FA5}">
                      <a16:colId xmlns:a16="http://schemas.microsoft.com/office/drawing/2014/main" val="789805060"/>
                    </a:ext>
                  </a:extLst>
                </a:gridCol>
              </a:tblGrid>
              <a:tr h="198775">
                <a:tc>
                  <a:txBody>
                    <a:bodyPr/>
                    <a:lstStyle/>
                    <a:p>
                      <a:pPr rtl="0" fontAlgn="t">
                        <a:spcBef>
                          <a:spcPts val="0"/>
                        </a:spcBef>
                        <a:spcAft>
                          <a:spcPts val="0"/>
                        </a:spcAft>
                      </a:pPr>
                      <a:r>
                        <a:rPr lang="hr-HR" sz="1200" b="1" u="none" strike="noStrike" dirty="0">
                          <a:solidFill>
                            <a:srgbClr val="000000"/>
                          </a:solidFill>
                          <a:effectLst/>
                        </a:rPr>
                        <a:t>Aktivnost</a:t>
                      </a:r>
                      <a:endParaRPr lang="hr-HR" sz="1200" dirty="0">
                        <a:effectLst/>
                      </a:endParaRPr>
                    </a:p>
                  </a:txBody>
                  <a:tcPr marL="62086" marR="62086" marT="42573" marB="42573">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PROŠLOST U MOM KRAJU</a:t>
                      </a:r>
                    </a:p>
                  </a:txBody>
                  <a:tcPr marL="62086" marR="62086" marT="42573" marB="42573">
                    <a:solidFill>
                      <a:schemeClr val="accent6">
                        <a:lumMod val="40000"/>
                        <a:lumOff val="60000"/>
                      </a:schemeClr>
                    </a:solidFill>
                  </a:tcPr>
                </a:tc>
                <a:extLst>
                  <a:ext uri="{0D108BD9-81ED-4DB2-BD59-A6C34878D82A}">
                    <a16:rowId xmlns:a16="http://schemas.microsoft.com/office/drawing/2014/main" val="1471493949"/>
                  </a:ext>
                </a:extLst>
              </a:tr>
              <a:tr h="229912">
                <a:tc>
                  <a:txBody>
                    <a:bodyPr/>
                    <a:lstStyle/>
                    <a:p>
                      <a:pPr rtl="0" fontAlgn="t">
                        <a:spcBef>
                          <a:spcPts val="0"/>
                        </a:spcBef>
                        <a:spcAft>
                          <a:spcPts val="0"/>
                        </a:spcAft>
                      </a:pPr>
                      <a:r>
                        <a:rPr lang="hr-HR" sz="1200" b="1" u="none" strike="noStrike" dirty="0">
                          <a:solidFill>
                            <a:srgbClr val="000000"/>
                          </a:solidFill>
                          <a:effectLst/>
                        </a:rPr>
                        <a:t>Nositelj</a:t>
                      </a:r>
                      <a:endParaRPr lang="hr-HR" sz="1200" dirty="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B. </a:t>
                      </a:r>
                      <a:r>
                        <a:rPr lang="hr-HR" sz="1200" b="0" u="none" strike="noStrike" dirty="0" err="1">
                          <a:solidFill>
                            <a:srgbClr val="000000"/>
                          </a:solidFill>
                          <a:effectLst/>
                        </a:rPr>
                        <a:t>Logožar</a:t>
                      </a:r>
                      <a:endParaRPr lang="hr-HR" sz="1200" dirty="0">
                        <a:effectLst/>
                      </a:endParaRPr>
                    </a:p>
                  </a:txBody>
                  <a:tcPr marL="106434" marR="106434" marT="42573" marB="42573"/>
                </a:tc>
                <a:extLst>
                  <a:ext uri="{0D108BD9-81ED-4DB2-BD59-A6C34878D82A}">
                    <a16:rowId xmlns:a16="http://schemas.microsoft.com/office/drawing/2014/main" val="57039743"/>
                  </a:ext>
                </a:extLst>
              </a:tr>
              <a:tr h="0">
                <a:tc>
                  <a:txBody>
                    <a:bodyPr/>
                    <a:lstStyle/>
                    <a:p>
                      <a:pPr rtl="0" fontAlgn="t">
                        <a:spcBef>
                          <a:spcPts val="0"/>
                        </a:spcBef>
                        <a:spcAft>
                          <a:spcPts val="0"/>
                        </a:spcAft>
                      </a:pPr>
                      <a:r>
                        <a:rPr lang="hr-HR" sz="1200" b="1" u="none" strike="noStrike">
                          <a:solidFill>
                            <a:srgbClr val="000000"/>
                          </a:solidFill>
                          <a:effectLst/>
                        </a:rPr>
                        <a:t>Planirani broj učenika</a:t>
                      </a:r>
                      <a:endParaRPr lang="hr-HR" sz="120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17</a:t>
                      </a:r>
                      <a:endParaRPr lang="hr-HR" sz="1200" dirty="0">
                        <a:effectLst/>
                      </a:endParaRPr>
                    </a:p>
                  </a:txBody>
                  <a:tcPr marL="106434" marR="106434" marT="42573" marB="42573"/>
                </a:tc>
                <a:extLst>
                  <a:ext uri="{0D108BD9-81ED-4DB2-BD59-A6C34878D82A}">
                    <a16:rowId xmlns:a16="http://schemas.microsoft.com/office/drawing/2014/main" val="930169909"/>
                  </a:ext>
                </a:extLst>
              </a:tr>
              <a:tr h="354587">
                <a:tc>
                  <a:txBody>
                    <a:bodyPr/>
                    <a:lstStyle/>
                    <a:p>
                      <a:pPr rtl="0" fontAlgn="t">
                        <a:spcBef>
                          <a:spcPts val="0"/>
                        </a:spcBef>
                        <a:spcAft>
                          <a:spcPts val="0"/>
                        </a:spcAft>
                      </a:pPr>
                      <a:r>
                        <a:rPr lang="hr-HR" sz="1200" b="1" u="none" strike="noStrike" dirty="0">
                          <a:solidFill>
                            <a:srgbClr val="000000"/>
                          </a:solidFill>
                          <a:effectLst/>
                        </a:rPr>
                        <a:t>Ciljevi aktivnosti</a:t>
                      </a:r>
                      <a:endParaRPr lang="hr-HR" sz="1200" dirty="0">
                        <a:effectLst/>
                      </a:endParaRPr>
                    </a:p>
                  </a:txBody>
                  <a:tcPr marL="62086" marR="62086" marT="42573" marB="42573">
                    <a:solidFill>
                      <a:schemeClr val="accent5">
                        <a:lumMod val="20000"/>
                        <a:lumOff val="80000"/>
                      </a:schemeClr>
                    </a:solidFill>
                  </a:tcPr>
                </a:tc>
                <a:tc>
                  <a:txBody>
                    <a:bodyPr/>
                    <a:lstStyle/>
                    <a:p>
                      <a:pPr algn="just" rtl="0" fontAlgn="ctr">
                        <a:spcBef>
                          <a:spcPts val="0"/>
                        </a:spcBef>
                        <a:spcAft>
                          <a:spcPts val="0"/>
                        </a:spcAft>
                      </a:pPr>
                      <a:r>
                        <a:rPr lang="hr-HR" sz="1200" dirty="0">
                          <a:effectLst/>
                        </a:rPr>
                        <a:t>Istražiti važne događaje iz prošlosti našega mjesta. Pronaći i istražiti  važne osobe koje su rođene u našemu  mjestu.</a:t>
                      </a:r>
                    </a:p>
                  </a:txBody>
                  <a:tcPr marL="62086" marR="62086" marT="44347" marB="44347" anchor="ctr"/>
                </a:tc>
                <a:extLst>
                  <a:ext uri="{0D108BD9-81ED-4DB2-BD59-A6C34878D82A}">
                    <a16:rowId xmlns:a16="http://schemas.microsoft.com/office/drawing/2014/main" val="4277987801"/>
                  </a:ext>
                </a:extLst>
              </a:tr>
              <a:tr h="385570">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sz="1200">
                        <a:effectLst/>
                      </a:endParaRPr>
                    </a:p>
                  </a:txBody>
                  <a:tcPr marL="62086" marR="62086" marT="42573" marB="42573">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Istraživački rad učenika, pisanje, slikanje, prezentacija.</a:t>
                      </a:r>
                      <a:endParaRPr lang="hr-HR" sz="1200" dirty="0">
                        <a:effectLst/>
                      </a:endParaRPr>
                    </a:p>
                  </a:txBody>
                  <a:tcPr marL="62086" marR="62086" marT="42573" marB="42573"/>
                </a:tc>
                <a:extLst>
                  <a:ext uri="{0D108BD9-81ED-4DB2-BD59-A6C34878D82A}">
                    <a16:rowId xmlns:a16="http://schemas.microsoft.com/office/drawing/2014/main" val="1206814207"/>
                  </a:ext>
                </a:extLst>
              </a:tr>
              <a:tr h="229912">
                <a:tc>
                  <a:txBody>
                    <a:bodyPr/>
                    <a:lstStyle/>
                    <a:p>
                      <a:pPr rtl="0" fontAlgn="t">
                        <a:spcBef>
                          <a:spcPts val="0"/>
                        </a:spcBef>
                        <a:spcAft>
                          <a:spcPts val="0"/>
                        </a:spcAft>
                      </a:pPr>
                      <a:r>
                        <a:rPr lang="hr-HR" sz="1200" b="1" u="none" strike="noStrike" dirty="0">
                          <a:solidFill>
                            <a:srgbClr val="000000"/>
                          </a:solidFill>
                          <a:effectLst/>
                        </a:rPr>
                        <a:t>Vremenski okvir aktivnosti</a:t>
                      </a:r>
                      <a:endParaRPr lang="hr-HR" sz="1200" dirty="0">
                        <a:effectLst/>
                      </a:endParaRPr>
                    </a:p>
                  </a:txBody>
                  <a:tcPr marL="62086" marR="62086" marT="42573" marB="42573">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 Tijekom školske godine 2025./26.</a:t>
                      </a:r>
                      <a:endParaRPr lang="hr-HR" sz="1200" dirty="0">
                        <a:effectLst/>
                      </a:endParaRPr>
                    </a:p>
                  </a:txBody>
                  <a:tcPr marL="62086" marR="62086" marT="42573" marB="42573"/>
                </a:tc>
                <a:extLst>
                  <a:ext uri="{0D108BD9-81ED-4DB2-BD59-A6C34878D82A}">
                    <a16:rowId xmlns:a16="http://schemas.microsoft.com/office/drawing/2014/main" val="182463258"/>
                  </a:ext>
                </a:extLst>
              </a:tr>
              <a:tr h="547520">
                <a:tc>
                  <a:txBody>
                    <a:bodyPr/>
                    <a:lstStyle/>
                    <a:p>
                      <a:pPr rtl="0" fontAlgn="t">
                        <a:spcBef>
                          <a:spcPts val="0"/>
                        </a:spcBef>
                        <a:spcAft>
                          <a:spcPts val="0"/>
                        </a:spcAft>
                      </a:pPr>
                      <a:r>
                        <a:rPr lang="hr-HR" sz="1200" b="1" u="none" strike="noStrike">
                          <a:solidFill>
                            <a:srgbClr val="000000"/>
                          </a:solidFill>
                          <a:effectLst/>
                        </a:rPr>
                        <a:t>Osnovna namjena aktivnosti</a:t>
                      </a:r>
                      <a:endParaRPr lang="hr-HR" sz="1200">
                        <a:effectLst/>
                      </a:endParaRPr>
                    </a:p>
                  </a:txBody>
                  <a:tcPr marL="62086" marR="62086" marT="42573" marB="42573">
                    <a:solidFill>
                      <a:schemeClr val="accent5">
                        <a:lumMod val="20000"/>
                        <a:lumOff val="80000"/>
                      </a:schemeClr>
                    </a:solidFill>
                  </a:tcPr>
                </a:tc>
                <a:tc>
                  <a:txBody>
                    <a:bodyPr/>
                    <a:lstStyle/>
                    <a:p>
                      <a:pPr algn="just" rtl="0" fontAlgn="ctr">
                        <a:spcBef>
                          <a:spcPts val="0"/>
                        </a:spcBef>
                        <a:spcAft>
                          <a:spcPts val="0"/>
                        </a:spcAft>
                      </a:pPr>
                      <a:r>
                        <a:rPr lang="hr-HR" sz="1200" b="0" u="none" strike="noStrike" dirty="0">
                          <a:solidFill>
                            <a:srgbClr val="000000"/>
                          </a:solidFill>
                          <a:effectLst/>
                        </a:rPr>
                        <a:t>Osposobiti učenike za timski i istraživački rad</a:t>
                      </a:r>
                      <a:r>
                        <a:rPr lang="hr-HR" sz="1200" b="0" u="none" strike="noStrike" dirty="0">
                          <a:solidFill>
                            <a:schemeClr val="tx1"/>
                          </a:solidFill>
                          <a:effectLst/>
                        </a:rPr>
                        <a:t> . Zainteresirati učenike za važne događaje i osobe iz našega mjesta.</a:t>
                      </a:r>
                      <a:endParaRPr lang="hr-HR" sz="1200" dirty="0">
                        <a:effectLst/>
                      </a:endParaRPr>
                    </a:p>
                  </a:txBody>
                  <a:tcPr marL="62086" marR="62086" marT="44347" marB="44347" anchor="ctr"/>
                </a:tc>
                <a:extLst>
                  <a:ext uri="{0D108BD9-81ED-4DB2-BD59-A6C34878D82A}">
                    <a16:rowId xmlns:a16="http://schemas.microsoft.com/office/drawing/2014/main" val="1125946626"/>
                  </a:ext>
                </a:extLst>
              </a:tr>
              <a:tr h="262641">
                <a:tc>
                  <a:txBody>
                    <a:bodyPr/>
                    <a:lstStyle/>
                    <a:p>
                      <a:pPr rtl="0" fontAlgn="t">
                        <a:spcBef>
                          <a:spcPts val="0"/>
                        </a:spcBef>
                        <a:spcAft>
                          <a:spcPts val="0"/>
                        </a:spcAft>
                      </a:pPr>
                      <a:r>
                        <a:rPr lang="hr-HR" sz="1200" b="1" u="none" strike="noStrike">
                          <a:solidFill>
                            <a:srgbClr val="000000"/>
                          </a:solidFill>
                          <a:effectLst/>
                        </a:rPr>
                        <a:t>Okvirni troškovnik za aktivnost</a:t>
                      </a:r>
                      <a:endParaRPr lang="hr-HR" sz="120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Troškovi papira</a:t>
                      </a:r>
                      <a:endParaRPr lang="hr-HR" sz="1200" dirty="0">
                        <a:effectLst/>
                      </a:endParaRPr>
                    </a:p>
                  </a:txBody>
                  <a:tcPr marL="62086" marR="62086" marT="42573" marB="42573"/>
                </a:tc>
                <a:extLst>
                  <a:ext uri="{0D108BD9-81ED-4DB2-BD59-A6C34878D82A}">
                    <a16:rowId xmlns:a16="http://schemas.microsoft.com/office/drawing/2014/main" val="1518211799"/>
                  </a:ext>
                </a:extLst>
              </a:tr>
              <a:tr h="310523">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sz="1200" dirty="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pl-PL" sz="1200" b="0" u="none" strike="noStrike" dirty="0">
                          <a:solidFill>
                            <a:srgbClr val="000000"/>
                          </a:solidFill>
                          <a:effectLst/>
                        </a:rPr>
                        <a:t>Prezentacija radova u web alatu, na školskoj web stranici i na razrednoj web stranici.</a:t>
                      </a:r>
                      <a:endParaRPr lang="pl-PL" sz="1200" dirty="0">
                        <a:effectLst/>
                      </a:endParaRPr>
                    </a:p>
                  </a:txBody>
                  <a:tcPr marL="62086" marR="62086" marT="42573" marB="42573"/>
                </a:tc>
                <a:extLst>
                  <a:ext uri="{0D108BD9-81ED-4DB2-BD59-A6C34878D82A}">
                    <a16:rowId xmlns:a16="http://schemas.microsoft.com/office/drawing/2014/main" val="1447250070"/>
                  </a:ext>
                </a:extLst>
              </a:tr>
            </a:tbl>
          </a:graphicData>
        </a:graphic>
      </p:graphicFrame>
    </p:spTree>
    <p:extLst>
      <p:ext uri="{BB962C8B-B14F-4D97-AF65-F5344CB8AC3E}">
        <p14:creationId xmlns:p14="http://schemas.microsoft.com/office/powerpoint/2010/main" val="27935304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66</a:t>
            </a:fld>
            <a:endParaRPr lang="hr-HR" dirty="0"/>
          </a:p>
        </p:txBody>
      </p:sp>
      <p:sp>
        <p:nvSpPr>
          <p:cNvPr id="5" name="Rectangle 1">
            <a:extLst>
              <a:ext uri="{FF2B5EF4-FFF2-40B4-BE49-F238E27FC236}">
                <a16:creationId xmlns:a16="http://schemas.microsoft.com/office/drawing/2014/main" id="{99221513-4C4A-FFDE-D788-A3862998579D}"/>
              </a:ext>
            </a:extLst>
          </p:cNvPr>
          <p:cNvSpPr>
            <a:spLocks noChangeArrowheads="1"/>
          </p:cNvSpPr>
          <p:nvPr/>
        </p:nvSpPr>
        <p:spPr bwMode="auto">
          <a:xfrm>
            <a:off x="595313" y="1600414"/>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6" name="Rezervirano mjesto sadržaja 4">
            <a:extLst>
              <a:ext uri="{FF2B5EF4-FFF2-40B4-BE49-F238E27FC236}">
                <a16:creationId xmlns:a16="http://schemas.microsoft.com/office/drawing/2014/main" id="{3A939423-83B3-4654-BA13-4DC2D0CBD411}"/>
              </a:ext>
            </a:extLst>
          </p:cNvPr>
          <p:cNvGraphicFramePr>
            <a:graphicFrameLocks/>
          </p:cNvGraphicFramePr>
          <p:nvPr>
            <p:extLst>
              <p:ext uri="{D42A27DB-BD31-4B8C-83A1-F6EECF244321}">
                <p14:modId xmlns:p14="http://schemas.microsoft.com/office/powerpoint/2010/main" val="1152761355"/>
              </p:ext>
            </p:extLst>
          </p:nvPr>
        </p:nvGraphicFramePr>
        <p:xfrm>
          <a:off x="470217" y="5076549"/>
          <a:ext cx="5792470" cy="4188362"/>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26995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VOLIM SVOJU DOMOVINU</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1604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 Ninković</a:t>
                      </a:r>
                    </a:p>
                  </a:txBody>
                  <a:tcPr marL="114300" marR="114300" marT="0" marB="0">
                    <a:solidFill>
                      <a:schemeClr val="bg1"/>
                    </a:solidFill>
                  </a:tcPr>
                </a:tc>
                <a:extLst>
                  <a:ext uri="{0D108BD9-81ED-4DB2-BD59-A6C34878D82A}">
                    <a16:rowId xmlns:a16="http://schemas.microsoft.com/office/drawing/2014/main" val="1002994163"/>
                  </a:ext>
                </a:extLst>
              </a:tr>
              <a:tr h="25169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18</a:t>
                      </a:r>
                    </a:p>
                  </a:txBody>
                  <a:tcPr marL="114300" marR="114300" marT="0" marB="0">
                    <a:solidFill>
                      <a:schemeClr val="bg1"/>
                    </a:solidFill>
                  </a:tcPr>
                </a:tc>
                <a:extLst>
                  <a:ext uri="{0D108BD9-81ED-4DB2-BD59-A6C34878D82A}">
                    <a16:rowId xmlns:a16="http://schemas.microsoft.com/office/drawing/2014/main" val="2147242371"/>
                  </a:ext>
                </a:extLst>
              </a:tr>
              <a:tr h="176912">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6</a:t>
                      </a:r>
                    </a:p>
                  </a:txBody>
                  <a:tcPr marL="114300" marR="114300" marT="0" marB="0">
                    <a:solidFill>
                      <a:schemeClr val="bg1"/>
                    </a:solidFill>
                  </a:tcPr>
                </a:tc>
                <a:extLst>
                  <a:ext uri="{0D108BD9-81ED-4DB2-BD59-A6C34878D82A}">
                    <a16:rowId xmlns:a16="http://schemas.microsoft.com/office/drawing/2014/main" val="1870274001"/>
                  </a:ext>
                </a:extLst>
              </a:tr>
              <a:tr h="131803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Učenici će steći znanja, vještine i sposobnosti kojima</a:t>
                      </a:r>
                    </a:p>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će uspješno prezentirati svoju domovinu.</a:t>
                      </a:r>
                    </a:p>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Poseban naglasak stavit ćemo na međusobnu suradnju</a:t>
                      </a:r>
                    </a:p>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i uspoređivanje osobitosti domovine te kulturne baštine. Istraživat ćemo vremenske prilike, prikupljati podatke i stvoriti grafikone koje ćemo zajednički analizirati i usporediti.</a:t>
                      </a:r>
                    </a:p>
                  </a:txBody>
                  <a:tcPr marL="68580" marR="68580" marT="0" marB="0">
                    <a:solidFill>
                      <a:schemeClr val="bg1"/>
                    </a:solidFill>
                  </a:tcPr>
                </a:tc>
                <a:extLst>
                  <a:ext uri="{0D108BD9-81ED-4DB2-BD59-A6C34878D82A}">
                    <a16:rowId xmlns:a16="http://schemas.microsoft.com/office/drawing/2014/main" val="2580803967"/>
                  </a:ext>
                </a:extLst>
              </a:tr>
              <a:tr h="22281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Radionice za učenike, </a:t>
                      </a:r>
                      <a:r>
                        <a:rPr lang="hr-HR" sz="1200" dirty="0" err="1">
                          <a:effectLst/>
                          <a:latin typeface="+mn-lt"/>
                          <a:ea typeface="Calibri" panose="020F0502020204030204" pitchFamily="34" charset="0"/>
                          <a:cs typeface="Calibri" panose="020F0502020204030204" pitchFamily="34" charset="0"/>
                        </a:rPr>
                        <a:t>eTwinning</a:t>
                      </a:r>
                      <a:r>
                        <a:rPr lang="hr-HR" sz="1200" dirty="0">
                          <a:effectLst/>
                          <a:latin typeface="+mn-lt"/>
                          <a:ea typeface="Calibri" panose="020F0502020204030204" pitchFamily="34" charset="0"/>
                          <a:cs typeface="Calibri" panose="020F0502020204030204" pitchFamily="34" charset="0"/>
                        </a:rPr>
                        <a:t> projekti…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1297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80471">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Raznim aktivnostima tijekom cijele školske godine</a:t>
                      </a:r>
                    </a:p>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razvijati kod učenika interes za otkrivanje novih znanja</a:t>
                      </a:r>
                    </a:p>
                    <a:p>
                      <a:pPr algn="just">
                        <a:lnSpc>
                          <a:spcPct val="100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 domovini. Razvijati stvaralaštvo, inovativnost, kreativno korištenje stečenih kompetencija i kritičko prosuđivanje svojih i tuđih radova.</a:t>
                      </a:r>
                    </a:p>
                  </a:txBody>
                  <a:tcPr marL="68580" marR="68580" marT="0" marB="0">
                    <a:solidFill>
                      <a:schemeClr val="bg1"/>
                    </a:solidFill>
                  </a:tcPr>
                </a:tc>
                <a:extLst>
                  <a:ext uri="{0D108BD9-81ED-4DB2-BD59-A6C34878D82A}">
                    <a16:rowId xmlns:a16="http://schemas.microsoft.com/office/drawing/2014/main" val="2630794146"/>
                  </a:ext>
                </a:extLst>
              </a:tr>
              <a:tr h="18092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Fotokopiranje, </a:t>
                      </a:r>
                      <a:r>
                        <a:rPr lang="hr-HR" sz="1200" dirty="0" err="1">
                          <a:effectLst/>
                          <a:latin typeface="+mn-lt"/>
                          <a:ea typeface="Calibri" panose="020F0502020204030204" pitchFamily="34" charset="0"/>
                        </a:rPr>
                        <a:t>hamer</a:t>
                      </a:r>
                      <a:r>
                        <a:rPr lang="hr-HR" sz="1200" dirty="0">
                          <a:effectLst/>
                          <a:latin typeface="+mn-lt"/>
                          <a:ea typeface="Calibri" panose="020F0502020204030204" pitchFamily="34" charset="0"/>
                        </a:rPr>
                        <a:t> papir, troškovi izrade materijala</a:t>
                      </a:r>
                    </a:p>
                  </a:txBody>
                  <a:tcPr marL="68580" marR="68580" marT="0" marB="0">
                    <a:solidFill>
                      <a:schemeClr val="bg1"/>
                    </a:solidFill>
                  </a:tcPr>
                </a:tc>
                <a:extLst>
                  <a:ext uri="{0D108BD9-81ED-4DB2-BD59-A6C34878D82A}">
                    <a16:rowId xmlns:a16="http://schemas.microsoft.com/office/drawing/2014/main" val="1683071559"/>
                  </a:ext>
                </a:extLst>
              </a:tr>
              <a:tr h="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15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Evaluacijski listići tijekom i nakon projekta, </a:t>
                      </a:r>
                      <a:r>
                        <a:rPr lang="pl-PL" sz="1200" dirty="0">
                          <a:effectLst/>
                          <a:latin typeface="Calibri" panose="020F0502020204030204" pitchFamily="34" charset="0"/>
                          <a:ea typeface="Calibri" panose="020F0502020204030204" pitchFamily="34" charset="0"/>
                          <a:cs typeface="Calibri" panose="020F0502020204030204" pitchFamily="34" charset="0"/>
                        </a:rPr>
                        <a:t>Radionice na satu razrednika, izrada plakata i panoa.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4" name="Pravokutnik 3">
            <a:extLst>
              <a:ext uri="{FF2B5EF4-FFF2-40B4-BE49-F238E27FC236}">
                <a16:creationId xmlns:a16="http://schemas.microsoft.com/office/drawing/2014/main" id="{1D01AC12-DA33-34D8-A1D0-2C3E802F3C1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C4DAABA0-ED7D-DFA9-F7BA-1681CC344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 y="41165"/>
            <a:ext cx="6858000" cy="952500"/>
          </a:xfrm>
          <a:prstGeom prst="rect">
            <a:avLst/>
          </a:prstGeom>
        </p:spPr>
      </p:pic>
      <p:graphicFrame>
        <p:nvGraphicFramePr>
          <p:cNvPr id="9" name="Rezervirano mjesto sadržaja 4">
            <a:extLst>
              <a:ext uri="{FF2B5EF4-FFF2-40B4-BE49-F238E27FC236}">
                <a16:creationId xmlns:a16="http://schemas.microsoft.com/office/drawing/2014/main" id="{3E6452E3-A503-4785-9EE1-3272622E2BFD}"/>
              </a:ext>
            </a:extLst>
          </p:cNvPr>
          <p:cNvGraphicFramePr>
            <a:graphicFrameLocks/>
          </p:cNvGraphicFramePr>
          <p:nvPr>
            <p:extLst>
              <p:ext uri="{D42A27DB-BD31-4B8C-83A1-F6EECF244321}">
                <p14:modId xmlns:p14="http://schemas.microsoft.com/office/powerpoint/2010/main" val="1928016762"/>
              </p:ext>
            </p:extLst>
          </p:nvPr>
        </p:nvGraphicFramePr>
        <p:xfrm>
          <a:off x="470217" y="1057673"/>
          <a:ext cx="5792470" cy="3861009"/>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28223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BOOKMARK EXCHANGE PROJECT</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2588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D. Gubić, B. </a:t>
                      </a:r>
                      <a:r>
                        <a:rPr lang="hr-HR" sz="1200" kern="1200" dirty="0" err="1">
                          <a:solidFill>
                            <a:schemeClr val="dk1"/>
                          </a:solidFill>
                          <a:effectLst/>
                          <a:latin typeface="Calibri" panose="020F0502020204030204" pitchFamily="34" charset="0"/>
                          <a:ea typeface="DengXian" panose="02010600030101010101" pitchFamily="2" charset="-122"/>
                          <a:cs typeface="Calibri" panose="020F0502020204030204" pitchFamily="34" charset="0"/>
                        </a:rPr>
                        <a:t>Logožar</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2994163"/>
                  </a:ext>
                </a:extLst>
              </a:tr>
              <a:tr h="26315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17</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147242371"/>
                  </a:ext>
                </a:extLst>
              </a:tr>
              <a:tr h="40020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1 sat tjedno tijekom listopada (Mjesec školskih knjižnica)</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870274001"/>
                  </a:ext>
                </a:extLst>
              </a:tr>
              <a:tr h="86607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Razvijanje kreativnosti i estetskog stvaralaštva učenika, komuniciranje s učenicima iz škole partnera te upoznavanje drugih kultura, načina obrazovanja i obrazovnih sustava, uvažavanje drugih i drugačijeg.</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80803967"/>
                  </a:ext>
                </a:extLst>
              </a:tr>
              <a:tr h="60481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Izrada straničnika (</a:t>
                      </a:r>
                      <a:r>
                        <a:rPr lang="hr-HR" sz="1200" kern="1200" dirty="0" err="1">
                          <a:solidFill>
                            <a:schemeClr val="dk1"/>
                          </a:solidFill>
                          <a:effectLst/>
                          <a:latin typeface="Calibri" panose="020F0502020204030204" pitchFamily="34" charset="0"/>
                          <a:ea typeface="DengXian" panose="02010600030101010101" pitchFamily="2" charset="-122"/>
                          <a:cs typeface="Calibri" panose="020F0502020204030204" pitchFamily="34" charset="0"/>
                        </a:rPr>
                        <a:t>bookmarkera</a:t>
                      </a: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 na zadanu temu, razmjena straničnika s partnerskom školom, komunikacija online</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22663">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Listopad 2025.</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60481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Razvijanje komunikacije na stranom jeziku, međukulturalne svijesti te likovno i estetsko izražavanje.</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19558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20 €</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19558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Calibri" panose="020F0502020204030204" pitchFamily="34" charset="0"/>
                          <a:ea typeface="DengXian" panose="02010600030101010101" pitchFamily="2" charset="-122"/>
                          <a:cs typeface="Calibri" panose="020F0502020204030204" pitchFamily="34" charset="0"/>
                        </a:rPr>
                        <a:t>Fotografiranje, objava na web stranici škole.</a:t>
                      </a:r>
                      <a:endParaRPr lang="hr-HR" sz="12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Tree>
    <p:extLst>
      <p:ext uri="{BB962C8B-B14F-4D97-AF65-F5344CB8AC3E}">
        <p14:creationId xmlns:p14="http://schemas.microsoft.com/office/powerpoint/2010/main" val="1663561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broja slajda 3">
            <a:extLst>
              <a:ext uri="{FF2B5EF4-FFF2-40B4-BE49-F238E27FC236}">
                <a16:creationId xmlns:a16="http://schemas.microsoft.com/office/drawing/2014/main" id="{EBF136D9-38FE-6ACB-A3D5-61324B280437}"/>
              </a:ext>
            </a:extLst>
          </p:cNvPr>
          <p:cNvSpPr>
            <a:spLocks noGrp="1"/>
          </p:cNvSpPr>
          <p:nvPr>
            <p:ph type="sldNum" sz="quarter" idx="12"/>
          </p:nvPr>
        </p:nvSpPr>
        <p:spPr/>
        <p:txBody>
          <a:bodyPr/>
          <a:lstStyle/>
          <a:p>
            <a:fld id="{E7FDF1D0-E4F4-4EC6-B6AF-9683D68D0AF0}" type="slidenum">
              <a:rPr lang="hr-HR" smtClean="0"/>
              <a:t>67</a:t>
            </a:fld>
            <a:endParaRPr lang="hr-HR" dirty="0"/>
          </a:p>
        </p:txBody>
      </p:sp>
      <p:graphicFrame>
        <p:nvGraphicFramePr>
          <p:cNvPr id="5" name="Tablica 4">
            <a:extLst>
              <a:ext uri="{FF2B5EF4-FFF2-40B4-BE49-F238E27FC236}">
                <a16:creationId xmlns:a16="http://schemas.microsoft.com/office/drawing/2014/main" id="{261FD39C-861F-2D4B-6059-E0ED1AA16892}"/>
              </a:ext>
            </a:extLst>
          </p:cNvPr>
          <p:cNvGraphicFramePr>
            <a:graphicFrameLocks noGrp="1"/>
          </p:cNvGraphicFramePr>
          <p:nvPr>
            <p:extLst>
              <p:ext uri="{D42A27DB-BD31-4B8C-83A1-F6EECF244321}">
                <p14:modId xmlns:p14="http://schemas.microsoft.com/office/powerpoint/2010/main" val="565771396"/>
              </p:ext>
            </p:extLst>
          </p:nvPr>
        </p:nvGraphicFramePr>
        <p:xfrm>
          <a:off x="527566" y="1201542"/>
          <a:ext cx="5792470" cy="3865852"/>
        </p:xfrm>
        <a:graphic>
          <a:graphicData uri="http://schemas.openxmlformats.org/drawingml/2006/table">
            <a:tbl>
              <a:tblPr firstRow="1" firstCol="1" bandRow="1">
                <a:tableStyleId>{22838BEF-8BB2-4498-84A7-C5851F593DF1}</a:tableStyleId>
              </a:tblPr>
              <a:tblGrid>
                <a:gridCol w="2180618">
                  <a:extLst>
                    <a:ext uri="{9D8B030D-6E8A-4147-A177-3AD203B41FA5}">
                      <a16:colId xmlns:a16="http://schemas.microsoft.com/office/drawing/2014/main" val="3944491976"/>
                    </a:ext>
                  </a:extLst>
                </a:gridCol>
                <a:gridCol w="3611852">
                  <a:extLst>
                    <a:ext uri="{9D8B030D-6E8A-4147-A177-3AD203B41FA5}">
                      <a16:colId xmlns:a16="http://schemas.microsoft.com/office/drawing/2014/main" val="1572269892"/>
                    </a:ext>
                  </a:extLst>
                </a:gridCol>
              </a:tblGrid>
              <a:tr h="34531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ČUVARI USPOMENA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 </a:t>
                      </a:r>
                      <a:r>
                        <a:rPr lang="hr-HR" sz="1200" dirty="0" err="1">
                          <a:effectLst/>
                          <a:latin typeface="+mn-lt"/>
                          <a:ea typeface="Calibri" panose="020F0502020204030204" pitchFamily="34" charset="0"/>
                        </a:rPr>
                        <a:t>Ninković</a:t>
                      </a:r>
                      <a:r>
                        <a:rPr lang="hr-HR" sz="1200" dirty="0">
                          <a:effectLst/>
                          <a:latin typeface="+mn-lt"/>
                          <a:ea typeface="Calibri" panose="020F0502020204030204" pitchFamily="34" charset="0"/>
                        </a:rPr>
                        <a:t>, D. </a:t>
                      </a:r>
                      <a:r>
                        <a:rPr lang="hr-HR" sz="1200" dirty="0" err="1">
                          <a:effectLst/>
                          <a:latin typeface="+mn-lt"/>
                          <a:ea typeface="Calibri" panose="020F0502020204030204" pitchFamily="34" charset="0"/>
                        </a:rPr>
                        <a:t>Gubić</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Učenici 4. razreda i ostali zainteresirani učenici razredne nastave</a:t>
                      </a:r>
                    </a:p>
                  </a:txBody>
                  <a:tcPr marL="114300" marR="114300" marT="0" marB="0">
                    <a:solidFill>
                      <a:schemeClr val="bg1"/>
                    </a:solidFill>
                  </a:tcPr>
                </a:tc>
                <a:extLst>
                  <a:ext uri="{0D108BD9-81ED-4DB2-BD59-A6C34878D82A}">
                    <a16:rowId xmlns:a16="http://schemas.microsoft.com/office/drawing/2014/main" val="2147242371"/>
                  </a:ext>
                </a:extLst>
              </a:tr>
              <a:tr h="22961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5</a:t>
                      </a:r>
                    </a:p>
                  </a:txBody>
                  <a:tcPr marL="114300" marR="114300" marT="0" marB="0">
                    <a:solidFill>
                      <a:schemeClr val="bg1"/>
                    </a:solidFill>
                  </a:tcPr>
                </a:tc>
                <a:extLst>
                  <a:ext uri="{0D108BD9-81ED-4DB2-BD59-A6C34878D82A}">
                    <a16:rowId xmlns:a16="http://schemas.microsoft.com/office/drawing/2014/main" val="1870274001"/>
                  </a:ext>
                </a:extLst>
              </a:tr>
              <a:tr h="69221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indent="0" algn="just">
                        <a:lnSpc>
                          <a:spcPct val="107000"/>
                        </a:lnSpc>
                        <a:spcAft>
                          <a:spcPts val="800"/>
                        </a:spcAft>
                        <a:buFontTx/>
                        <a:buNone/>
                      </a:pPr>
                      <a:r>
                        <a:rPr lang="hr-HR" sz="1200" dirty="0"/>
                        <a:t>Upoznati nove generacije učenika s pisanjem spomenara i leksikona. Istraživati kako je osmišljen jedan leksikon i spomenar te na koji se način izrađuje.</a:t>
                      </a:r>
                      <a:endParaRPr lang="hr-HR" sz="1200" dirty="0">
                        <a:effectLst/>
                        <a:latin typeface="+mn-lt"/>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42773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Izrada leksikona i spomenara, razredna čajanka, radionice i susreti s književnicima…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4847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Motivirati učenike na izradu spomenara i leksikona, ispisati ih i kreativno se izraziti. Usavršiti svoje jezično izražavanje, graditi međusobne odnose te se bolje upoznati.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46013">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207567">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Razgovor, istraživanje, izrada spomenara i leksikona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7" name="Rezervirano mjesto sadržaja 4">
            <a:extLst>
              <a:ext uri="{FF2B5EF4-FFF2-40B4-BE49-F238E27FC236}">
                <a16:creationId xmlns:a16="http://schemas.microsoft.com/office/drawing/2014/main" id="{450DFC6F-D9D2-408A-BB61-737C583BE92F}"/>
              </a:ext>
            </a:extLst>
          </p:cNvPr>
          <p:cNvGraphicFramePr>
            <a:graphicFrameLocks/>
          </p:cNvGraphicFramePr>
          <p:nvPr>
            <p:extLst>
              <p:ext uri="{D42A27DB-BD31-4B8C-83A1-F6EECF244321}">
                <p14:modId xmlns:p14="http://schemas.microsoft.com/office/powerpoint/2010/main" val="3725382292"/>
              </p:ext>
            </p:extLst>
          </p:nvPr>
        </p:nvGraphicFramePr>
        <p:xfrm>
          <a:off x="527566" y="5355481"/>
          <a:ext cx="5792470" cy="3825916"/>
        </p:xfrm>
        <a:graphic>
          <a:graphicData uri="http://schemas.openxmlformats.org/drawingml/2006/table">
            <a:tbl>
              <a:tblPr firstRow="1" firstCol="1" bandRow="1">
                <a:tableStyleId>{22838BEF-8BB2-4498-84A7-C5851F593DF1}</a:tableStyleId>
              </a:tblPr>
              <a:tblGrid>
                <a:gridCol w="2200496">
                  <a:extLst>
                    <a:ext uri="{9D8B030D-6E8A-4147-A177-3AD203B41FA5}">
                      <a16:colId xmlns:a16="http://schemas.microsoft.com/office/drawing/2014/main" val="3944491976"/>
                    </a:ext>
                  </a:extLst>
                </a:gridCol>
                <a:gridCol w="3591974">
                  <a:extLst>
                    <a:ext uri="{9D8B030D-6E8A-4147-A177-3AD203B41FA5}">
                      <a16:colId xmlns:a16="http://schemas.microsoft.com/office/drawing/2014/main" val="1572269892"/>
                    </a:ext>
                  </a:extLst>
                </a:gridCol>
              </a:tblGrid>
              <a:tr h="28272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COOL JE ZDRAVI ŽIVOT</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473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S. Ninković</a:t>
                      </a:r>
                    </a:p>
                  </a:txBody>
                  <a:tcPr marL="114300" marR="114300" marT="0" marB="0">
                    <a:solidFill>
                      <a:schemeClr val="bg1"/>
                    </a:solidFill>
                  </a:tcPr>
                </a:tc>
                <a:extLst>
                  <a:ext uri="{0D108BD9-81ED-4DB2-BD59-A6C34878D82A}">
                    <a16:rowId xmlns:a16="http://schemas.microsoft.com/office/drawing/2014/main" val="1002994163"/>
                  </a:ext>
                </a:extLst>
              </a:tr>
              <a:tr h="248478">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Učenici 4. razreda </a:t>
                      </a:r>
                    </a:p>
                  </a:txBody>
                  <a:tcPr marL="114300" marR="114300" marT="0" marB="0">
                    <a:solidFill>
                      <a:schemeClr val="bg1"/>
                    </a:solidFill>
                  </a:tcPr>
                </a:tc>
                <a:extLst>
                  <a:ext uri="{0D108BD9-81ED-4DB2-BD59-A6C34878D82A}">
                    <a16:rowId xmlns:a16="http://schemas.microsoft.com/office/drawing/2014/main" val="2147242371"/>
                  </a:ext>
                </a:extLst>
              </a:tr>
              <a:tr h="224454">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5</a:t>
                      </a:r>
                    </a:p>
                  </a:txBody>
                  <a:tcPr marL="114300" marR="114300" marT="0" marB="0">
                    <a:solidFill>
                      <a:schemeClr val="bg1"/>
                    </a:solidFill>
                  </a:tcPr>
                </a:tc>
                <a:extLst>
                  <a:ext uri="{0D108BD9-81ED-4DB2-BD59-A6C34878D82A}">
                    <a16:rowId xmlns:a16="http://schemas.microsoft.com/office/drawing/2014/main" val="1870274001"/>
                  </a:ext>
                </a:extLst>
              </a:tr>
              <a:tr h="65054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indent="0" algn="just">
                        <a:lnSpc>
                          <a:spcPct val="107000"/>
                        </a:lnSpc>
                        <a:spcAft>
                          <a:spcPts val="800"/>
                        </a:spcAft>
                        <a:buFontTx/>
                        <a:buNone/>
                      </a:pPr>
                      <a:r>
                        <a:rPr lang="hr-HR" sz="1200" dirty="0">
                          <a:latin typeface="Calibri" panose="020F0502020204030204" pitchFamily="34" charset="0"/>
                          <a:cs typeface="Calibri" panose="020F0502020204030204" pitchFamily="34" charset="0"/>
                        </a:rPr>
                        <a:t>Razvoj ekološke svijesti i odgovornosti prema školskom okolišu, prirodi i čovjeku uopće, promicati načela održivog razvoja. Podići svijest kod učenika o utjecaju zdravog okoliša na dobrobit i zdravlje ljudi.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indent="0" algn="just">
                        <a:lnSpc>
                          <a:spcPct val="107000"/>
                        </a:lnSpc>
                        <a:spcAft>
                          <a:spcPts val="800"/>
                        </a:spcAft>
                        <a:buFontTx/>
                        <a:buNone/>
                      </a:pPr>
                      <a:r>
                        <a:rPr lang="hr-HR" sz="1200" dirty="0">
                          <a:latin typeface="Calibri" panose="020F0502020204030204" pitchFamily="34" charset="0"/>
                          <a:cs typeface="Calibri" panose="020F0502020204030204" pitchFamily="34" charset="0"/>
                        </a:rPr>
                        <a:t>Pedagoške radionice, kroz kurikulume svih nastavnih predmeta, školske akcije održavanja i čišćenja, akcije skupljanja starog papir, skupljanja plastičnih čepova i drugih vrsta otpada. </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35102">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cs typeface="Calibri" panose="020F0502020204030204" pitchFamily="34" charset="0"/>
                        </a:rPr>
                        <a:t>Tijekom školske godine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1253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Aktivnosti su namijenjene svim zainteresiranim učenicima i roditeljima</a:t>
                      </a:r>
                    </a:p>
                  </a:txBody>
                  <a:tcPr marL="68580" marR="68580" marT="0" marB="0">
                    <a:solidFill>
                      <a:schemeClr val="bg1"/>
                    </a:solidFill>
                  </a:tcPr>
                </a:tc>
                <a:extLst>
                  <a:ext uri="{0D108BD9-81ED-4DB2-BD59-A6C34878D82A}">
                    <a16:rowId xmlns:a16="http://schemas.microsoft.com/office/drawing/2014/main" val="2630794146"/>
                  </a:ext>
                </a:extLst>
              </a:tr>
              <a:tr h="25672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latin typeface="Calibri" panose="020F0502020204030204" pitchFamily="34" charset="0"/>
                          <a:cs typeface="Calibri" panose="020F0502020204030204" pitchFamily="34" charset="0"/>
                        </a:rPr>
                        <a:t>Troškovi kopiranja radnih materijala.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34452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pl-PL" sz="1200" dirty="0">
                          <a:latin typeface="Calibri" panose="020F0502020204030204" pitchFamily="34" charset="0"/>
                          <a:cs typeface="Calibri" panose="020F0502020204030204" pitchFamily="34" charset="0"/>
                        </a:rPr>
                        <a:t>Razgovor, praćenje rada i zalaganja učenika samovrednovanje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2" name="Pravokutnik 1">
            <a:extLst>
              <a:ext uri="{FF2B5EF4-FFF2-40B4-BE49-F238E27FC236}">
                <a16:creationId xmlns:a16="http://schemas.microsoft.com/office/drawing/2014/main" id="{6423E2FE-F794-B2FF-9741-02072A046CBF}"/>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3" name="Slika 2" descr="Slika na kojoj se prikazuje tekst, snimka zaslona, Font, logotip&#10;&#10;Sadržaj generiran uz AI možda nije točan.">
            <a:extLst>
              <a:ext uri="{FF2B5EF4-FFF2-40B4-BE49-F238E27FC236}">
                <a16:creationId xmlns:a16="http://schemas.microsoft.com/office/drawing/2014/main" id="{BA2033CB-5A24-9B9E-6DAA-636F2EEA1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8980323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6" name="Tablica 5">
            <a:extLst>
              <a:ext uri="{FF2B5EF4-FFF2-40B4-BE49-F238E27FC236}">
                <a16:creationId xmlns:a16="http://schemas.microsoft.com/office/drawing/2014/main" id="{655D5CF9-22D7-E858-D3E5-41FAA9CBD6C1}"/>
              </a:ext>
            </a:extLst>
          </p:cNvPr>
          <p:cNvGraphicFramePr>
            <a:graphicFrameLocks noGrp="1"/>
          </p:cNvGraphicFramePr>
          <p:nvPr>
            <p:extLst>
              <p:ext uri="{D42A27DB-BD31-4B8C-83A1-F6EECF244321}">
                <p14:modId xmlns:p14="http://schemas.microsoft.com/office/powerpoint/2010/main" val="1017006293"/>
              </p:ext>
            </p:extLst>
          </p:nvPr>
        </p:nvGraphicFramePr>
        <p:xfrm>
          <a:off x="532764" y="1184910"/>
          <a:ext cx="5802721" cy="5291570"/>
        </p:xfrm>
        <a:graphic>
          <a:graphicData uri="http://schemas.openxmlformats.org/drawingml/2006/table">
            <a:tbl>
              <a:tblPr firstRow="1" firstCol="1" bandRow="1">
                <a:tableStyleId>{22838BEF-8BB2-4498-84A7-C5851F593DF1}</a:tableStyleId>
              </a:tblPr>
              <a:tblGrid>
                <a:gridCol w="2165683">
                  <a:extLst>
                    <a:ext uri="{9D8B030D-6E8A-4147-A177-3AD203B41FA5}">
                      <a16:colId xmlns:a16="http://schemas.microsoft.com/office/drawing/2014/main" val="2983301121"/>
                    </a:ext>
                  </a:extLst>
                </a:gridCol>
                <a:gridCol w="3637038">
                  <a:extLst>
                    <a:ext uri="{9D8B030D-6E8A-4147-A177-3AD203B41FA5}">
                      <a16:colId xmlns:a16="http://schemas.microsoft.com/office/drawing/2014/main" val="3516675164"/>
                    </a:ext>
                  </a:extLst>
                </a:gridCol>
              </a:tblGrid>
              <a:tr h="29008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kern="1200" dirty="0">
                          <a:solidFill>
                            <a:schemeClr val="dk1"/>
                          </a:solidFill>
                          <a:effectLst/>
                          <a:latin typeface="+mn-lt"/>
                          <a:ea typeface="DengXian" panose="02010600030101010101" pitchFamily="2" charset="-122"/>
                          <a:cs typeface="+mn-cs"/>
                        </a:rPr>
                        <a:t>ČITANJEM DO ZVIJEZDA – natjecanje u znanju i kreativnosti</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accent6">
                        <a:lumMod val="40000"/>
                        <a:lumOff val="60000"/>
                      </a:schemeClr>
                    </a:solidFill>
                  </a:tcPr>
                </a:tc>
                <a:extLst>
                  <a:ext uri="{0D108BD9-81ED-4DB2-BD59-A6C34878D82A}">
                    <a16:rowId xmlns:a16="http://schemas.microsoft.com/office/drawing/2014/main" val="3431316224"/>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D. Gubić , J. Zelenika</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81083340"/>
                  </a:ext>
                </a:extLst>
              </a:tr>
              <a:tr h="24661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6 učenika šestih razreda</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2517265088"/>
                  </a:ext>
                </a:extLst>
              </a:tr>
              <a:tr h="301845">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1 sat tjedno</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597784259"/>
                  </a:ext>
                </a:extLst>
              </a:tr>
              <a:tr h="32921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Razvijanje interesa za knjigu i poticanje dodatnog čitanja </a:t>
                      </a:r>
                      <a:r>
                        <a:rPr lang="hr-HR" sz="1200" kern="1200" dirty="0" err="1">
                          <a:solidFill>
                            <a:schemeClr val="dk1"/>
                          </a:solidFill>
                          <a:effectLst/>
                          <a:latin typeface="+mn-lt"/>
                          <a:ea typeface="DengXian" panose="02010600030101010101" pitchFamily="2" charset="-122"/>
                          <a:cs typeface="+mn-cs"/>
                        </a:rPr>
                        <a:t>nelektirnih</a:t>
                      </a:r>
                      <a:r>
                        <a:rPr lang="hr-HR" sz="1200" kern="1200" dirty="0">
                          <a:solidFill>
                            <a:schemeClr val="dk1"/>
                          </a:solidFill>
                          <a:effectLst/>
                          <a:latin typeface="+mn-lt"/>
                          <a:ea typeface="DengXian" panose="02010600030101010101" pitchFamily="2" charset="-122"/>
                          <a:cs typeface="+mn-cs"/>
                        </a:rPr>
                        <a:t> djela, natjecanje i kreativni rad na uratku koji predstavlja prikaz odabranih književnih djela .</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709410375"/>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Učenici samostalno čitaju tri odabrana djela koja povezuje ovogodišnja tema: Kontrast generacija. Učenici sudjeluju u kvizu znanja na školskoj i županijskoj razini natjecanja (Staro Petrovo Selo). Ukoliko postignu najbolje rezultate u županiji, bit će upućeni na nacionalnu razinu natjecanja s međunarodnim učešćem u Čakovcu.</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769814323"/>
                  </a:ext>
                </a:extLst>
              </a:tr>
              <a:tr h="26145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Kroz nastavnu godinu </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2949623456"/>
                  </a:ext>
                </a:extLst>
              </a:tr>
              <a:tr h="417444">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Razvijanje čitalačkih sposobnosti i interesa, stvaranje pozitivnog stava prema čitanju književnih tekstova. Aktivnost je namijenjena učenicima s intrinzičnom motivacijom za dodatno čitanje, istraživačko učenje i kreativno izražavanje.</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800134822"/>
                  </a:ext>
                </a:extLst>
              </a:tr>
              <a:tr h="28161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dirty="0">
                          <a:solidFill>
                            <a:schemeClr val="dk1"/>
                          </a:solidFill>
                          <a:effectLst/>
                          <a:latin typeface="+mn-lt"/>
                          <a:ea typeface="DengXian" panose="02010600030101010101" pitchFamily="2" charset="-122"/>
                          <a:cs typeface="+mn-cs"/>
                        </a:rPr>
                        <a:t>Nabava književnih djela, odlazak na županijsku i nacionalnu razinu.</a:t>
                      </a:r>
                      <a:endParaRPr lang="hr-HR" sz="1200" kern="120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431182993"/>
                  </a:ext>
                </a:extLst>
              </a:tr>
              <a:tr h="451279">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kern="1200" noProof="0" dirty="0">
                          <a:solidFill>
                            <a:schemeClr val="dk1"/>
                          </a:solidFill>
                          <a:effectLst/>
                          <a:latin typeface="+mn-lt"/>
                          <a:ea typeface="DengXian" panose="02010600030101010101" pitchFamily="2" charset="-122"/>
                          <a:cs typeface="+mn-cs"/>
                        </a:rPr>
                        <a:t>Predstavljanje aktivnosti na školskoj web </a:t>
                      </a:r>
                      <a:r>
                        <a:rPr lang="hr-HR" sz="1200" kern="1200" noProof="0" dirty="0" err="1">
                          <a:solidFill>
                            <a:schemeClr val="dk1"/>
                          </a:solidFill>
                          <a:effectLst/>
                          <a:latin typeface="+mn-lt"/>
                          <a:ea typeface="DengXian" panose="02010600030101010101" pitchFamily="2" charset="-122"/>
                          <a:cs typeface="+mn-cs"/>
                        </a:rPr>
                        <a:t>stranici,na</a:t>
                      </a:r>
                      <a:r>
                        <a:rPr lang="hr-HR" sz="1200" kern="1200" noProof="0" dirty="0">
                          <a:solidFill>
                            <a:schemeClr val="dk1"/>
                          </a:solidFill>
                          <a:effectLst/>
                          <a:latin typeface="+mn-lt"/>
                          <a:ea typeface="DengXian" panose="02010600030101010101" pitchFamily="2" charset="-122"/>
                          <a:cs typeface="+mn-cs"/>
                        </a:rPr>
                        <a:t> </a:t>
                      </a:r>
                      <a:r>
                        <a:rPr lang="hr-HR" sz="1200" kern="1200" noProof="0" dirty="0" err="1">
                          <a:solidFill>
                            <a:schemeClr val="dk1"/>
                          </a:solidFill>
                          <a:effectLst/>
                          <a:latin typeface="+mn-lt"/>
                          <a:ea typeface="DengXian" panose="02010600030101010101" pitchFamily="2" charset="-122"/>
                          <a:cs typeface="+mn-cs"/>
                        </a:rPr>
                        <a:t>facebook</a:t>
                      </a:r>
                      <a:r>
                        <a:rPr lang="hr-HR" sz="1200" kern="1200" noProof="0" dirty="0">
                          <a:solidFill>
                            <a:schemeClr val="dk1"/>
                          </a:solidFill>
                          <a:effectLst/>
                          <a:latin typeface="+mn-lt"/>
                          <a:ea typeface="DengXian" panose="02010600030101010101" pitchFamily="2" charset="-122"/>
                          <a:cs typeface="+mn-cs"/>
                        </a:rPr>
                        <a:t> stranici školske knjižnice.</a:t>
                      </a:r>
                      <a:endParaRPr lang="hr-HR" sz="1200" kern="1200" noProof="0" dirty="0">
                        <a:solidFill>
                          <a:schemeClr val="dk1"/>
                        </a:solidFill>
                        <a:effectLst/>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2269240168"/>
                  </a:ext>
                </a:extLst>
              </a:tr>
            </a:tbl>
          </a:graphicData>
        </a:graphic>
      </p:graphicFrame>
      <p:sp>
        <p:nvSpPr>
          <p:cNvPr id="2" name="Rezervirano mjesto broja slajda 1">
            <a:extLst>
              <a:ext uri="{FF2B5EF4-FFF2-40B4-BE49-F238E27FC236}">
                <a16:creationId xmlns:a16="http://schemas.microsoft.com/office/drawing/2014/main" id="{F43FBE9C-6BE7-B83D-5B83-5150A13891EA}"/>
              </a:ext>
            </a:extLst>
          </p:cNvPr>
          <p:cNvSpPr>
            <a:spLocks noGrp="1"/>
          </p:cNvSpPr>
          <p:nvPr>
            <p:ph type="sldNum" sz="quarter" idx="12"/>
          </p:nvPr>
        </p:nvSpPr>
        <p:spPr>
          <a:xfrm>
            <a:off x="5206879" y="9270332"/>
            <a:ext cx="1543050" cy="527403"/>
          </a:xfrm>
        </p:spPr>
        <p:txBody>
          <a:bodyPr/>
          <a:lstStyle/>
          <a:p>
            <a:fld id="{E7FDF1D0-E4F4-4EC6-B6AF-9683D68D0AF0}" type="slidenum">
              <a:rPr lang="hr-HR" smtClean="0"/>
              <a:t>68</a:t>
            </a:fld>
            <a:endParaRPr lang="hr-HR" dirty="0"/>
          </a:p>
        </p:txBody>
      </p:sp>
      <p:sp>
        <p:nvSpPr>
          <p:cNvPr id="3" name="Pravokutnik 2">
            <a:extLst>
              <a:ext uri="{FF2B5EF4-FFF2-40B4-BE49-F238E27FC236}">
                <a16:creationId xmlns:a16="http://schemas.microsoft.com/office/drawing/2014/main" id="{883A0B53-95B0-96AB-F7CC-DD7736EE22B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C6EAD21A-70B7-4A92-FED3-85409DE39B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7521671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FF0A-5A6B-305D-E7C8-E7036FC135F2}"/>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1E2B7E74-9537-EACD-DC7A-78CE906BD1DE}"/>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zervirano mjesto broja slajda 1">
            <a:extLst>
              <a:ext uri="{FF2B5EF4-FFF2-40B4-BE49-F238E27FC236}">
                <a16:creationId xmlns:a16="http://schemas.microsoft.com/office/drawing/2014/main" id="{0471DB4F-00A2-9D3A-63AD-164DE3FB9FDA}"/>
              </a:ext>
            </a:extLst>
          </p:cNvPr>
          <p:cNvSpPr>
            <a:spLocks noGrp="1"/>
          </p:cNvSpPr>
          <p:nvPr>
            <p:ph type="sldNum" sz="quarter" idx="12"/>
          </p:nvPr>
        </p:nvSpPr>
        <p:spPr>
          <a:xfrm>
            <a:off x="5206879" y="9270332"/>
            <a:ext cx="1543050" cy="527403"/>
          </a:xfrm>
        </p:spPr>
        <p:txBody>
          <a:bodyPr/>
          <a:lstStyle/>
          <a:p>
            <a:fld id="{E7FDF1D0-E4F4-4EC6-B6AF-9683D68D0AF0}" type="slidenum">
              <a:rPr lang="hr-HR" smtClean="0"/>
              <a:t>69</a:t>
            </a:fld>
            <a:endParaRPr lang="hr-HR" dirty="0"/>
          </a:p>
        </p:txBody>
      </p:sp>
      <p:sp>
        <p:nvSpPr>
          <p:cNvPr id="3" name="Pravokutnik 2">
            <a:extLst>
              <a:ext uri="{FF2B5EF4-FFF2-40B4-BE49-F238E27FC236}">
                <a16:creationId xmlns:a16="http://schemas.microsoft.com/office/drawing/2014/main" id="{CA1AF21E-A449-D2C7-3FEF-48522A60022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44737FA2-17F5-3B57-FC0C-73FC511F21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7" name="Tablica 6">
            <a:extLst>
              <a:ext uri="{FF2B5EF4-FFF2-40B4-BE49-F238E27FC236}">
                <a16:creationId xmlns:a16="http://schemas.microsoft.com/office/drawing/2014/main" id="{86929C9E-8E4F-58C4-11AF-42242BB6106A}"/>
              </a:ext>
            </a:extLst>
          </p:cNvPr>
          <p:cNvGraphicFramePr>
            <a:graphicFrameLocks noGrp="1"/>
          </p:cNvGraphicFramePr>
          <p:nvPr>
            <p:extLst>
              <p:ext uri="{D42A27DB-BD31-4B8C-83A1-F6EECF244321}">
                <p14:modId xmlns:p14="http://schemas.microsoft.com/office/powerpoint/2010/main" val="3727691272"/>
              </p:ext>
            </p:extLst>
          </p:nvPr>
        </p:nvGraphicFramePr>
        <p:xfrm>
          <a:off x="533400" y="1329885"/>
          <a:ext cx="5802086" cy="4105704"/>
        </p:xfrm>
        <a:graphic>
          <a:graphicData uri="http://schemas.openxmlformats.org/drawingml/2006/table">
            <a:tbl>
              <a:tblPr>
                <a:tableStyleId>{BDBED569-4797-4DF1-A0F4-6AAB3CD982D8}</a:tableStyleId>
              </a:tblPr>
              <a:tblGrid>
                <a:gridCol w="2154187">
                  <a:extLst>
                    <a:ext uri="{9D8B030D-6E8A-4147-A177-3AD203B41FA5}">
                      <a16:colId xmlns:a16="http://schemas.microsoft.com/office/drawing/2014/main" val="3528795567"/>
                    </a:ext>
                  </a:extLst>
                </a:gridCol>
                <a:gridCol w="3647899">
                  <a:extLst>
                    <a:ext uri="{9D8B030D-6E8A-4147-A177-3AD203B41FA5}">
                      <a16:colId xmlns:a16="http://schemas.microsoft.com/office/drawing/2014/main" val="789805060"/>
                    </a:ext>
                  </a:extLst>
                </a:gridCol>
              </a:tblGrid>
              <a:tr h="198775">
                <a:tc>
                  <a:txBody>
                    <a:bodyPr/>
                    <a:lstStyle/>
                    <a:p>
                      <a:pPr rtl="0" fontAlgn="t">
                        <a:spcBef>
                          <a:spcPts val="0"/>
                        </a:spcBef>
                        <a:spcAft>
                          <a:spcPts val="0"/>
                        </a:spcAft>
                      </a:pPr>
                      <a:r>
                        <a:rPr lang="hr-HR" sz="1200" b="1" u="none" strike="noStrike" dirty="0">
                          <a:solidFill>
                            <a:srgbClr val="000000"/>
                          </a:solidFill>
                          <a:effectLst/>
                        </a:rPr>
                        <a:t>Aktivnost</a:t>
                      </a:r>
                      <a:endParaRPr lang="hr-HR" sz="1200" dirty="0">
                        <a:effectLst/>
                      </a:endParaRPr>
                    </a:p>
                  </a:txBody>
                  <a:tcPr marL="62086" marR="62086" marT="42573" marB="42573">
                    <a:solidFill>
                      <a:schemeClr val="accent6">
                        <a:lumMod val="40000"/>
                        <a:lumOff val="60000"/>
                      </a:schemeClr>
                    </a:solidFill>
                  </a:tcPr>
                </a:tc>
                <a:tc>
                  <a:txBody>
                    <a:bodyPr/>
                    <a:lstStyle/>
                    <a:p>
                      <a:pPr rtl="0" fontAlgn="t">
                        <a:spcBef>
                          <a:spcPts val="0"/>
                        </a:spcBef>
                        <a:spcAft>
                          <a:spcPts val="0"/>
                        </a:spcAft>
                      </a:pPr>
                      <a:r>
                        <a:rPr lang="hr-HR" sz="1200" b="1" u="none" strike="noStrike" dirty="0">
                          <a:solidFill>
                            <a:srgbClr val="000000"/>
                          </a:solidFill>
                          <a:effectLst/>
                        </a:rPr>
                        <a:t>„ Čitajmo zajedno!”</a:t>
                      </a:r>
                    </a:p>
                  </a:txBody>
                  <a:tcPr marL="62086" marR="62086" marT="42573" marB="42573">
                    <a:solidFill>
                      <a:schemeClr val="accent6">
                        <a:lumMod val="40000"/>
                        <a:lumOff val="60000"/>
                      </a:schemeClr>
                    </a:solidFill>
                  </a:tcPr>
                </a:tc>
                <a:extLst>
                  <a:ext uri="{0D108BD9-81ED-4DB2-BD59-A6C34878D82A}">
                    <a16:rowId xmlns:a16="http://schemas.microsoft.com/office/drawing/2014/main" val="1471493949"/>
                  </a:ext>
                </a:extLst>
              </a:tr>
              <a:tr h="229912">
                <a:tc>
                  <a:txBody>
                    <a:bodyPr/>
                    <a:lstStyle/>
                    <a:p>
                      <a:pPr rtl="0" fontAlgn="t">
                        <a:spcBef>
                          <a:spcPts val="0"/>
                        </a:spcBef>
                        <a:spcAft>
                          <a:spcPts val="0"/>
                        </a:spcAft>
                      </a:pPr>
                      <a:r>
                        <a:rPr lang="hr-HR" sz="1200" b="1" u="none" strike="noStrike" dirty="0">
                          <a:solidFill>
                            <a:srgbClr val="000000"/>
                          </a:solidFill>
                          <a:effectLst/>
                        </a:rPr>
                        <a:t>Nositelj</a:t>
                      </a:r>
                      <a:endParaRPr lang="hr-HR" sz="1200" dirty="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K. Blažević</a:t>
                      </a:r>
                      <a:endParaRPr lang="hr-HR" sz="1200" dirty="0">
                        <a:effectLst/>
                      </a:endParaRPr>
                    </a:p>
                  </a:txBody>
                  <a:tcPr marL="106434" marR="106434" marT="42573" marB="42573"/>
                </a:tc>
                <a:extLst>
                  <a:ext uri="{0D108BD9-81ED-4DB2-BD59-A6C34878D82A}">
                    <a16:rowId xmlns:a16="http://schemas.microsoft.com/office/drawing/2014/main" val="57039743"/>
                  </a:ext>
                </a:extLst>
              </a:tr>
              <a:tr h="0">
                <a:tc>
                  <a:txBody>
                    <a:bodyPr/>
                    <a:lstStyle/>
                    <a:p>
                      <a:pPr rtl="0" fontAlgn="t">
                        <a:spcBef>
                          <a:spcPts val="0"/>
                        </a:spcBef>
                        <a:spcAft>
                          <a:spcPts val="0"/>
                        </a:spcAft>
                      </a:pPr>
                      <a:r>
                        <a:rPr lang="hr-HR" sz="1200" b="1" u="none" strike="noStrike" dirty="0">
                          <a:solidFill>
                            <a:srgbClr val="000000"/>
                          </a:solidFill>
                          <a:effectLst/>
                        </a:rPr>
                        <a:t>Planirani broj učenika</a:t>
                      </a:r>
                      <a:endParaRPr lang="hr-HR" sz="1200" dirty="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18</a:t>
                      </a:r>
                      <a:endParaRPr lang="hr-HR" sz="1200" dirty="0">
                        <a:effectLst/>
                      </a:endParaRPr>
                    </a:p>
                  </a:txBody>
                  <a:tcPr marL="106434" marR="106434" marT="42573" marB="42573"/>
                </a:tc>
                <a:extLst>
                  <a:ext uri="{0D108BD9-81ED-4DB2-BD59-A6C34878D82A}">
                    <a16:rowId xmlns:a16="http://schemas.microsoft.com/office/drawing/2014/main" val="930169909"/>
                  </a:ext>
                </a:extLst>
              </a:tr>
              <a:tr h="638319">
                <a:tc>
                  <a:txBody>
                    <a:bodyPr/>
                    <a:lstStyle/>
                    <a:p>
                      <a:pPr rtl="0" fontAlgn="t">
                        <a:spcBef>
                          <a:spcPts val="0"/>
                        </a:spcBef>
                        <a:spcAft>
                          <a:spcPts val="0"/>
                        </a:spcAft>
                      </a:pPr>
                      <a:r>
                        <a:rPr lang="hr-HR" sz="1200" b="1" u="none" strike="noStrike" dirty="0">
                          <a:solidFill>
                            <a:srgbClr val="000000"/>
                          </a:solidFill>
                          <a:effectLst/>
                        </a:rPr>
                        <a:t>Ciljevi aktivnosti</a:t>
                      </a:r>
                      <a:endParaRPr lang="hr-HR" sz="1200" dirty="0">
                        <a:effectLst/>
                      </a:endParaRPr>
                    </a:p>
                  </a:txBody>
                  <a:tcPr marL="62086" marR="62086" marT="42573" marB="42573">
                    <a:solidFill>
                      <a:schemeClr val="accent5">
                        <a:lumMod val="20000"/>
                        <a:lumOff val="80000"/>
                      </a:schemeClr>
                    </a:solidFill>
                  </a:tcPr>
                </a:tc>
                <a:tc>
                  <a:txBody>
                    <a:bodyPr/>
                    <a:lstStyle/>
                    <a:p>
                      <a:pPr algn="just" rtl="0" fontAlgn="ctr">
                        <a:spcBef>
                          <a:spcPts val="0"/>
                        </a:spcBef>
                        <a:spcAft>
                          <a:spcPts val="0"/>
                        </a:spcAft>
                      </a:pPr>
                      <a:r>
                        <a:rPr lang="hr-HR" sz="1200" b="0" i="0" kern="1200" dirty="0">
                          <a:solidFill>
                            <a:schemeClr val="tx1"/>
                          </a:solidFill>
                          <a:effectLst/>
                          <a:latin typeface="+mn-lt"/>
                          <a:ea typeface="+mn-ea"/>
                          <a:cs typeface="+mn-cs"/>
                        </a:rPr>
                        <a:t>Glavni cilj projekta "Čitajmo zajedno" je razvijati ljubav prema čitanju uz pomoć obitelji. Cilj je zajedničkim cjelovitim čitanjem jednog romana za djecu, pokušati probuditi ljubav i znatiželju u čitanju. </a:t>
                      </a:r>
                      <a:endParaRPr lang="hr-HR" sz="1200" dirty="0">
                        <a:effectLst/>
                      </a:endParaRPr>
                    </a:p>
                  </a:txBody>
                  <a:tcPr marL="62086" marR="62086" marT="44347" marB="44347" anchor="ctr"/>
                </a:tc>
                <a:extLst>
                  <a:ext uri="{0D108BD9-81ED-4DB2-BD59-A6C34878D82A}">
                    <a16:rowId xmlns:a16="http://schemas.microsoft.com/office/drawing/2014/main" val="4277987801"/>
                  </a:ext>
                </a:extLst>
              </a:tr>
              <a:tr h="534854">
                <a:tc>
                  <a:txBody>
                    <a:bodyPr/>
                    <a:lstStyle/>
                    <a:p>
                      <a:pPr rtl="0" fontAlgn="t">
                        <a:spcBef>
                          <a:spcPts val="0"/>
                        </a:spcBef>
                        <a:spcAft>
                          <a:spcPts val="0"/>
                        </a:spcAft>
                      </a:pPr>
                      <a:r>
                        <a:rPr lang="hr-HR" sz="1200" b="1" u="none" strike="noStrike">
                          <a:solidFill>
                            <a:srgbClr val="000000"/>
                          </a:solidFill>
                          <a:effectLst/>
                        </a:rPr>
                        <a:t>Način realizacije aktivnosti</a:t>
                      </a:r>
                      <a:endParaRPr lang="hr-HR" sz="1200">
                        <a:effectLst/>
                      </a:endParaRPr>
                    </a:p>
                  </a:txBody>
                  <a:tcPr marL="62086" marR="62086" marT="42573" marB="42573">
                    <a:solidFill>
                      <a:schemeClr val="accent5">
                        <a:lumMod val="20000"/>
                        <a:lumOff val="80000"/>
                      </a:schemeClr>
                    </a:solidFill>
                  </a:tcPr>
                </a:tc>
                <a:tc>
                  <a:txBody>
                    <a:bodyPr/>
                    <a:lstStyle/>
                    <a:p>
                      <a:pPr algn="just" rtl="0" fontAlgn="t">
                        <a:spcBef>
                          <a:spcPts val="0"/>
                        </a:spcBef>
                        <a:spcAft>
                          <a:spcPts val="0"/>
                        </a:spcAft>
                      </a:pPr>
                      <a:r>
                        <a:rPr lang="hr-HR" sz="1200" b="0" i="0" kern="1200" dirty="0">
                          <a:solidFill>
                            <a:schemeClr val="tx1"/>
                          </a:solidFill>
                          <a:effectLst/>
                          <a:latin typeface="+mn-lt"/>
                          <a:ea typeface="+mn-ea"/>
                          <a:cs typeface="+mn-cs"/>
                        </a:rPr>
                        <a:t>Učenici donose kući jedan dječji roman primjeren njihovom uzrastu. Zajedeno s roditeljima ili ukućanima čitaju cijeli roman prema svojim vremenskim mogućnostima. Prema uputama predstaviti pročitani roman i način realizacije kod kuće. </a:t>
                      </a:r>
                      <a:endParaRPr lang="hr-HR" sz="1200" dirty="0">
                        <a:effectLst/>
                      </a:endParaRPr>
                    </a:p>
                  </a:txBody>
                  <a:tcPr marL="62086" marR="62086" marT="42573" marB="42573"/>
                </a:tc>
                <a:extLst>
                  <a:ext uri="{0D108BD9-81ED-4DB2-BD59-A6C34878D82A}">
                    <a16:rowId xmlns:a16="http://schemas.microsoft.com/office/drawing/2014/main" val="1206814207"/>
                  </a:ext>
                </a:extLst>
              </a:tr>
              <a:tr h="229912">
                <a:tc>
                  <a:txBody>
                    <a:bodyPr/>
                    <a:lstStyle/>
                    <a:p>
                      <a:pPr rtl="0" fontAlgn="t">
                        <a:spcBef>
                          <a:spcPts val="0"/>
                        </a:spcBef>
                        <a:spcAft>
                          <a:spcPts val="0"/>
                        </a:spcAft>
                      </a:pPr>
                      <a:r>
                        <a:rPr lang="hr-HR" sz="1200" b="1" u="none" strike="noStrike">
                          <a:solidFill>
                            <a:srgbClr val="000000"/>
                          </a:solidFill>
                          <a:effectLst/>
                        </a:rPr>
                        <a:t>Vremenski okvir aktivnosti</a:t>
                      </a:r>
                      <a:endParaRPr lang="hr-HR" sz="1200">
                        <a:effectLst/>
                      </a:endParaRPr>
                    </a:p>
                  </a:txBody>
                  <a:tcPr marL="62086" marR="62086" marT="42573" marB="42573">
                    <a:solidFill>
                      <a:schemeClr val="accent5">
                        <a:lumMod val="20000"/>
                        <a:lumOff val="80000"/>
                      </a:schemeClr>
                    </a:solidFill>
                  </a:tcPr>
                </a:tc>
                <a:tc>
                  <a:txBody>
                    <a:bodyPr/>
                    <a:lstStyle/>
                    <a:p>
                      <a:pPr algn="just" rtl="0" fontAlgn="t">
                        <a:spcBef>
                          <a:spcPts val="0"/>
                        </a:spcBef>
                        <a:spcAft>
                          <a:spcPts val="0"/>
                        </a:spcAft>
                      </a:pPr>
                      <a:r>
                        <a:rPr lang="hr-HR" sz="1200" b="0" u="none" strike="noStrike" dirty="0">
                          <a:solidFill>
                            <a:srgbClr val="000000"/>
                          </a:solidFill>
                          <a:effectLst/>
                        </a:rPr>
                        <a:t>Tijekom školske godine 2025./26.</a:t>
                      </a:r>
                      <a:endParaRPr lang="hr-HR" sz="1200" dirty="0">
                        <a:effectLst/>
                      </a:endParaRPr>
                    </a:p>
                  </a:txBody>
                  <a:tcPr marL="62086" marR="62086" marT="42573" marB="42573"/>
                </a:tc>
                <a:extLst>
                  <a:ext uri="{0D108BD9-81ED-4DB2-BD59-A6C34878D82A}">
                    <a16:rowId xmlns:a16="http://schemas.microsoft.com/office/drawing/2014/main" val="182463258"/>
                  </a:ext>
                </a:extLst>
              </a:tr>
              <a:tr h="494908">
                <a:tc>
                  <a:txBody>
                    <a:bodyPr/>
                    <a:lstStyle/>
                    <a:p>
                      <a:pPr rtl="0" fontAlgn="t">
                        <a:spcBef>
                          <a:spcPts val="0"/>
                        </a:spcBef>
                        <a:spcAft>
                          <a:spcPts val="0"/>
                        </a:spcAft>
                      </a:pPr>
                      <a:r>
                        <a:rPr lang="hr-HR" sz="1200" b="1" u="none" strike="noStrike">
                          <a:solidFill>
                            <a:srgbClr val="000000"/>
                          </a:solidFill>
                          <a:effectLst/>
                        </a:rPr>
                        <a:t>Osnovna namjena aktivnosti</a:t>
                      </a:r>
                      <a:endParaRPr lang="hr-HR" sz="1200">
                        <a:effectLst/>
                      </a:endParaRPr>
                    </a:p>
                  </a:txBody>
                  <a:tcPr marL="62086" marR="62086" marT="42573" marB="42573">
                    <a:solidFill>
                      <a:schemeClr val="accent5">
                        <a:lumMod val="20000"/>
                        <a:lumOff val="80000"/>
                      </a:schemeClr>
                    </a:solidFill>
                  </a:tcPr>
                </a:tc>
                <a:tc>
                  <a:txBody>
                    <a:bodyPr/>
                    <a:lstStyle/>
                    <a:p>
                      <a:pPr algn="just" rtl="0" fontAlgn="ctr">
                        <a:spcBef>
                          <a:spcPts val="0"/>
                        </a:spcBef>
                        <a:spcAft>
                          <a:spcPts val="0"/>
                        </a:spcAft>
                      </a:pPr>
                      <a:r>
                        <a:rPr lang="hr-HR" sz="1200" b="0" i="0" kern="1200">
                          <a:solidFill>
                            <a:schemeClr val="tx1"/>
                          </a:solidFill>
                          <a:effectLst/>
                          <a:latin typeface="+mn-lt"/>
                          <a:ea typeface="+mn-ea"/>
                          <a:cs typeface="+mn-cs"/>
                        </a:rPr>
                        <a:t>Zainteresirati </a:t>
                      </a:r>
                      <a:r>
                        <a:rPr lang="hr-HR" sz="1200" b="0" i="0" kern="1200" dirty="0">
                          <a:solidFill>
                            <a:schemeClr val="tx1"/>
                          </a:solidFill>
                          <a:effectLst/>
                          <a:latin typeface="+mn-lt"/>
                          <a:ea typeface="+mn-ea"/>
                          <a:cs typeface="+mn-cs"/>
                        </a:rPr>
                        <a:t>djecu za čitanje opširnih djela, pročitati djelo u cijelosti, razvijati pozornost, pažnju, pamćenje.</a:t>
                      </a:r>
                      <a:endParaRPr lang="hr-HR" sz="1200" dirty="0">
                        <a:effectLst/>
                      </a:endParaRPr>
                    </a:p>
                  </a:txBody>
                  <a:tcPr marL="62086" marR="62086" marT="44347" marB="44347" anchor="ctr"/>
                </a:tc>
                <a:extLst>
                  <a:ext uri="{0D108BD9-81ED-4DB2-BD59-A6C34878D82A}">
                    <a16:rowId xmlns:a16="http://schemas.microsoft.com/office/drawing/2014/main" val="1125946626"/>
                  </a:ext>
                </a:extLst>
              </a:tr>
              <a:tr h="262641">
                <a:tc>
                  <a:txBody>
                    <a:bodyPr/>
                    <a:lstStyle/>
                    <a:p>
                      <a:pPr rtl="0" fontAlgn="t">
                        <a:spcBef>
                          <a:spcPts val="0"/>
                        </a:spcBef>
                        <a:spcAft>
                          <a:spcPts val="0"/>
                        </a:spcAft>
                      </a:pPr>
                      <a:r>
                        <a:rPr lang="hr-HR" sz="1200" b="1" u="none" strike="noStrike" dirty="0">
                          <a:solidFill>
                            <a:srgbClr val="000000"/>
                          </a:solidFill>
                          <a:effectLst/>
                        </a:rPr>
                        <a:t>Okvirni troškovnik za aktivnost</a:t>
                      </a:r>
                      <a:endParaRPr lang="hr-HR" sz="1200" dirty="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hr-HR" sz="1200" b="0" u="none" strike="noStrike" dirty="0">
                          <a:solidFill>
                            <a:srgbClr val="000000"/>
                          </a:solidFill>
                          <a:effectLst/>
                        </a:rPr>
                        <a:t>Nema</a:t>
                      </a:r>
                      <a:endParaRPr lang="hr-HR" sz="1200" dirty="0">
                        <a:effectLst/>
                      </a:endParaRPr>
                    </a:p>
                  </a:txBody>
                  <a:tcPr marL="62086" marR="62086" marT="42573" marB="42573"/>
                </a:tc>
                <a:extLst>
                  <a:ext uri="{0D108BD9-81ED-4DB2-BD59-A6C34878D82A}">
                    <a16:rowId xmlns:a16="http://schemas.microsoft.com/office/drawing/2014/main" val="1518211799"/>
                  </a:ext>
                </a:extLst>
              </a:tr>
              <a:tr h="310523">
                <a:tc>
                  <a:txBody>
                    <a:bodyPr/>
                    <a:lstStyle/>
                    <a:p>
                      <a:pPr rtl="0" fontAlgn="t">
                        <a:spcBef>
                          <a:spcPts val="0"/>
                        </a:spcBef>
                        <a:spcAft>
                          <a:spcPts val="0"/>
                        </a:spcAft>
                      </a:pPr>
                      <a:r>
                        <a:rPr lang="hr-HR" sz="1200" b="1" u="none" strike="noStrike" dirty="0">
                          <a:solidFill>
                            <a:srgbClr val="000000"/>
                          </a:solidFill>
                          <a:effectLst/>
                        </a:rPr>
                        <a:t>Način praćenja aktivnosti</a:t>
                      </a:r>
                      <a:endParaRPr lang="hr-HR" sz="1200" dirty="0">
                        <a:effectLst/>
                      </a:endParaRPr>
                    </a:p>
                  </a:txBody>
                  <a:tcPr marL="62086" marR="62086" marT="42573" marB="42573">
                    <a:solidFill>
                      <a:schemeClr val="accent5">
                        <a:lumMod val="20000"/>
                        <a:lumOff val="80000"/>
                      </a:schemeClr>
                    </a:solidFill>
                  </a:tcPr>
                </a:tc>
                <a:tc>
                  <a:txBody>
                    <a:bodyPr/>
                    <a:lstStyle/>
                    <a:p>
                      <a:pPr rtl="0" fontAlgn="t">
                        <a:spcBef>
                          <a:spcPts val="0"/>
                        </a:spcBef>
                        <a:spcAft>
                          <a:spcPts val="0"/>
                        </a:spcAft>
                      </a:pPr>
                      <a:r>
                        <a:rPr lang="pl-PL" sz="1200" b="0" u="none" strike="noStrike" dirty="0">
                          <a:solidFill>
                            <a:srgbClr val="000000"/>
                          </a:solidFill>
                          <a:effectLst/>
                        </a:rPr>
                        <a:t>Objava fotografija i kratka prezentacija prijekta na Web stranici škole. </a:t>
                      </a:r>
                      <a:endParaRPr lang="pl-PL" sz="1200" dirty="0">
                        <a:effectLst/>
                      </a:endParaRPr>
                    </a:p>
                  </a:txBody>
                  <a:tcPr marL="62086" marR="62086" marT="42573" marB="42573"/>
                </a:tc>
                <a:extLst>
                  <a:ext uri="{0D108BD9-81ED-4DB2-BD59-A6C34878D82A}">
                    <a16:rowId xmlns:a16="http://schemas.microsoft.com/office/drawing/2014/main" val="1447250070"/>
                  </a:ext>
                </a:extLst>
              </a:tr>
            </a:tbl>
          </a:graphicData>
        </a:graphic>
      </p:graphicFrame>
    </p:spTree>
    <p:extLst>
      <p:ext uri="{BB962C8B-B14F-4D97-AF65-F5344CB8AC3E}">
        <p14:creationId xmlns:p14="http://schemas.microsoft.com/office/powerpoint/2010/main" val="8352241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zervirano mjesto broja slajda 1">
            <a:extLst>
              <a:ext uri="{FF2B5EF4-FFF2-40B4-BE49-F238E27FC236}">
                <a16:creationId xmlns:a16="http://schemas.microsoft.com/office/drawing/2014/main" id="{9CA7860D-CB56-BF18-BA04-F34EB7E4CA7C}"/>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70</a:t>
            </a:fld>
            <a:endParaRPr lang="hr-HR" dirty="0"/>
          </a:p>
        </p:txBody>
      </p:sp>
      <p:sp>
        <p:nvSpPr>
          <p:cNvPr id="3" name="Pravokutnik 2">
            <a:extLst>
              <a:ext uri="{FF2B5EF4-FFF2-40B4-BE49-F238E27FC236}">
                <a16:creationId xmlns:a16="http://schemas.microsoft.com/office/drawing/2014/main" id="{4AF3BF73-7672-7CC6-EF79-F47EFAC24BD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CC647FEA-B36E-B05B-0A95-421EFCA353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8" name="Tablica 7">
            <a:extLst>
              <a:ext uri="{FF2B5EF4-FFF2-40B4-BE49-F238E27FC236}">
                <a16:creationId xmlns:a16="http://schemas.microsoft.com/office/drawing/2014/main" id="{924A6B06-5E27-4655-BF55-A142816C6AFA}"/>
              </a:ext>
            </a:extLst>
          </p:cNvPr>
          <p:cNvGraphicFramePr>
            <a:graphicFrameLocks noGrp="1"/>
          </p:cNvGraphicFramePr>
          <p:nvPr>
            <p:extLst>
              <p:ext uri="{D42A27DB-BD31-4B8C-83A1-F6EECF244321}">
                <p14:modId xmlns:p14="http://schemas.microsoft.com/office/powerpoint/2010/main" val="3518432365"/>
              </p:ext>
            </p:extLst>
          </p:nvPr>
        </p:nvGraphicFramePr>
        <p:xfrm>
          <a:off x="559587" y="1184910"/>
          <a:ext cx="5738826" cy="5404434"/>
        </p:xfrm>
        <a:graphic>
          <a:graphicData uri="http://schemas.openxmlformats.org/drawingml/2006/table">
            <a:tbl>
              <a:tblPr firstRow="1" firstCol="1" bandRow="1">
                <a:tableStyleId>{22838BEF-8BB2-4498-84A7-C5851F593DF1}</a:tableStyleId>
              </a:tblPr>
              <a:tblGrid>
                <a:gridCol w="2163735">
                  <a:extLst>
                    <a:ext uri="{9D8B030D-6E8A-4147-A177-3AD203B41FA5}">
                      <a16:colId xmlns:a16="http://schemas.microsoft.com/office/drawing/2014/main" val="200129380"/>
                    </a:ext>
                  </a:extLst>
                </a:gridCol>
                <a:gridCol w="3575091">
                  <a:extLst>
                    <a:ext uri="{9D8B030D-6E8A-4147-A177-3AD203B41FA5}">
                      <a16:colId xmlns:a16="http://schemas.microsoft.com/office/drawing/2014/main" val="1844195093"/>
                    </a:ext>
                  </a:extLst>
                </a:gridCol>
              </a:tblGrid>
              <a:tr h="32777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LOVCI NA RIJEČI – </a:t>
                      </a:r>
                      <a:r>
                        <a:rPr lang="hr-HR" sz="1200" dirty="0" err="1">
                          <a:effectLst/>
                          <a:latin typeface="+mn-lt"/>
                          <a:ea typeface="Calibri" panose="020F0502020204030204" pitchFamily="34" charset="0"/>
                        </a:rPr>
                        <a:t>eTwinning</a:t>
                      </a:r>
                      <a:r>
                        <a:rPr lang="hr-HR" sz="1200" dirty="0">
                          <a:effectLst/>
                          <a:latin typeface="+mn-lt"/>
                          <a:ea typeface="Calibri" panose="020F0502020204030204" pitchFamily="34" charset="0"/>
                        </a:rPr>
                        <a:t> projekt</a:t>
                      </a:r>
                    </a:p>
                  </a:txBody>
                  <a:tcPr marL="68580" marR="68580" marT="0" marB="0">
                    <a:solidFill>
                      <a:schemeClr val="accent6">
                        <a:lumMod val="40000"/>
                        <a:lumOff val="60000"/>
                      </a:schemeClr>
                    </a:solidFill>
                  </a:tcPr>
                </a:tc>
                <a:extLst>
                  <a:ext uri="{0D108BD9-81ED-4DB2-BD59-A6C34878D82A}">
                    <a16:rowId xmlns:a16="http://schemas.microsoft.com/office/drawing/2014/main" val="943925463"/>
                  </a:ext>
                </a:extLst>
              </a:tr>
              <a:tr h="26547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D. Gubić i K. Blažević</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459532337"/>
                  </a:ext>
                </a:extLst>
              </a:tr>
              <a:tr h="30928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19</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515778435"/>
                  </a:ext>
                </a:extLst>
              </a:tr>
              <a:tr h="239322">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1 sat tjedno</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779988953"/>
                  </a:ext>
                </a:extLst>
              </a:tr>
              <a:tr h="47204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rPr>
                        <a:t>Projekt potiče ljubav prema jeziku, bogaćenje rječnika i kreativno izražavanje. Učenici postaju mali jezični istraživači – pronalaze nepoznate riječi, uče njihova značenja i koriste ih u govoru i pisanju.</a:t>
                      </a:r>
                    </a:p>
                  </a:txBody>
                  <a:tcPr marL="68580" marR="68580" marT="0" marB="0">
                    <a:solidFill>
                      <a:schemeClr val="bg1"/>
                    </a:solidFill>
                  </a:tcPr>
                </a:tc>
                <a:extLst>
                  <a:ext uri="{0D108BD9-81ED-4DB2-BD59-A6C34878D82A}">
                    <a16:rowId xmlns:a16="http://schemas.microsoft.com/office/drawing/2014/main" val="673185490"/>
                  </a:ext>
                </a:extLst>
              </a:tr>
              <a:tr h="45433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t>Kroz godinu učenici stvaraju vlastitu „Knjigu riječi“, koja kombinira osobni rječnik, bilježnicu aktivnosti i zajednički razredni projekt, čuvajući pritom kulturnu baštinu svog kraja kroz stare i nove riječi.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846636405"/>
                  </a:ext>
                </a:extLst>
              </a:tr>
              <a:tr h="26169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mn-lt"/>
                          <a:ea typeface="Times New Roman" panose="02020603050405020304" pitchFamily="18" charset="0"/>
                          <a:cs typeface="Calibri" panose="020F0502020204030204" pitchFamily="34" charset="0"/>
                        </a:rPr>
                        <a:t>Tijekom nastavne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000084104"/>
                  </a:ext>
                </a:extLst>
              </a:tr>
              <a:tr h="442304">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fontAlgn="base">
                        <a:lnSpc>
                          <a:spcPct val="107000"/>
                        </a:lnSpc>
                        <a:spcAft>
                          <a:spcPts val="0"/>
                        </a:spcAft>
                      </a:pPr>
                      <a:r>
                        <a:rPr lang="hr-HR" sz="1200" dirty="0"/>
                        <a:t>Potaknuti ljubav prema jeziku i izražavanju kod učenika. Razvijati i proširivati rječnik učenika kroz otkrivanje novih i starih riječi. Poticati kreativno korištenje jezika u govoru i pisanju. Upoznati učenike s kulturnom baštinom svog kraja kroz jezik i riječi. Razvijati istraživačke i promatračke vještine kroz prikupljanje i bilježenje riječi. Stvarati osobni i zajednički proizvod – „Knjigu riječi“ – koja potiče suradnju i refleksiju. </a:t>
                      </a:r>
                    </a:p>
                  </a:txBody>
                  <a:tcPr marL="68580" marR="68580" marT="0" marB="0">
                    <a:solidFill>
                      <a:schemeClr val="bg1"/>
                    </a:solidFill>
                  </a:tcPr>
                </a:tc>
                <a:extLst>
                  <a:ext uri="{0D108BD9-81ED-4DB2-BD59-A6C34878D82A}">
                    <a16:rowId xmlns:a16="http://schemas.microsoft.com/office/drawing/2014/main" val="971987705"/>
                  </a:ext>
                </a:extLst>
              </a:tr>
              <a:tr h="28244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Nema troškova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990552888"/>
                  </a:ext>
                </a:extLst>
              </a:tr>
              <a:tr h="46974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Objava na </a:t>
                      </a:r>
                      <a:r>
                        <a:rPr lang="hr-HR" sz="1200" dirty="0" err="1">
                          <a:effectLst/>
                          <a:latin typeface="+mn-lt"/>
                          <a:ea typeface="Calibri" panose="020F0502020204030204" pitchFamily="34" charset="0"/>
                          <a:cs typeface="Calibri" panose="020F0502020204030204" pitchFamily="34" charset="0"/>
                        </a:rPr>
                        <a:t>eTwinning</a:t>
                      </a:r>
                      <a:r>
                        <a:rPr lang="hr-HR" sz="1200" dirty="0">
                          <a:effectLst/>
                          <a:latin typeface="+mn-lt"/>
                          <a:ea typeface="Calibri" panose="020F0502020204030204" pitchFamily="34" charset="0"/>
                          <a:cs typeface="Calibri" panose="020F0502020204030204" pitchFamily="34" charset="0"/>
                        </a:rPr>
                        <a:t> platformi, predstavljanje aktivnosti na školskoj web stranici i na </a:t>
                      </a:r>
                      <a:r>
                        <a:rPr lang="hr-HR" sz="1200" dirty="0" err="1">
                          <a:effectLst/>
                          <a:latin typeface="+mn-lt"/>
                          <a:ea typeface="Calibri" panose="020F0502020204030204" pitchFamily="34" charset="0"/>
                          <a:cs typeface="Calibri" panose="020F0502020204030204" pitchFamily="34" charset="0"/>
                        </a:rPr>
                        <a:t>facebook</a:t>
                      </a:r>
                      <a:r>
                        <a:rPr lang="hr-HR" sz="1200" dirty="0">
                          <a:effectLst/>
                          <a:latin typeface="+mn-lt"/>
                          <a:ea typeface="Calibri" panose="020F0502020204030204" pitchFamily="34" charset="0"/>
                          <a:cs typeface="Calibri" panose="020F0502020204030204" pitchFamily="34" charset="0"/>
                        </a:rPr>
                        <a:t> stranici školske knjižnice.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158993289"/>
                  </a:ext>
                </a:extLst>
              </a:tr>
            </a:tbl>
          </a:graphicData>
        </a:graphic>
      </p:graphicFrame>
    </p:spTree>
    <p:extLst>
      <p:ext uri="{BB962C8B-B14F-4D97-AF65-F5344CB8AC3E}">
        <p14:creationId xmlns:p14="http://schemas.microsoft.com/office/powerpoint/2010/main" val="36412231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
        <p:nvSpPr>
          <p:cNvPr id="4" name="Rezervirano mjesto broja slajda 1">
            <a:extLst>
              <a:ext uri="{FF2B5EF4-FFF2-40B4-BE49-F238E27FC236}">
                <a16:creationId xmlns:a16="http://schemas.microsoft.com/office/drawing/2014/main" id="{20E24F37-611E-F0B3-4D5C-A15CEF25CBEB}"/>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71</a:t>
            </a:fld>
            <a:endParaRPr lang="hr-HR" dirty="0"/>
          </a:p>
        </p:txBody>
      </p:sp>
      <p:graphicFrame>
        <p:nvGraphicFramePr>
          <p:cNvPr id="7" name="Tablica 6">
            <a:extLst>
              <a:ext uri="{FF2B5EF4-FFF2-40B4-BE49-F238E27FC236}">
                <a16:creationId xmlns:a16="http://schemas.microsoft.com/office/drawing/2014/main" id="{4E0E89DD-965C-E799-665F-1ECABA91C8F9}"/>
              </a:ext>
            </a:extLst>
          </p:cNvPr>
          <p:cNvGraphicFramePr>
            <a:graphicFrameLocks noGrp="1"/>
          </p:cNvGraphicFramePr>
          <p:nvPr>
            <p:extLst>
              <p:ext uri="{D42A27DB-BD31-4B8C-83A1-F6EECF244321}">
                <p14:modId xmlns:p14="http://schemas.microsoft.com/office/powerpoint/2010/main" val="2104752175"/>
              </p:ext>
            </p:extLst>
          </p:nvPr>
        </p:nvGraphicFramePr>
        <p:xfrm>
          <a:off x="471487" y="4876352"/>
          <a:ext cx="5853748" cy="4328764"/>
        </p:xfrm>
        <a:graphic>
          <a:graphicData uri="http://schemas.openxmlformats.org/drawingml/2006/table">
            <a:tbl>
              <a:tblPr firstRow="1" firstCol="1" bandRow="1">
                <a:tableStyleId>{22838BEF-8BB2-4498-84A7-C5851F593DF1}</a:tableStyleId>
              </a:tblPr>
              <a:tblGrid>
                <a:gridCol w="2232524">
                  <a:extLst>
                    <a:ext uri="{9D8B030D-6E8A-4147-A177-3AD203B41FA5}">
                      <a16:colId xmlns:a16="http://schemas.microsoft.com/office/drawing/2014/main" val="3944491976"/>
                    </a:ext>
                  </a:extLst>
                </a:gridCol>
                <a:gridCol w="3621224">
                  <a:extLst>
                    <a:ext uri="{9D8B030D-6E8A-4147-A177-3AD203B41FA5}">
                      <a16:colId xmlns:a16="http://schemas.microsoft.com/office/drawing/2014/main" val="1572269892"/>
                    </a:ext>
                  </a:extLst>
                </a:gridCol>
              </a:tblGrid>
              <a:tr h="29893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Razredni projekt – Sankt Nikolaus </a:t>
                      </a:r>
                      <a:r>
                        <a:rPr lang="hr-HR" sz="1200" dirty="0" err="1">
                          <a:effectLst/>
                          <a:latin typeface="+mn-lt"/>
                          <a:ea typeface="Calibri" panose="020F0502020204030204" pitchFamily="34" charset="0"/>
                        </a:rPr>
                        <a:t>und</a:t>
                      </a:r>
                      <a:r>
                        <a:rPr lang="hr-HR" sz="1200" dirty="0">
                          <a:effectLst/>
                          <a:latin typeface="+mn-lt"/>
                          <a:ea typeface="Calibri" panose="020F0502020204030204" pitchFamily="34" charset="0"/>
                        </a:rPr>
                        <a:t> </a:t>
                      </a:r>
                      <a:r>
                        <a:rPr lang="hr-HR" sz="1200" dirty="0" err="1">
                          <a:effectLst/>
                          <a:latin typeface="+mn-lt"/>
                          <a:ea typeface="Calibri" panose="020F0502020204030204" pitchFamily="34" charset="0"/>
                        </a:rPr>
                        <a:t>Weihnachten</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4376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noProof="0">
                          <a:effectLst/>
                          <a:latin typeface="+mn-lt"/>
                          <a:ea typeface="Calibri" panose="020F0502020204030204" pitchFamily="34" charset="0"/>
                        </a:rPr>
                        <a:t>D.Gorički</a:t>
                      </a:r>
                    </a:p>
                  </a:txBody>
                  <a:tcPr marL="114300" marR="114300" marT="0" marB="0">
                    <a:solidFill>
                      <a:schemeClr val="bg1"/>
                    </a:solidFill>
                  </a:tcPr>
                </a:tc>
                <a:extLst>
                  <a:ext uri="{0D108BD9-81ED-4DB2-BD59-A6C34878D82A}">
                    <a16:rowId xmlns:a16="http://schemas.microsoft.com/office/drawing/2014/main" val="1002994163"/>
                  </a:ext>
                </a:extLst>
              </a:tr>
              <a:tr h="19166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noProof="0">
                          <a:effectLst/>
                          <a:latin typeface="+mn-lt"/>
                          <a:ea typeface="Calibri" panose="020F0502020204030204" pitchFamily="34" charset="0"/>
                        </a:rPr>
                        <a:t>Od 4. do 8. razreda</a:t>
                      </a:r>
                    </a:p>
                  </a:txBody>
                  <a:tcPr marL="114300" marR="114300" marT="0" marB="0">
                    <a:solidFill>
                      <a:schemeClr val="bg1"/>
                    </a:solidFill>
                  </a:tcPr>
                </a:tc>
                <a:extLst>
                  <a:ext uri="{0D108BD9-81ED-4DB2-BD59-A6C34878D82A}">
                    <a16:rowId xmlns:a16="http://schemas.microsoft.com/office/drawing/2014/main" val="2147242371"/>
                  </a:ext>
                </a:extLst>
              </a:tr>
              <a:tr h="191669">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noProof="0">
                          <a:effectLst/>
                          <a:latin typeface="+mn-lt"/>
                          <a:ea typeface="Calibri" panose="020F0502020204030204" pitchFamily="34" charset="0"/>
                        </a:rPr>
                        <a:t>Tijekom školske godine 2025./26.</a:t>
                      </a:r>
                    </a:p>
                  </a:txBody>
                  <a:tcPr marL="114300" marR="114300" marT="0" marB="0">
                    <a:solidFill>
                      <a:schemeClr val="bg1"/>
                    </a:solidFill>
                  </a:tcPr>
                </a:tc>
                <a:extLst>
                  <a:ext uri="{0D108BD9-81ED-4DB2-BD59-A6C34878D82A}">
                    <a16:rowId xmlns:a16="http://schemas.microsoft.com/office/drawing/2014/main" val="1870274001"/>
                  </a:ext>
                </a:extLst>
              </a:tr>
              <a:tr h="159529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latin typeface="+mn-lt"/>
                        </a:rPr>
                        <a:t>Proširiti vokabular vezan uz Božić, sv. Nikolu i zimske blagdane (npr. der Weihnachtsbaum, die Geschenke, der Nikolaus, der Stiefel…). Razvijati vještine čitanja s razumijevanjem kroz jednostavne tekstove, pjesmice ili priče o Božiću i sv. Nikoli. Vježbati pisanje kratkih opisa ili pisama (npr. "Pismo sv. Nikoli" – Brief an den Nikolaus). Vježbati usmeno izražavanje kroz dijaloge, igre uloga ili prezentacije vezane uz blagdanske običaje.</a:t>
                      </a:r>
                    </a:p>
                  </a:txBody>
                  <a:tcPr marL="68580" marR="68580" marT="0" marB="0">
                    <a:solidFill>
                      <a:schemeClr val="bg1"/>
                    </a:solidFill>
                  </a:tcPr>
                </a:tc>
                <a:extLst>
                  <a:ext uri="{0D108BD9-81ED-4DB2-BD59-A6C34878D82A}">
                    <a16:rowId xmlns:a16="http://schemas.microsoft.com/office/drawing/2014/main" val="2580803967"/>
                  </a:ext>
                </a:extLst>
              </a:tr>
              <a:tr h="39218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latin typeface="+mn-lt"/>
                        </a:rPr>
                        <a:t>Plakati, prezentacije, kvizovi, čestitke, razmjena uradaka s učenicima drugih škola.</a:t>
                      </a:r>
                      <a:endParaRPr lang="hr-HR" sz="1200" noProof="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1429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cs typeface="Calibri" panose="020F0502020204030204" pitchFamily="34" charset="0"/>
                        </a:rPr>
                        <a:t>Prosinac 2025.</a:t>
                      </a:r>
                      <a:endParaRPr lang="hr-HR" sz="1200" noProof="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16588">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latin typeface="+mn-lt"/>
                        </a:rPr>
                        <a:t>Razvijati potrebu i ljubav prema njemačkom jeziku u svakodnevnoj upotrebi.</a:t>
                      </a:r>
                    </a:p>
                  </a:txBody>
                  <a:tcPr marL="68580" marR="68580" marT="0" marB="0">
                    <a:solidFill>
                      <a:schemeClr val="bg1"/>
                    </a:solidFill>
                  </a:tcPr>
                </a:tc>
                <a:extLst>
                  <a:ext uri="{0D108BD9-81ED-4DB2-BD59-A6C34878D82A}">
                    <a16:rowId xmlns:a16="http://schemas.microsoft.com/office/drawing/2014/main" val="2630794146"/>
                  </a:ext>
                </a:extLst>
              </a:tr>
              <a:tr h="19166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59270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b="0" noProof="0" dirty="0">
                          <a:solidFill>
                            <a:schemeClr val="tx1"/>
                          </a:solidFill>
                          <a:effectLst/>
                          <a:latin typeface="+mn-lt"/>
                          <a:ea typeface="Calibri" panose="020F0502020204030204" pitchFamily="34" charset="0"/>
                        </a:rPr>
                        <a:t>Pisanje članka i postavljanje fotografija na web stranicu škole. </a:t>
                      </a:r>
                      <a:r>
                        <a:rPr lang="hr-HR" sz="1200" b="0" noProof="0" dirty="0" err="1">
                          <a:solidFill>
                            <a:schemeClr val="tx1"/>
                          </a:solidFill>
                          <a:effectLst/>
                          <a:latin typeface="+mn-lt"/>
                          <a:ea typeface="Calibri" panose="020F0502020204030204" pitchFamily="34" charset="0"/>
                        </a:rPr>
                        <a:t>Sumativno</a:t>
                      </a:r>
                      <a:r>
                        <a:rPr lang="hr-HR" sz="1200" b="0" noProof="0" dirty="0">
                          <a:solidFill>
                            <a:schemeClr val="tx1"/>
                          </a:solidFill>
                          <a:effectLst/>
                          <a:latin typeface="+mn-lt"/>
                          <a:ea typeface="Calibri" panose="020F0502020204030204" pitchFamily="34" charset="0"/>
                        </a:rPr>
                        <a:t> vrednovanje učenika i </a:t>
                      </a:r>
                      <a:r>
                        <a:rPr lang="hr-HR" sz="1200" b="0" noProof="0" dirty="0" err="1">
                          <a:solidFill>
                            <a:schemeClr val="tx1"/>
                          </a:solidFill>
                          <a:effectLst/>
                          <a:latin typeface="+mn-lt"/>
                          <a:ea typeface="Calibri" panose="020F0502020204030204" pitchFamily="34" charset="0"/>
                        </a:rPr>
                        <a:t>samovrednovanje</a:t>
                      </a:r>
                      <a:r>
                        <a:rPr lang="hr-HR" sz="1200" b="0" noProof="0" dirty="0">
                          <a:solidFill>
                            <a:schemeClr val="tx1"/>
                          </a:solidFill>
                          <a:effectLst/>
                          <a:latin typeface="+mn-lt"/>
                          <a:ea typeface="Calibri" panose="020F0502020204030204" pitchFamily="34" charset="0"/>
                        </a:rPr>
                        <a:t>.</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2" name="Tablica 1">
            <a:extLst>
              <a:ext uri="{FF2B5EF4-FFF2-40B4-BE49-F238E27FC236}">
                <a16:creationId xmlns:a16="http://schemas.microsoft.com/office/drawing/2014/main" id="{E3D09704-B880-EBE1-B830-C9594EA2CBB5}"/>
              </a:ext>
            </a:extLst>
          </p:cNvPr>
          <p:cNvGraphicFramePr>
            <a:graphicFrameLocks noGrp="1"/>
          </p:cNvGraphicFramePr>
          <p:nvPr>
            <p:extLst>
              <p:ext uri="{D42A27DB-BD31-4B8C-83A1-F6EECF244321}">
                <p14:modId xmlns:p14="http://schemas.microsoft.com/office/powerpoint/2010/main" val="1424699198"/>
              </p:ext>
            </p:extLst>
          </p:nvPr>
        </p:nvGraphicFramePr>
        <p:xfrm>
          <a:off x="471487" y="1102559"/>
          <a:ext cx="5853748" cy="3506265"/>
        </p:xfrm>
        <a:graphic>
          <a:graphicData uri="http://schemas.openxmlformats.org/drawingml/2006/table">
            <a:tbl>
              <a:tblPr firstRow="1" firstCol="1" bandRow="1">
                <a:tableStyleId>{22838BEF-8BB2-4498-84A7-C5851F593DF1}</a:tableStyleId>
              </a:tblPr>
              <a:tblGrid>
                <a:gridCol w="2219462">
                  <a:extLst>
                    <a:ext uri="{9D8B030D-6E8A-4147-A177-3AD203B41FA5}">
                      <a16:colId xmlns:a16="http://schemas.microsoft.com/office/drawing/2014/main" val="3944491976"/>
                    </a:ext>
                  </a:extLst>
                </a:gridCol>
                <a:gridCol w="3634286">
                  <a:extLst>
                    <a:ext uri="{9D8B030D-6E8A-4147-A177-3AD203B41FA5}">
                      <a16:colId xmlns:a16="http://schemas.microsoft.com/office/drawing/2014/main" val="1572269892"/>
                    </a:ext>
                  </a:extLst>
                </a:gridCol>
              </a:tblGrid>
              <a:tr h="30160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Razredni projekt – Čajanka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4594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J. Zelenika</a:t>
                      </a:r>
                    </a:p>
                  </a:txBody>
                  <a:tcPr marL="114300" marR="114300" marT="0" marB="0">
                    <a:solidFill>
                      <a:schemeClr val="bg1"/>
                    </a:solidFill>
                  </a:tcPr>
                </a:tc>
                <a:extLst>
                  <a:ext uri="{0D108BD9-81ED-4DB2-BD59-A6C34878D82A}">
                    <a16:rowId xmlns:a16="http://schemas.microsoft.com/office/drawing/2014/main" val="1002994163"/>
                  </a:ext>
                </a:extLst>
              </a:tr>
              <a:tr h="231848">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6.a i 6.b</a:t>
                      </a:r>
                    </a:p>
                  </a:txBody>
                  <a:tcPr marL="114300" marR="114300" marT="0" marB="0">
                    <a:solidFill>
                      <a:schemeClr val="bg1"/>
                    </a:solidFill>
                  </a:tcPr>
                </a:tc>
                <a:extLst>
                  <a:ext uri="{0D108BD9-81ED-4DB2-BD59-A6C34878D82A}">
                    <a16:rowId xmlns:a16="http://schemas.microsoft.com/office/drawing/2014/main" val="2147242371"/>
                  </a:ext>
                </a:extLst>
              </a:tr>
              <a:tr h="231848">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Tijekom školske godine 2025./26.</a:t>
                      </a:r>
                    </a:p>
                  </a:txBody>
                  <a:tcPr marL="114300" marR="114300" marT="0" marB="0">
                    <a:solidFill>
                      <a:schemeClr val="bg1"/>
                    </a:solidFill>
                  </a:tcPr>
                </a:tc>
                <a:extLst>
                  <a:ext uri="{0D108BD9-81ED-4DB2-BD59-A6C34878D82A}">
                    <a16:rowId xmlns:a16="http://schemas.microsoft.com/office/drawing/2014/main" val="1870274001"/>
                  </a:ext>
                </a:extLst>
              </a:tr>
              <a:tr h="47908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latin typeface="+mn-lt"/>
                        </a:rPr>
                        <a:t>Analiziranje prigodne poezije (stilska sredstva, stih, strofa, tema, motivi) </a:t>
                      </a:r>
                    </a:p>
                  </a:txBody>
                  <a:tcPr marL="68580" marR="68580" marT="0" marB="0">
                    <a:solidFill>
                      <a:schemeClr val="bg1"/>
                    </a:solidFill>
                  </a:tcPr>
                </a:tc>
                <a:extLst>
                  <a:ext uri="{0D108BD9-81ED-4DB2-BD59-A6C34878D82A}">
                    <a16:rowId xmlns:a16="http://schemas.microsoft.com/office/drawing/2014/main" val="2580803967"/>
                  </a:ext>
                </a:extLst>
              </a:tr>
              <a:tr h="47399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Čajanka ( Učenici donose prigodna pića i slatkiše, deke i jastučiće te sve što je potrebno za božićni ugođaj. )</a:t>
                      </a:r>
                    </a:p>
                  </a:txBody>
                  <a:tcPr marL="68580" marR="68580" marT="0" marB="0">
                    <a:solidFill>
                      <a:schemeClr val="bg1"/>
                    </a:solidFill>
                  </a:tcPr>
                </a:tc>
                <a:extLst>
                  <a:ext uri="{0D108BD9-81ED-4DB2-BD59-A6C34878D82A}">
                    <a16:rowId xmlns:a16="http://schemas.microsoft.com/office/drawing/2014/main" val="618008231"/>
                  </a:ext>
                </a:extLst>
              </a:tr>
              <a:tr h="23184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Prosinac 2025.</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283048">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latin typeface="+mn-lt"/>
                        </a:rPr>
                        <a:t>Potaknuti učenike na ljubav prema poeziji.</a:t>
                      </a:r>
                    </a:p>
                  </a:txBody>
                  <a:tcPr marL="68580" marR="68580" marT="0" marB="0">
                    <a:solidFill>
                      <a:schemeClr val="bg1"/>
                    </a:solidFill>
                  </a:tcPr>
                </a:tc>
                <a:extLst>
                  <a:ext uri="{0D108BD9-81ED-4DB2-BD59-A6C34878D82A}">
                    <a16:rowId xmlns:a16="http://schemas.microsoft.com/office/drawing/2014/main" val="2630794146"/>
                  </a:ext>
                </a:extLst>
              </a:tr>
              <a:tr h="31009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716951">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514350" rtl="0" eaLnBrk="1" fontAlgn="auto" latinLnBrk="0" hangingPunct="1">
                        <a:lnSpc>
                          <a:spcPct val="107000"/>
                        </a:lnSpc>
                        <a:spcBef>
                          <a:spcPts val="0"/>
                        </a:spcBef>
                        <a:spcAft>
                          <a:spcPts val="800"/>
                        </a:spcAft>
                        <a:buClrTx/>
                        <a:buSzTx/>
                        <a:buFontTx/>
                        <a:buNone/>
                        <a:tabLst/>
                        <a:defRPr/>
                      </a:pPr>
                      <a:r>
                        <a:rPr lang="hr-HR" sz="1200" b="0" noProof="0" dirty="0">
                          <a:solidFill>
                            <a:schemeClr val="tx1"/>
                          </a:solidFill>
                          <a:effectLst/>
                          <a:latin typeface="+mn-lt"/>
                          <a:ea typeface="Calibri" panose="020F0502020204030204" pitchFamily="34" charset="0"/>
                        </a:rPr>
                        <a:t>Pisanje članka i postavljanje fotografija na web stranicu škole. </a:t>
                      </a:r>
                      <a:r>
                        <a:rPr lang="hr-HR" sz="1200" b="0" noProof="0" dirty="0" err="1">
                          <a:solidFill>
                            <a:schemeClr val="tx1"/>
                          </a:solidFill>
                          <a:effectLst/>
                          <a:latin typeface="+mn-lt"/>
                          <a:ea typeface="Calibri" panose="020F0502020204030204" pitchFamily="34" charset="0"/>
                        </a:rPr>
                        <a:t>Sumativno</a:t>
                      </a:r>
                      <a:r>
                        <a:rPr lang="hr-HR" sz="1200" b="0" noProof="0" dirty="0">
                          <a:solidFill>
                            <a:schemeClr val="tx1"/>
                          </a:solidFill>
                          <a:effectLst/>
                          <a:latin typeface="+mn-lt"/>
                          <a:ea typeface="Calibri" panose="020F0502020204030204" pitchFamily="34" charset="0"/>
                        </a:rPr>
                        <a:t> vrednovanje učenika i </a:t>
                      </a:r>
                      <a:r>
                        <a:rPr lang="hr-HR" sz="1200" b="0" noProof="0" dirty="0" err="1">
                          <a:solidFill>
                            <a:schemeClr val="tx1"/>
                          </a:solidFill>
                          <a:effectLst/>
                          <a:latin typeface="+mn-lt"/>
                          <a:ea typeface="Calibri" panose="020F0502020204030204" pitchFamily="34" charset="0"/>
                        </a:rPr>
                        <a:t>samovrednovanje</a:t>
                      </a:r>
                      <a:r>
                        <a:rPr lang="hr-HR" sz="1200" b="0" noProof="0" dirty="0">
                          <a:solidFill>
                            <a:schemeClr val="tx1"/>
                          </a:solidFill>
                          <a:effectLst/>
                          <a:latin typeface="+mn-lt"/>
                          <a:ea typeface="Calibri" panose="020F0502020204030204" pitchFamily="34" charset="0"/>
                        </a:rPr>
                        <a:t>.</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8" name="Slika 7" descr="Slika na kojoj se prikazuje tekst, snimka zaslona, Font, logotip&#10;&#10;Sadržaj generiran uz AI možda nije točan.">
            <a:extLst>
              <a:ext uri="{FF2B5EF4-FFF2-40B4-BE49-F238E27FC236}">
                <a16:creationId xmlns:a16="http://schemas.microsoft.com/office/drawing/2014/main" id="{CF880444-2983-F6C0-DE84-307BE2071C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251359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6" name="Tablica 5">
            <a:extLst>
              <a:ext uri="{FF2B5EF4-FFF2-40B4-BE49-F238E27FC236}">
                <a16:creationId xmlns:a16="http://schemas.microsoft.com/office/drawing/2014/main" id="{C44EC460-DA2F-C24C-268E-4CA5523B1EEE}"/>
              </a:ext>
            </a:extLst>
          </p:cNvPr>
          <p:cNvGraphicFramePr>
            <a:graphicFrameLocks noGrp="1"/>
          </p:cNvGraphicFramePr>
          <p:nvPr>
            <p:extLst>
              <p:ext uri="{D42A27DB-BD31-4B8C-83A1-F6EECF244321}">
                <p14:modId xmlns:p14="http://schemas.microsoft.com/office/powerpoint/2010/main" val="2222510527"/>
              </p:ext>
            </p:extLst>
          </p:nvPr>
        </p:nvGraphicFramePr>
        <p:xfrm>
          <a:off x="532763" y="5065644"/>
          <a:ext cx="5792470" cy="4015665"/>
        </p:xfrm>
        <a:graphic>
          <a:graphicData uri="http://schemas.openxmlformats.org/drawingml/2006/table">
            <a:tbl>
              <a:tblPr firstRow="1" firstCol="1" bandRow="1">
                <a:tableStyleId>{22838BEF-8BB2-4498-84A7-C5851F593DF1}</a:tableStyleId>
              </a:tblPr>
              <a:tblGrid>
                <a:gridCol w="2248511">
                  <a:extLst>
                    <a:ext uri="{9D8B030D-6E8A-4147-A177-3AD203B41FA5}">
                      <a16:colId xmlns:a16="http://schemas.microsoft.com/office/drawing/2014/main" val="3944491976"/>
                    </a:ext>
                  </a:extLst>
                </a:gridCol>
                <a:gridCol w="3543959">
                  <a:extLst>
                    <a:ext uri="{9D8B030D-6E8A-4147-A177-3AD203B41FA5}">
                      <a16:colId xmlns:a16="http://schemas.microsoft.com/office/drawing/2014/main" val="1572269892"/>
                    </a:ext>
                  </a:extLst>
                </a:gridCol>
              </a:tblGrid>
              <a:tr h="34546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IZRADA KVIZA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652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D. Horvat</a:t>
                      </a:r>
                    </a:p>
                  </a:txBody>
                  <a:tcPr marL="68580" marR="68580" marT="0" marB="0">
                    <a:solidFill>
                      <a:schemeClr val="bg1"/>
                    </a:solidFill>
                  </a:tcPr>
                </a:tc>
                <a:extLst>
                  <a:ext uri="{0D108BD9-81ED-4DB2-BD59-A6C34878D82A}">
                    <a16:rowId xmlns:a16="http://schemas.microsoft.com/office/drawing/2014/main" val="1002994163"/>
                  </a:ext>
                </a:extLst>
              </a:tr>
              <a:tr h="26306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Učenici 8. razreda</a:t>
                      </a:r>
                    </a:p>
                  </a:txBody>
                  <a:tcPr marL="68580" marR="68580" marT="0" marB="0">
                    <a:solidFill>
                      <a:schemeClr val="bg1"/>
                    </a:solidFill>
                  </a:tcPr>
                </a:tc>
                <a:extLst>
                  <a:ext uri="{0D108BD9-81ED-4DB2-BD59-A6C34878D82A}">
                    <a16:rowId xmlns:a16="http://schemas.microsoft.com/office/drawing/2014/main" val="2147242371"/>
                  </a:ext>
                </a:extLst>
              </a:tr>
              <a:tr h="288235">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2</a:t>
                      </a:r>
                    </a:p>
                  </a:txBody>
                  <a:tcPr marL="68580" marR="68580" marT="0" marB="0">
                    <a:solidFill>
                      <a:schemeClr val="bg1"/>
                    </a:solidFill>
                  </a:tcPr>
                </a:tc>
                <a:extLst>
                  <a:ext uri="{0D108BD9-81ED-4DB2-BD59-A6C34878D82A}">
                    <a16:rowId xmlns:a16="http://schemas.microsoft.com/office/drawing/2014/main" val="1870274001"/>
                  </a:ext>
                </a:extLst>
              </a:tr>
              <a:tr h="29213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ea typeface="Calibri" panose="020F0502020204030204" pitchFamily="34" charset="0"/>
                        </a:rPr>
                        <a:t>Ponoviti pojmove iz književnosti i medijske kulture</a:t>
                      </a:r>
                    </a:p>
                  </a:txBody>
                  <a:tcPr marL="68580" marR="68580" marT="0" marB="0">
                    <a:solidFill>
                      <a:schemeClr val="bg1"/>
                    </a:solidFill>
                  </a:tcPr>
                </a:tc>
                <a:extLst>
                  <a:ext uri="{0D108BD9-81ED-4DB2-BD59-A6C34878D82A}">
                    <a16:rowId xmlns:a16="http://schemas.microsoft.com/office/drawing/2014/main" val="2580803967"/>
                  </a:ext>
                </a:extLst>
              </a:tr>
              <a:tr h="25475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R="63500" algn="just">
                        <a:lnSpc>
                          <a:spcPct val="107000"/>
                        </a:lnSpc>
                        <a:spcBef>
                          <a:spcPts val="400"/>
                        </a:spcBef>
                        <a:spcAft>
                          <a:spcPts val="800"/>
                        </a:spcAft>
                      </a:pPr>
                      <a:r>
                        <a:rPr lang="hr-HR" sz="1200" dirty="0">
                          <a:effectLst/>
                          <a:latin typeface="+mn-lt"/>
                          <a:ea typeface="Calibri" panose="020F0502020204030204" pitchFamily="34" charset="0"/>
                        </a:rPr>
                        <a:t>U prostoru razreda i kod kuće</a:t>
                      </a:r>
                    </a:p>
                  </a:txBody>
                  <a:tcPr marL="68580" marR="68580" marT="0" marB="0">
                    <a:solidFill>
                      <a:schemeClr val="bg1"/>
                    </a:solidFill>
                  </a:tcPr>
                </a:tc>
                <a:extLst>
                  <a:ext uri="{0D108BD9-81ED-4DB2-BD59-A6C34878D82A}">
                    <a16:rowId xmlns:a16="http://schemas.microsoft.com/office/drawing/2014/main" val="618008231"/>
                  </a:ext>
                </a:extLst>
              </a:tr>
              <a:tr h="22924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ea typeface="Calibri" panose="020F0502020204030204" pitchFamily="34" charset="0"/>
                        </a:rPr>
                        <a:t>Krajem godine</a:t>
                      </a:r>
                    </a:p>
                  </a:txBody>
                  <a:tcPr marL="68580" marR="68580" marT="0" marB="0">
                    <a:solidFill>
                      <a:schemeClr val="bg1"/>
                    </a:solidFill>
                  </a:tcPr>
                </a:tc>
                <a:extLst>
                  <a:ext uri="{0D108BD9-81ED-4DB2-BD59-A6C34878D82A}">
                    <a16:rowId xmlns:a16="http://schemas.microsoft.com/office/drawing/2014/main" val="2888670941"/>
                  </a:ext>
                </a:extLst>
              </a:tr>
              <a:tr h="107101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Razvijanje pozitivnih osjećaja prema književnosti ponavljanje književnih pojmova i pojmova iz medijske kulture. Omogućiti učenicima da shvate važnost učenja. Razvijanje rada na računalu (izrada prezentacija i plakata). Razvijanje natjecateljskih sposobnosti.</a:t>
                      </a:r>
                    </a:p>
                  </a:txBody>
                  <a:tcPr marL="68580" marR="68580" marT="0" marB="0">
                    <a:solidFill>
                      <a:schemeClr val="bg1"/>
                    </a:solidFill>
                  </a:tcPr>
                </a:tc>
                <a:extLst>
                  <a:ext uri="{0D108BD9-81ED-4DB2-BD59-A6C34878D82A}">
                    <a16:rowId xmlns:a16="http://schemas.microsoft.com/office/drawing/2014/main" val="2630794146"/>
                  </a:ext>
                </a:extLst>
              </a:tr>
              <a:tr h="26103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a:effectLst/>
                          <a:latin typeface="+mn-lt"/>
                          <a:ea typeface="Calibri" panose="020F0502020204030204" pitchFamily="34" charset="0"/>
                        </a:rPr>
                        <a:t>Troškovi kopiranja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74219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Kroz zajednički rad poticati individualnost, ali i pripadnost skupini, poticati učenike da sami odrede vrijednost svog sudjelovanja kroz natjecanje do željenih rezultata.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B5D7C27A-7B5E-5738-F7C9-CA8A1A09A02D}"/>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72</a:t>
            </a:fld>
            <a:endParaRPr lang="hr-HR" dirty="0"/>
          </a:p>
        </p:txBody>
      </p:sp>
      <p:graphicFrame>
        <p:nvGraphicFramePr>
          <p:cNvPr id="8" name="Tablica 7">
            <a:extLst>
              <a:ext uri="{FF2B5EF4-FFF2-40B4-BE49-F238E27FC236}">
                <a16:creationId xmlns:a16="http://schemas.microsoft.com/office/drawing/2014/main" id="{FD42F7B3-180D-4199-BDA7-0EB35BA9FD4F}"/>
              </a:ext>
            </a:extLst>
          </p:cNvPr>
          <p:cNvGraphicFramePr>
            <a:graphicFrameLocks noGrp="1"/>
          </p:cNvGraphicFramePr>
          <p:nvPr>
            <p:extLst>
              <p:ext uri="{D42A27DB-BD31-4B8C-83A1-F6EECF244321}">
                <p14:modId xmlns:p14="http://schemas.microsoft.com/office/powerpoint/2010/main" val="1811264037"/>
              </p:ext>
            </p:extLst>
          </p:nvPr>
        </p:nvGraphicFramePr>
        <p:xfrm>
          <a:off x="532763" y="1189847"/>
          <a:ext cx="5792470" cy="3650510"/>
        </p:xfrm>
        <a:graphic>
          <a:graphicData uri="http://schemas.openxmlformats.org/drawingml/2006/table">
            <a:tbl>
              <a:tblPr firstRow="1" firstCol="1" bandRow="1">
                <a:tableStyleId>{22838BEF-8BB2-4498-84A7-C5851F593DF1}</a:tableStyleId>
              </a:tblPr>
              <a:tblGrid>
                <a:gridCol w="2220376">
                  <a:extLst>
                    <a:ext uri="{9D8B030D-6E8A-4147-A177-3AD203B41FA5}">
                      <a16:colId xmlns:a16="http://schemas.microsoft.com/office/drawing/2014/main" val="3944491976"/>
                    </a:ext>
                  </a:extLst>
                </a:gridCol>
                <a:gridCol w="3572094">
                  <a:extLst>
                    <a:ext uri="{9D8B030D-6E8A-4147-A177-3AD203B41FA5}">
                      <a16:colId xmlns:a16="http://schemas.microsoft.com/office/drawing/2014/main" val="1572269892"/>
                    </a:ext>
                  </a:extLst>
                </a:gridCol>
              </a:tblGrid>
              <a:tr h="29154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Javni govor</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6130">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D. Horvat</a:t>
                      </a:r>
                    </a:p>
                  </a:txBody>
                  <a:tcPr marL="68580" marR="68580" marT="0" marB="0">
                    <a:solidFill>
                      <a:schemeClr val="bg1"/>
                    </a:solidFill>
                  </a:tcPr>
                </a:tc>
                <a:extLst>
                  <a:ext uri="{0D108BD9-81ED-4DB2-BD59-A6C34878D82A}">
                    <a16:rowId xmlns:a16="http://schemas.microsoft.com/office/drawing/2014/main" val="1002994163"/>
                  </a:ext>
                </a:extLst>
              </a:tr>
              <a:tr h="244337">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Učenici 7. razreda</a:t>
                      </a:r>
                    </a:p>
                  </a:txBody>
                  <a:tcPr marL="68580" marR="68580" marT="0" marB="0">
                    <a:solidFill>
                      <a:schemeClr val="bg1"/>
                    </a:solidFill>
                  </a:tcPr>
                </a:tc>
                <a:extLst>
                  <a:ext uri="{0D108BD9-81ED-4DB2-BD59-A6C34878D82A}">
                    <a16:rowId xmlns:a16="http://schemas.microsoft.com/office/drawing/2014/main" val="2147242371"/>
                  </a:ext>
                </a:extLst>
              </a:tr>
              <a:tr h="257769">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a:t>
                      </a:r>
                    </a:p>
                  </a:txBody>
                  <a:tcPr marL="68580" marR="68580" marT="0" marB="0">
                    <a:solidFill>
                      <a:schemeClr val="bg1"/>
                    </a:solidFill>
                  </a:tcPr>
                </a:tc>
                <a:extLst>
                  <a:ext uri="{0D108BD9-81ED-4DB2-BD59-A6C34878D82A}">
                    <a16:rowId xmlns:a16="http://schemas.microsoft.com/office/drawing/2014/main" val="1870274001"/>
                  </a:ext>
                </a:extLst>
              </a:tr>
              <a:tr h="463404">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Omogućiti učenicima da se javno izražavaju pazeći na govorne vrednote hrvatskoga jezika</a:t>
                      </a:r>
                    </a:p>
                  </a:txBody>
                  <a:tcPr marL="68580" marR="68580" marT="0" marB="0">
                    <a:solidFill>
                      <a:schemeClr val="bg1"/>
                    </a:solidFill>
                  </a:tcPr>
                </a:tc>
                <a:extLst>
                  <a:ext uri="{0D108BD9-81ED-4DB2-BD59-A6C34878D82A}">
                    <a16:rowId xmlns:a16="http://schemas.microsoft.com/office/drawing/2014/main" val="2580803967"/>
                  </a:ext>
                </a:extLst>
              </a:tr>
              <a:tr h="32853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dirty="0">
                          <a:solidFill>
                            <a:schemeClr val="dk1"/>
                          </a:solidFill>
                          <a:effectLst/>
                          <a:latin typeface="+mn-lt"/>
                          <a:ea typeface="+mn-ea"/>
                          <a:cs typeface="+mn-cs"/>
                        </a:rPr>
                        <a:t>U prostoru razreda i kod kuće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3276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R="63500" algn="just">
                        <a:lnSpc>
                          <a:spcPct val="107000"/>
                        </a:lnSpc>
                        <a:spcBef>
                          <a:spcPts val="400"/>
                        </a:spcBef>
                        <a:spcAft>
                          <a:spcPts val="800"/>
                        </a:spcAft>
                      </a:pPr>
                      <a:r>
                        <a:rPr lang="hr-HR" sz="1200" dirty="0">
                          <a:effectLst/>
                          <a:latin typeface="+mn-lt"/>
                          <a:ea typeface="Calibri" panose="020F0502020204030204" pitchFamily="34" charset="0"/>
                        </a:rPr>
                        <a:t>Tijekom školske godine</a:t>
                      </a:r>
                    </a:p>
                  </a:txBody>
                  <a:tcPr marL="68580" marR="68580" marT="0" marB="0">
                    <a:solidFill>
                      <a:schemeClr val="bg1"/>
                    </a:solidFill>
                  </a:tcPr>
                </a:tc>
                <a:extLst>
                  <a:ext uri="{0D108BD9-81ED-4DB2-BD59-A6C34878D82A}">
                    <a16:rowId xmlns:a16="http://schemas.microsoft.com/office/drawing/2014/main" val="2888670941"/>
                  </a:ext>
                </a:extLst>
              </a:tr>
              <a:tr h="97226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r>
                        <a:rPr lang="hr-HR" sz="1200" kern="1200" dirty="0">
                          <a:solidFill>
                            <a:schemeClr val="dk1"/>
                          </a:solidFill>
                          <a:effectLst/>
                          <a:latin typeface="+mn-lt"/>
                          <a:ea typeface="+mn-ea"/>
                          <a:cs typeface="+mn-cs"/>
                        </a:rPr>
                        <a:t>Razvijanje govorničkih vještina i vrednota govorenoga jezika.</a:t>
                      </a:r>
                    </a:p>
                    <a:p>
                      <a:pPr algn="just"/>
                      <a:r>
                        <a:rPr lang="hr-HR" sz="1200" kern="1200" dirty="0">
                          <a:solidFill>
                            <a:schemeClr val="dk1"/>
                          </a:solidFill>
                          <a:effectLst/>
                          <a:latin typeface="+mn-lt"/>
                          <a:ea typeface="+mn-ea"/>
                          <a:cs typeface="+mn-cs"/>
                        </a:rPr>
                        <a:t>Osamostaljivanje učenika za javni nastup samostalno pripremanje učenika putem svih dostupnih izvora (knjižnica, knjige, internet…).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09803">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dirty="0">
                          <a:solidFill>
                            <a:schemeClr val="dk1"/>
                          </a:solidFill>
                          <a:effectLst/>
                          <a:latin typeface="+mn-lt"/>
                          <a:ea typeface="+mn-ea"/>
                          <a:cs typeface="+mn-cs"/>
                        </a:rPr>
                        <a:t>Troškovi kopiranja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31396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dirty="0">
                          <a:solidFill>
                            <a:schemeClr val="dk1"/>
                          </a:solidFill>
                          <a:effectLst/>
                          <a:latin typeface="+mn-lt"/>
                          <a:ea typeface="+mn-ea"/>
                          <a:cs typeface="+mn-cs"/>
                        </a:rPr>
                        <a:t>Individualno praćenje učeničkih postignuća. Razgovor.</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2" name="Pravokutnik 1">
            <a:extLst>
              <a:ext uri="{FF2B5EF4-FFF2-40B4-BE49-F238E27FC236}">
                <a16:creationId xmlns:a16="http://schemas.microsoft.com/office/drawing/2014/main" id="{2A66C3B0-EACD-567D-DA40-007258C0F17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3" name="Slika 2" descr="Slika na kojoj se prikazuje tekst, snimka zaslona, Font, logotip&#10;&#10;Sadržaj generiran uz AI možda nije točan.">
            <a:extLst>
              <a:ext uri="{FF2B5EF4-FFF2-40B4-BE49-F238E27FC236}">
                <a16:creationId xmlns:a16="http://schemas.microsoft.com/office/drawing/2014/main" id="{140D2935-D53D-CE60-1F29-683215688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2311394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zervirano mjesto broja slajda 1">
            <a:extLst>
              <a:ext uri="{FF2B5EF4-FFF2-40B4-BE49-F238E27FC236}">
                <a16:creationId xmlns:a16="http://schemas.microsoft.com/office/drawing/2014/main" id="{9CA7860D-CB56-BF18-BA04-F34EB7E4CA7C}"/>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73</a:t>
            </a:fld>
            <a:endParaRPr lang="hr-HR" dirty="0"/>
          </a:p>
        </p:txBody>
      </p:sp>
      <p:graphicFrame>
        <p:nvGraphicFramePr>
          <p:cNvPr id="7" name="Tablica 6">
            <a:extLst>
              <a:ext uri="{FF2B5EF4-FFF2-40B4-BE49-F238E27FC236}">
                <a16:creationId xmlns:a16="http://schemas.microsoft.com/office/drawing/2014/main" id="{B950544B-B5CA-4120-8DCA-6506D9951E7C}"/>
              </a:ext>
            </a:extLst>
          </p:cNvPr>
          <p:cNvGraphicFramePr>
            <a:graphicFrameLocks noGrp="1"/>
          </p:cNvGraphicFramePr>
          <p:nvPr>
            <p:extLst>
              <p:ext uri="{D42A27DB-BD31-4B8C-83A1-F6EECF244321}">
                <p14:modId xmlns:p14="http://schemas.microsoft.com/office/powerpoint/2010/main" val="3241055528"/>
              </p:ext>
            </p:extLst>
          </p:nvPr>
        </p:nvGraphicFramePr>
        <p:xfrm>
          <a:off x="559587" y="1081868"/>
          <a:ext cx="5738826" cy="3573758"/>
        </p:xfrm>
        <a:graphic>
          <a:graphicData uri="http://schemas.openxmlformats.org/drawingml/2006/table">
            <a:tbl>
              <a:tblPr firstRow="1" firstCol="1" bandRow="1">
                <a:tableStyleId>{22838BEF-8BB2-4498-84A7-C5851F593DF1}</a:tableStyleId>
              </a:tblPr>
              <a:tblGrid>
                <a:gridCol w="2163735">
                  <a:extLst>
                    <a:ext uri="{9D8B030D-6E8A-4147-A177-3AD203B41FA5}">
                      <a16:colId xmlns:a16="http://schemas.microsoft.com/office/drawing/2014/main" val="200129380"/>
                    </a:ext>
                  </a:extLst>
                </a:gridCol>
                <a:gridCol w="3575091">
                  <a:extLst>
                    <a:ext uri="{9D8B030D-6E8A-4147-A177-3AD203B41FA5}">
                      <a16:colId xmlns:a16="http://schemas.microsoft.com/office/drawing/2014/main" val="1844195093"/>
                    </a:ext>
                  </a:extLst>
                </a:gridCol>
              </a:tblGrid>
              <a:tr h="32777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100 RIJEČI – KREATIVNE TEKSTUALNE MINIJATURE</a:t>
                      </a:r>
                    </a:p>
                  </a:txBody>
                  <a:tcPr marL="68580" marR="68580" marT="0" marB="0">
                    <a:solidFill>
                      <a:schemeClr val="accent6">
                        <a:lumMod val="40000"/>
                        <a:lumOff val="60000"/>
                      </a:schemeClr>
                    </a:solidFill>
                  </a:tcPr>
                </a:tc>
                <a:extLst>
                  <a:ext uri="{0D108BD9-81ED-4DB2-BD59-A6C34878D82A}">
                    <a16:rowId xmlns:a16="http://schemas.microsoft.com/office/drawing/2014/main" val="943925463"/>
                  </a:ext>
                </a:extLst>
              </a:tr>
              <a:tr h="26547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D. </a:t>
                      </a:r>
                      <a:r>
                        <a:rPr lang="hr-HR" sz="1200" dirty="0" err="1">
                          <a:effectLst/>
                          <a:latin typeface="+mn-lt"/>
                          <a:ea typeface="Calibri" panose="020F0502020204030204" pitchFamily="34" charset="0"/>
                          <a:cs typeface="Calibri" panose="020F0502020204030204" pitchFamily="34" charset="0"/>
                        </a:rPr>
                        <a:t>Gubić</a:t>
                      </a:r>
                      <a:r>
                        <a:rPr lang="hr-HR" sz="1200" dirty="0">
                          <a:effectLst/>
                          <a:latin typeface="+mn-lt"/>
                          <a:ea typeface="Calibri" panose="020F0502020204030204" pitchFamily="34" charset="0"/>
                          <a:cs typeface="Calibri" panose="020F0502020204030204" pitchFamily="34" charset="0"/>
                        </a:rPr>
                        <a:t> i D. Horvat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459532337"/>
                  </a:ext>
                </a:extLst>
              </a:tr>
              <a:tr h="30928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Učenici 7. i 8. razreda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515778435"/>
                  </a:ext>
                </a:extLst>
              </a:tr>
              <a:tr h="239322">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2 sata mjesečno</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779988953"/>
                  </a:ext>
                </a:extLst>
              </a:tr>
              <a:tr h="47204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mn-lt"/>
                          <a:ea typeface="Times New Roman" panose="02020603050405020304" pitchFamily="18" charset="0"/>
                          <a:cs typeface="Calibri" panose="020F0502020204030204" pitchFamily="34" charset="0"/>
                        </a:rPr>
                        <a:t>Poticanje jezičnog izražavanja kroz kraće pisane forme od stotinu riječi, jačanje jezičnih vještina i komunikacija.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73185490"/>
                  </a:ext>
                </a:extLst>
              </a:tr>
              <a:tr h="45433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Pisanje, objava jezičnih zadataka na </a:t>
                      </a:r>
                      <a:r>
                        <a:rPr lang="hr-HR" sz="1200" dirty="0" err="1">
                          <a:effectLst/>
                          <a:latin typeface="+mn-lt"/>
                          <a:ea typeface="Calibri" panose="020F0502020204030204" pitchFamily="34" charset="0"/>
                          <a:cs typeface="Calibri" panose="020F0502020204030204" pitchFamily="34" charset="0"/>
                        </a:rPr>
                        <a:t>Loomenu</a:t>
                      </a:r>
                      <a:r>
                        <a:rPr lang="hr-HR" sz="1200" dirty="0">
                          <a:effectLst/>
                          <a:latin typeface="+mn-lt"/>
                          <a:ea typeface="Calibri" panose="020F0502020204030204" pitchFamily="34" charset="0"/>
                          <a:cs typeface="Calibri" panose="020F0502020204030204" pitchFamily="34" charset="0"/>
                        </a:rPr>
                        <a:t>, evaluacija projekta, dodjela digitalnih znački i priznanja.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846636405"/>
                  </a:ext>
                </a:extLst>
              </a:tr>
              <a:tr h="26169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solidFill>
                            <a:srgbClr val="000000"/>
                          </a:solidFill>
                          <a:effectLst/>
                          <a:latin typeface="+mn-lt"/>
                          <a:ea typeface="Times New Roman" panose="02020603050405020304" pitchFamily="18" charset="0"/>
                          <a:cs typeface="Calibri" panose="020F0502020204030204" pitchFamily="34" charset="0"/>
                        </a:rPr>
                        <a:t>Tijekom nastavne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4000084104"/>
                  </a:ext>
                </a:extLst>
              </a:tr>
              <a:tr h="38519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fontAlgn="base">
                        <a:lnSpc>
                          <a:spcPct val="107000"/>
                        </a:lnSpc>
                        <a:spcAft>
                          <a:spcPts val="0"/>
                        </a:spcAft>
                      </a:pPr>
                      <a:r>
                        <a:rPr lang="hr-HR" sz="1200" dirty="0">
                          <a:solidFill>
                            <a:srgbClr val="000000"/>
                          </a:solidFill>
                          <a:effectLst/>
                          <a:latin typeface="+mn-lt"/>
                          <a:ea typeface="Times New Roman" panose="02020603050405020304" pitchFamily="18" charset="0"/>
                          <a:cs typeface="Calibri" panose="020F0502020204030204" pitchFamily="34" charset="0"/>
                        </a:rPr>
                        <a:t>Potaknuti učenike na kritičko i kreativno razmišljanje o zadacima za pisano izražavanje i kreativno pisanje.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971987705"/>
                  </a:ext>
                </a:extLst>
              </a:tr>
              <a:tr h="282449">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Nema troškova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990552888"/>
                  </a:ext>
                </a:extLst>
              </a:tr>
              <a:tr h="46974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Objava na blogu, predstavljanje aktivnosti na školskoj web stranici i na </a:t>
                      </a:r>
                      <a:r>
                        <a:rPr lang="hr-HR" sz="1200" dirty="0" err="1">
                          <a:effectLst/>
                          <a:latin typeface="+mn-lt"/>
                          <a:ea typeface="Calibri" panose="020F0502020204030204" pitchFamily="34" charset="0"/>
                          <a:cs typeface="Calibri" panose="020F0502020204030204" pitchFamily="34" charset="0"/>
                        </a:rPr>
                        <a:t>facebook</a:t>
                      </a:r>
                      <a:r>
                        <a:rPr lang="hr-HR" sz="1200" dirty="0">
                          <a:effectLst/>
                          <a:latin typeface="+mn-lt"/>
                          <a:ea typeface="Calibri" panose="020F0502020204030204" pitchFamily="34" charset="0"/>
                          <a:cs typeface="Calibri" panose="020F0502020204030204" pitchFamily="34" charset="0"/>
                        </a:rPr>
                        <a:t> stranici školske knjižnice.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158993289"/>
                  </a:ext>
                </a:extLst>
              </a:tr>
            </a:tbl>
          </a:graphicData>
        </a:graphic>
      </p:graphicFrame>
      <p:sp>
        <p:nvSpPr>
          <p:cNvPr id="3" name="Pravokutnik 2">
            <a:extLst>
              <a:ext uri="{FF2B5EF4-FFF2-40B4-BE49-F238E27FC236}">
                <a16:creationId xmlns:a16="http://schemas.microsoft.com/office/drawing/2014/main" id="{4AF3BF73-7672-7CC6-EF79-F47EFAC24BD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CC647FEA-B36E-B05B-0A95-421EFCA353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8" name="Tablica 7">
            <a:extLst>
              <a:ext uri="{FF2B5EF4-FFF2-40B4-BE49-F238E27FC236}">
                <a16:creationId xmlns:a16="http://schemas.microsoft.com/office/drawing/2014/main" id="{AF18851A-2549-4FC6-8762-4BABFEB4A244}"/>
              </a:ext>
            </a:extLst>
          </p:cNvPr>
          <p:cNvGraphicFramePr>
            <a:graphicFrameLocks noGrp="1"/>
          </p:cNvGraphicFramePr>
          <p:nvPr>
            <p:extLst>
              <p:ext uri="{D42A27DB-BD31-4B8C-83A1-F6EECF244321}">
                <p14:modId xmlns:p14="http://schemas.microsoft.com/office/powerpoint/2010/main" val="332826589"/>
              </p:ext>
            </p:extLst>
          </p:nvPr>
        </p:nvGraphicFramePr>
        <p:xfrm>
          <a:off x="559586" y="4863120"/>
          <a:ext cx="5738827" cy="4421505"/>
        </p:xfrm>
        <a:graphic>
          <a:graphicData uri="http://schemas.openxmlformats.org/drawingml/2006/table">
            <a:tbl>
              <a:tblPr firstRow="1" firstCol="1" bandRow="1"/>
              <a:tblGrid>
                <a:gridCol w="2171088">
                  <a:extLst>
                    <a:ext uri="{9D8B030D-6E8A-4147-A177-3AD203B41FA5}">
                      <a16:colId xmlns:a16="http://schemas.microsoft.com/office/drawing/2014/main" val="3745505684"/>
                    </a:ext>
                  </a:extLst>
                </a:gridCol>
                <a:gridCol w="3567739">
                  <a:extLst>
                    <a:ext uri="{9D8B030D-6E8A-4147-A177-3AD203B41FA5}">
                      <a16:colId xmlns:a16="http://schemas.microsoft.com/office/drawing/2014/main" val="310537713"/>
                    </a:ext>
                  </a:extLst>
                </a:gridCol>
              </a:tblGrid>
              <a:tr h="267335">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Aktivnost</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C0DAD9"/>
                    </a:solidFill>
                  </a:tcPr>
                </a:tc>
                <a:tc>
                  <a:txBody>
                    <a:bodyPr/>
                    <a:lstStyle/>
                    <a:p>
                      <a:pPr>
                        <a:lnSpc>
                          <a:spcPct val="106000"/>
                        </a:lnSpc>
                        <a:spcAft>
                          <a:spcPts val="800"/>
                        </a:spcAft>
                      </a:pPr>
                      <a:r>
                        <a:rPr lang="hr-HR" sz="1200" b="1" kern="0" dirty="0">
                          <a:effectLst/>
                          <a:latin typeface="Calibri" panose="020F0502020204030204" pitchFamily="34" charset="0"/>
                          <a:ea typeface="Times New Roman" panose="02020603050405020304" pitchFamily="18" charset="0"/>
                          <a:cs typeface="Times New Roman" panose="02020603050405020304" pitchFamily="18" charset="0"/>
                        </a:rPr>
                        <a:t>ŽUPANIJSKI KREATIVNI INKUBATOR</a:t>
                      </a:r>
                      <a:endParaRPr lang="hr-HR" sz="1100" b="1" kern="100" dirty="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C0DAD9"/>
                    </a:solidFill>
                  </a:tcPr>
                </a:tc>
                <a:extLst>
                  <a:ext uri="{0D108BD9-81ED-4DB2-BD59-A6C34878D82A}">
                    <a16:rowId xmlns:a16="http://schemas.microsoft.com/office/drawing/2014/main" val="2316757121"/>
                  </a:ext>
                </a:extLst>
              </a:tr>
              <a:tr h="465455">
                <a:tc>
                  <a:txBody>
                    <a:bodyPr/>
                    <a:lstStyle/>
                    <a:p>
                      <a:pPr>
                        <a:lnSpc>
                          <a:spcPct val="106000"/>
                        </a:lnSpc>
                        <a:spcAft>
                          <a:spcPts val="800"/>
                        </a:spcAft>
                      </a:pPr>
                      <a:r>
                        <a:rPr lang="hr-HR" sz="1200" b="1" kern="1200">
                          <a:solidFill>
                            <a:srgbClr val="000000"/>
                          </a:solidFill>
                          <a:effectLst/>
                          <a:latin typeface="Aptos"/>
                          <a:ea typeface="Calibri" panose="020F0502020204030204" pitchFamily="34" charset="0"/>
                          <a:cs typeface="Calibri" panose="020F0502020204030204" pitchFamily="34" charset="0"/>
                        </a:rPr>
                        <a:t>Nositelj</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nSpc>
                          <a:spcPct val="106000"/>
                        </a:lnSpc>
                        <a:spcAft>
                          <a:spcPts val="800"/>
                        </a:spcAft>
                      </a:pPr>
                      <a:r>
                        <a:rPr lang="hr-HR" sz="1200" kern="0">
                          <a:effectLst/>
                          <a:latin typeface="Calibri" panose="020F0502020204030204" pitchFamily="34" charset="0"/>
                          <a:ea typeface="Times New Roman" panose="02020603050405020304" pitchFamily="18" charset="0"/>
                          <a:cs typeface="Times New Roman" panose="02020603050405020304" pitchFamily="18" charset="0"/>
                        </a:rPr>
                        <a:t>D. Gubić, Podružnica Hrvatske udruge školskih knjižničara Brodsko-posavske županije</a:t>
                      </a:r>
                      <a:endParaRPr lang="hr-HR" sz="1100" kern="100">
                        <a:effectLst/>
                        <a:latin typeface="Aptos"/>
                        <a:ea typeface="Aptos"/>
                        <a:cs typeface="Times New Roman" panose="02020603050405020304" pitchFamily="18" charset="0"/>
                      </a:endParaRPr>
                    </a:p>
                  </a:txBody>
                  <a:tcPr marL="114300" marR="11430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1844067102"/>
                  </a:ext>
                </a:extLst>
              </a:tr>
              <a:tr h="327025">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Planirani broj u</a:t>
                      </a:r>
                      <a:r>
                        <a:rPr lang="hr-HR"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č</a:t>
                      </a:r>
                      <a:r>
                        <a:rPr lang="hr-HR" sz="1200" b="1" kern="1200">
                          <a:solidFill>
                            <a:srgbClr val="000000"/>
                          </a:solidFill>
                          <a:effectLst/>
                          <a:latin typeface="Aptos"/>
                          <a:ea typeface="Times New Roman" panose="02020603050405020304" pitchFamily="18" charset="0"/>
                          <a:cs typeface="Calibri" panose="020F0502020204030204" pitchFamily="34" charset="0"/>
                        </a:rPr>
                        <a:t>enika</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100">
                          <a:effectLst/>
                          <a:latin typeface="Calibri" panose="020F0502020204030204" pitchFamily="34" charset="0"/>
                          <a:ea typeface="Aptos"/>
                          <a:cs typeface="Times New Roman" panose="02020603050405020304" pitchFamily="18" charset="0"/>
                        </a:rPr>
                        <a:t>5</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2847165057"/>
                  </a:ext>
                </a:extLst>
              </a:tr>
              <a:tr h="327025">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Planirani broj sati</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100">
                          <a:effectLst/>
                          <a:latin typeface="Calibri" panose="020F0502020204030204" pitchFamily="34" charset="0"/>
                          <a:ea typeface="Aptos"/>
                          <a:cs typeface="Times New Roman" panose="02020603050405020304" pitchFamily="18" charset="0"/>
                        </a:rPr>
                        <a:t>1 sat tjedno</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2339556514"/>
                  </a:ext>
                </a:extLst>
              </a:tr>
              <a:tr h="327025">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Ciljevi aktivnosti</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100" dirty="0">
                          <a:effectLst/>
                          <a:latin typeface="Calibri" panose="020F0502020204030204" pitchFamily="34" charset="0"/>
                          <a:ea typeface="Aptos"/>
                          <a:cs typeface="Times New Roman" panose="02020603050405020304" pitchFamily="18" charset="0"/>
                        </a:rPr>
                        <a:t>Potaći temu zavičajnosti kroz različite oblike izričaja, od likovnog i pisanog, do digitalnog izričaja različitog formata (fotografija, </a:t>
                      </a:r>
                      <a:r>
                        <a:rPr lang="hr-HR" sz="1200" kern="100" dirty="0" err="1">
                          <a:effectLst/>
                          <a:latin typeface="Calibri" panose="020F0502020204030204" pitchFamily="34" charset="0"/>
                          <a:ea typeface="Aptos"/>
                          <a:cs typeface="Times New Roman" panose="02020603050405020304" pitchFamily="18" charset="0"/>
                        </a:rPr>
                        <a:t>audiozapis</a:t>
                      </a:r>
                      <a:r>
                        <a:rPr lang="hr-HR" sz="1200" kern="100" dirty="0">
                          <a:effectLst/>
                          <a:latin typeface="Calibri" panose="020F0502020204030204" pitchFamily="34" charset="0"/>
                          <a:ea typeface="Aptos"/>
                          <a:cs typeface="Times New Roman" panose="02020603050405020304" pitchFamily="18" charset="0"/>
                        </a:rPr>
                        <a:t>, videozapis).</a:t>
                      </a:r>
                      <a:endParaRPr lang="hr-HR" sz="1100" kern="100" dirty="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2379858362"/>
                  </a:ext>
                </a:extLst>
              </a:tr>
              <a:tr h="1050290">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Na</a:t>
                      </a:r>
                      <a:r>
                        <a:rPr lang="hr-HR"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č</a:t>
                      </a:r>
                      <a:r>
                        <a:rPr lang="hr-HR" sz="1200" b="1" kern="1200">
                          <a:solidFill>
                            <a:srgbClr val="000000"/>
                          </a:solidFill>
                          <a:effectLst/>
                          <a:latin typeface="Aptos"/>
                          <a:ea typeface="Times New Roman" panose="02020603050405020304" pitchFamily="18" charset="0"/>
                          <a:cs typeface="Calibri" panose="020F0502020204030204" pitchFamily="34" charset="0"/>
                        </a:rPr>
                        <a:t>in realizacije aktivnosti</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0"/>
                        </a:spcAft>
                      </a:pPr>
                      <a:r>
                        <a:rPr lang="hr-HR" sz="1200" kern="0" dirty="0">
                          <a:effectLst/>
                          <a:latin typeface="Calibri" panose="020F0502020204030204" pitchFamily="34" charset="0"/>
                          <a:ea typeface="Times New Roman" panose="02020603050405020304" pitchFamily="18" charset="0"/>
                          <a:cs typeface="Times New Roman" panose="02020603050405020304" pitchFamily="18" charset="0"/>
                        </a:rPr>
                        <a:t>Novinarska radionica: učenici pišu reportaže o značajnim lokalnim manifestacijama.</a:t>
                      </a:r>
                      <a:endParaRPr lang="hr-HR" sz="1100" kern="100" dirty="0">
                        <a:effectLst/>
                        <a:latin typeface="Aptos"/>
                        <a:ea typeface="Aptos"/>
                        <a:cs typeface="Times New Roman" panose="02020603050405020304" pitchFamily="18" charset="0"/>
                      </a:endParaRPr>
                    </a:p>
                    <a:p>
                      <a:pPr algn="just">
                        <a:lnSpc>
                          <a:spcPct val="106000"/>
                        </a:lnSpc>
                        <a:spcAft>
                          <a:spcPts val="0"/>
                        </a:spcAft>
                      </a:pPr>
                      <a:r>
                        <a:rPr lang="hr-HR" sz="1200" kern="0" dirty="0">
                          <a:effectLst/>
                          <a:latin typeface="Calibri" panose="020F0502020204030204" pitchFamily="34" charset="0"/>
                          <a:ea typeface="Times New Roman" panose="02020603050405020304" pitchFamily="18" charset="0"/>
                          <a:cs typeface="Times New Roman" panose="02020603050405020304" pitchFamily="18" charset="0"/>
                        </a:rPr>
                        <a:t>Fotografska radionica: učenici snimaju digitalne fotografije na temu zavičajnosti (prirodne i kulturne znamenitosti)</a:t>
                      </a:r>
                      <a:endParaRPr lang="hr-HR" sz="1100" kern="100" dirty="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1963256330"/>
                  </a:ext>
                </a:extLst>
              </a:tr>
              <a:tr h="274955">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Vremenski okvir aktivnosti</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0">
                          <a:effectLst/>
                          <a:latin typeface="Calibri" panose="020F0502020204030204" pitchFamily="34" charset="0"/>
                          <a:ea typeface="Times New Roman" panose="02020603050405020304" pitchFamily="18" charset="0"/>
                          <a:cs typeface="Times New Roman" panose="02020603050405020304" pitchFamily="18" charset="0"/>
                        </a:rPr>
                        <a:t>Listopad 2025. - svibanj 2026.</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2339641741"/>
                  </a:ext>
                </a:extLst>
              </a:tr>
              <a:tr h="433070">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Osnovna namjena aktivnosti</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0">
                          <a:effectLst/>
                          <a:latin typeface="Calibri" panose="020F0502020204030204" pitchFamily="34" charset="0"/>
                          <a:ea typeface="Times New Roman" panose="02020603050405020304" pitchFamily="18" charset="0"/>
                          <a:cs typeface="Times New Roman" panose="02020603050405020304" pitchFamily="18" charset="0"/>
                        </a:rPr>
                        <a:t>Poticanje istraživanja lokalne baštine, razvijanje kreativnih i medijskih vještina, jačanje komunikacijskih vještina, povezivanje s lokalnom zajednicom</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3073940641"/>
                  </a:ext>
                </a:extLst>
              </a:tr>
              <a:tr h="284480">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Okvirni tro</a:t>
                      </a:r>
                      <a:r>
                        <a:rPr lang="hr-HR"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š</a:t>
                      </a:r>
                      <a:r>
                        <a:rPr lang="hr-HR" sz="1200" b="1" kern="1200">
                          <a:solidFill>
                            <a:srgbClr val="000000"/>
                          </a:solidFill>
                          <a:effectLst/>
                          <a:latin typeface="Aptos"/>
                          <a:ea typeface="Times New Roman" panose="02020603050405020304" pitchFamily="18" charset="0"/>
                          <a:cs typeface="Calibri" panose="020F0502020204030204" pitchFamily="34" charset="0"/>
                        </a:rPr>
                        <a:t>kovnik za aktivnost</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0" dirty="0">
                          <a:effectLst/>
                          <a:latin typeface="Calibri" panose="020F0502020204030204" pitchFamily="34" charset="0"/>
                          <a:ea typeface="Times New Roman" panose="02020603050405020304" pitchFamily="18" charset="0"/>
                          <a:cs typeface="Times New Roman" panose="02020603050405020304" pitchFamily="18" charset="0"/>
                        </a:rPr>
                        <a:t>Troškovi odlaska na susret sudionika</a:t>
                      </a:r>
                      <a:endParaRPr lang="hr-HR" sz="1100" kern="100" dirty="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1214145775"/>
                  </a:ext>
                </a:extLst>
              </a:tr>
              <a:tr h="259080">
                <a:tc>
                  <a:txBody>
                    <a:bodyPr/>
                    <a:lstStyle/>
                    <a:p>
                      <a:pPr>
                        <a:lnSpc>
                          <a:spcPct val="106000"/>
                        </a:lnSpc>
                        <a:spcAft>
                          <a:spcPts val="800"/>
                        </a:spcAft>
                      </a:pPr>
                      <a:r>
                        <a:rPr lang="hr-HR" sz="1200" b="1" kern="1200">
                          <a:solidFill>
                            <a:srgbClr val="000000"/>
                          </a:solidFill>
                          <a:effectLst/>
                          <a:latin typeface="Aptos"/>
                          <a:ea typeface="Times New Roman" panose="02020603050405020304" pitchFamily="18" charset="0"/>
                          <a:cs typeface="Calibri" panose="020F0502020204030204" pitchFamily="34" charset="0"/>
                        </a:rPr>
                        <a:t>Na</a:t>
                      </a:r>
                      <a:r>
                        <a:rPr lang="hr-HR"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č</a:t>
                      </a:r>
                      <a:r>
                        <a:rPr lang="hr-HR" sz="1200" b="1" kern="1200">
                          <a:solidFill>
                            <a:srgbClr val="000000"/>
                          </a:solidFill>
                          <a:effectLst/>
                          <a:latin typeface="Aptos"/>
                          <a:ea typeface="Times New Roman" panose="02020603050405020304" pitchFamily="18" charset="0"/>
                          <a:cs typeface="Calibri" panose="020F0502020204030204" pitchFamily="34" charset="0"/>
                        </a:rPr>
                        <a:t>in pra</a:t>
                      </a:r>
                      <a:r>
                        <a:rPr lang="hr-HR"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ć</a:t>
                      </a:r>
                      <a:r>
                        <a:rPr lang="hr-HR" sz="1200" b="1" kern="1200">
                          <a:solidFill>
                            <a:srgbClr val="000000"/>
                          </a:solidFill>
                          <a:effectLst/>
                          <a:latin typeface="Aptos"/>
                          <a:ea typeface="Times New Roman" panose="02020603050405020304" pitchFamily="18" charset="0"/>
                          <a:cs typeface="Calibri" panose="020F0502020204030204" pitchFamily="34" charset="0"/>
                        </a:rPr>
                        <a:t>enja aktivnosti</a:t>
                      </a:r>
                      <a:endParaRPr lang="hr-HR" sz="1100" kern="10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D4EBDB"/>
                    </a:solidFill>
                  </a:tcPr>
                </a:tc>
                <a:tc>
                  <a:txBody>
                    <a:bodyPr/>
                    <a:lstStyle/>
                    <a:p>
                      <a:pPr algn="just">
                        <a:lnSpc>
                          <a:spcPct val="106000"/>
                        </a:lnSpc>
                        <a:spcAft>
                          <a:spcPts val="800"/>
                        </a:spcAft>
                      </a:pPr>
                      <a:r>
                        <a:rPr lang="hr-HR" sz="1200" kern="0" dirty="0">
                          <a:effectLst/>
                          <a:latin typeface="Calibri" panose="020F0502020204030204" pitchFamily="34" charset="0"/>
                          <a:ea typeface="Times New Roman" panose="02020603050405020304" pitchFamily="18" charset="0"/>
                          <a:cs typeface="Times New Roman" panose="02020603050405020304" pitchFamily="18" charset="0"/>
                        </a:rPr>
                        <a:t>Fotografiranje, objava na web stranici škole i HUŠK-a</a:t>
                      </a:r>
                      <a:endParaRPr lang="hr-HR" sz="1100" kern="100" dirty="0">
                        <a:effectLst/>
                        <a:latin typeface="Aptos"/>
                        <a:ea typeface="Aptos"/>
                        <a:cs typeface="Times New Roman" panose="02020603050405020304" pitchFamily="18" charset="0"/>
                      </a:endParaRPr>
                    </a:p>
                  </a:txBody>
                  <a:tcPr marL="68580" marR="68580" marT="9525" marB="0">
                    <a:lnL w="12700" cap="flat" cmpd="sng" algn="ctr">
                      <a:solidFill>
                        <a:srgbClr val="3E8853"/>
                      </a:solidFill>
                      <a:prstDash val="solid"/>
                      <a:round/>
                      <a:headEnd type="none" w="med" len="med"/>
                      <a:tailEnd type="none" w="med" len="med"/>
                    </a:lnL>
                    <a:lnR w="12700" cap="flat" cmpd="sng" algn="ctr">
                      <a:solidFill>
                        <a:srgbClr val="3E8853"/>
                      </a:solidFill>
                      <a:prstDash val="solid"/>
                      <a:round/>
                      <a:headEnd type="none" w="med" len="med"/>
                      <a:tailEnd type="none" w="med" len="med"/>
                    </a:lnR>
                    <a:lnT w="12700" cap="flat" cmpd="sng" algn="ctr">
                      <a:solidFill>
                        <a:srgbClr val="3E8853"/>
                      </a:solidFill>
                      <a:prstDash val="solid"/>
                      <a:round/>
                      <a:headEnd type="none" w="med" len="med"/>
                      <a:tailEnd type="none" w="med" len="med"/>
                    </a:lnT>
                    <a:lnB w="12700" cap="flat" cmpd="sng" algn="ctr">
                      <a:solidFill>
                        <a:srgbClr val="3E8853"/>
                      </a:solidFill>
                      <a:prstDash val="solid"/>
                      <a:round/>
                      <a:headEnd type="none" w="med" len="med"/>
                      <a:tailEnd type="none" w="med" len="med"/>
                    </a:lnB>
                    <a:solidFill>
                      <a:srgbClr val="FFFFFF"/>
                    </a:solidFill>
                  </a:tcPr>
                </a:tc>
                <a:extLst>
                  <a:ext uri="{0D108BD9-81ED-4DB2-BD59-A6C34878D82A}">
                    <a16:rowId xmlns:a16="http://schemas.microsoft.com/office/drawing/2014/main" val="4239029763"/>
                  </a:ext>
                </a:extLst>
              </a:tr>
            </a:tbl>
          </a:graphicData>
        </a:graphic>
      </p:graphicFrame>
    </p:spTree>
    <p:extLst>
      <p:ext uri="{BB962C8B-B14F-4D97-AF65-F5344CB8AC3E}">
        <p14:creationId xmlns:p14="http://schemas.microsoft.com/office/powerpoint/2010/main" val="15854392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7" name="Tablica 6">
            <a:extLst>
              <a:ext uri="{FF2B5EF4-FFF2-40B4-BE49-F238E27FC236}">
                <a16:creationId xmlns:a16="http://schemas.microsoft.com/office/drawing/2014/main" id="{68916E2D-D8C9-E4B4-5815-3B8C42187454}"/>
              </a:ext>
            </a:extLst>
          </p:cNvPr>
          <p:cNvGraphicFramePr>
            <a:graphicFrameLocks noGrp="1"/>
          </p:cNvGraphicFramePr>
          <p:nvPr>
            <p:extLst>
              <p:ext uri="{D42A27DB-BD31-4B8C-83A1-F6EECF244321}">
                <p14:modId xmlns:p14="http://schemas.microsoft.com/office/powerpoint/2010/main" val="420872737"/>
              </p:ext>
            </p:extLst>
          </p:nvPr>
        </p:nvGraphicFramePr>
        <p:xfrm>
          <a:off x="532765" y="1039786"/>
          <a:ext cx="5792470" cy="4208075"/>
        </p:xfrm>
        <a:graphic>
          <a:graphicData uri="http://schemas.openxmlformats.org/drawingml/2006/table">
            <a:tbl>
              <a:tblPr firstRow="1" firstCol="1" bandRow="1">
                <a:tableStyleId>{22838BEF-8BB2-4498-84A7-C5851F593DF1}</a:tableStyleId>
              </a:tblPr>
              <a:tblGrid>
                <a:gridCol w="2171246">
                  <a:extLst>
                    <a:ext uri="{9D8B030D-6E8A-4147-A177-3AD203B41FA5}">
                      <a16:colId xmlns:a16="http://schemas.microsoft.com/office/drawing/2014/main" val="4194221368"/>
                    </a:ext>
                  </a:extLst>
                </a:gridCol>
                <a:gridCol w="3621224">
                  <a:extLst>
                    <a:ext uri="{9D8B030D-6E8A-4147-A177-3AD203B41FA5}">
                      <a16:colId xmlns:a16="http://schemas.microsoft.com/office/drawing/2014/main" val="3936441987"/>
                    </a:ext>
                  </a:extLst>
                </a:gridCol>
              </a:tblGrid>
              <a:tr h="425589">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mn-lt"/>
                          <a:ea typeface="Calibri" panose="020F0502020204030204" pitchFamily="34" charset="0"/>
                          <a:cs typeface="Calibri" panose="020F0502020204030204" pitchFamily="34" charset="0"/>
                        </a:rPr>
                        <a:t>ŽIVOT I PATNJA – MEĐUNARODNI DAN SJEĆANJA NA ŽRTVE HOLOKAUSTA</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619170416"/>
                  </a:ext>
                </a:extLst>
              </a:tr>
              <a:tr h="294198">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D. Gorički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298087327"/>
                  </a:ext>
                </a:extLst>
              </a:tr>
              <a:tr h="23819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92 učenika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289812427"/>
                  </a:ext>
                </a:extLst>
              </a:tr>
              <a:tr h="268356">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a:effectLst/>
                          <a:latin typeface="+mn-lt"/>
                          <a:ea typeface="Calibri" panose="020F0502020204030204" pitchFamily="34" charset="0"/>
                          <a:cs typeface="Calibri" panose="020F0502020204030204" pitchFamily="34" charset="0"/>
                        </a:rPr>
                        <a:t>10 </a:t>
                      </a:r>
                      <a:r>
                        <a:rPr lang="hr-HR" sz="1200" dirty="0">
                          <a:effectLst/>
                          <a:latin typeface="+mn-lt"/>
                          <a:ea typeface="Calibri" panose="020F0502020204030204" pitchFamily="34" charset="0"/>
                          <a:cs typeface="Calibri" panose="020F0502020204030204" pitchFamily="34" charset="0"/>
                        </a:rPr>
                        <a:t>sati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291864658"/>
                  </a:ext>
                </a:extLst>
              </a:tr>
              <a:tr h="60594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Spoznati važnost sjećanja na žrtve Holokausta, s posebnim naglaskom na djecu te upozoriti na neprihvatljivu politiku genocida nacističkog režima.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92377577"/>
                  </a:ext>
                </a:extLst>
              </a:tr>
              <a:tr h="79547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Tijekom aktivnosti učenici će prikazati povijesne prilike te događaje koje su obilježili razdoblje nacističke politike i genocida, s posebnim naglaskom na sudbine djece žrtava Holokausta.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018548098"/>
                  </a:ext>
                </a:extLst>
              </a:tr>
              <a:tr h="23853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rPr>
                        <a:t>Od 26. do 30. siječnja 2026.</a:t>
                      </a:r>
                    </a:p>
                  </a:txBody>
                  <a:tcPr marL="68580" marR="68580" marT="0" marB="0">
                    <a:solidFill>
                      <a:schemeClr val="bg1"/>
                    </a:solidFill>
                  </a:tcPr>
                </a:tc>
                <a:extLst>
                  <a:ext uri="{0D108BD9-81ED-4DB2-BD59-A6C34878D82A}">
                    <a16:rowId xmlns:a16="http://schemas.microsoft.com/office/drawing/2014/main" val="1337746959"/>
                  </a:ext>
                </a:extLst>
              </a:tr>
              <a:tr h="85476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Pobuditi svijest o opasnosti od radikalnih i ekstremističkih pokreta i režima te ukazati na potrebu međusobne tolerancije bez obzira na nacionalnu, vjersku ili rasnu pripadnost.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861496915"/>
                  </a:ext>
                </a:extLst>
              </a:tr>
              <a:tr h="25841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Po dogovoru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985020911"/>
                  </a:ext>
                </a:extLst>
              </a:tr>
              <a:tr h="22860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mn-lt"/>
                          <a:ea typeface="Calibri" panose="020F0502020204030204" pitchFamily="34" charset="0"/>
                          <a:cs typeface="Calibri" panose="020F0502020204030204" pitchFamily="34" charset="0"/>
                        </a:rPr>
                        <a:t>Putem web stranice škole i lokalnih medija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52016189"/>
                  </a:ext>
                </a:extLst>
              </a:tr>
            </a:tbl>
          </a:graphicData>
        </a:graphic>
      </p:graphicFrame>
      <p:sp>
        <p:nvSpPr>
          <p:cNvPr id="2" name="Rezervirano mjesto broja slajda 1">
            <a:extLst>
              <a:ext uri="{FF2B5EF4-FFF2-40B4-BE49-F238E27FC236}">
                <a16:creationId xmlns:a16="http://schemas.microsoft.com/office/drawing/2014/main" id="{4A63D806-0D9B-2325-AF27-704C90BAFB4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74</a:t>
            </a:fld>
            <a:endParaRPr lang="hr-HR" dirty="0"/>
          </a:p>
        </p:txBody>
      </p:sp>
      <p:graphicFrame>
        <p:nvGraphicFramePr>
          <p:cNvPr id="9" name="Tablica 8">
            <a:extLst>
              <a:ext uri="{FF2B5EF4-FFF2-40B4-BE49-F238E27FC236}">
                <a16:creationId xmlns:a16="http://schemas.microsoft.com/office/drawing/2014/main" id="{28504DA9-0C2C-441F-9F9C-DF0E8C20C3AA}"/>
              </a:ext>
            </a:extLst>
          </p:cNvPr>
          <p:cNvGraphicFramePr>
            <a:graphicFrameLocks noGrp="1"/>
          </p:cNvGraphicFramePr>
          <p:nvPr>
            <p:extLst>
              <p:ext uri="{D42A27DB-BD31-4B8C-83A1-F6EECF244321}">
                <p14:modId xmlns:p14="http://schemas.microsoft.com/office/powerpoint/2010/main" val="1057804374"/>
              </p:ext>
            </p:extLst>
          </p:nvPr>
        </p:nvGraphicFramePr>
        <p:xfrm>
          <a:off x="532765" y="5358179"/>
          <a:ext cx="5792470" cy="3893318"/>
        </p:xfrm>
        <a:graphic>
          <a:graphicData uri="http://schemas.openxmlformats.org/drawingml/2006/table">
            <a:tbl>
              <a:tblPr firstRow="1" firstCol="1" bandRow="1">
                <a:tableStyleId>{22838BEF-8BB2-4498-84A7-C5851F593DF1}</a:tableStyleId>
              </a:tblPr>
              <a:tblGrid>
                <a:gridCol w="2171246">
                  <a:extLst>
                    <a:ext uri="{9D8B030D-6E8A-4147-A177-3AD203B41FA5}">
                      <a16:colId xmlns:a16="http://schemas.microsoft.com/office/drawing/2014/main" val="3944491976"/>
                    </a:ext>
                  </a:extLst>
                </a:gridCol>
                <a:gridCol w="3621224">
                  <a:extLst>
                    <a:ext uri="{9D8B030D-6E8A-4147-A177-3AD203B41FA5}">
                      <a16:colId xmlns:a16="http://schemas.microsoft.com/office/drawing/2014/main" val="1572269892"/>
                    </a:ext>
                  </a:extLst>
                </a:gridCol>
              </a:tblGrid>
              <a:tr h="25743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Marija u našoj </a:t>
                      </a:r>
                      <a:r>
                        <a:rPr lang="hr-HR" sz="1200" dirty="0">
                          <a:solidFill>
                            <a:srgbClr val="000000"/>
                          </a:solidFill>
                          <a:effectLst/>
                          <a:latin typeface="Calibri" panose="020F0502020204030204" pitchFamily="34" charset="0"/>
                          <a:ea typeface="DengXian" panose="02010600030101010101" pitchFamily="2" charset="-122"/>
                          <a:cs typeface="Calibri" panose="020F0502020204030204" pitchFamily="34" charset="0"/>
                        </a:rPr>
                        <a:t>biskupiji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82619">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rgbClr val="000000"/>
                          </a:solidFill>
                          <a:effectLst/>
                          <a:latin typeface="Calibri" panose="020F0502020204030204" pitchFamily="34" charset="0"/>
                          <a:ea typeface="DengXian" panose="02010600030101010101" pitchFamily="2" charset="-122"/>
                          <a:cs typeface="Calibri" panose="020F0502020204030204" pitchFamily="34" charset="0"/>
                        </a:rPr>
                        <a:t>V. Hodak</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2994163"/>
                  </a:ext>
                </a:extLst>
              </a:tr>
              <a:tr h="23853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Učenici 6. razreda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147242371"/>
                  </a:ext>
                </a:extLst>
              </a:tr>
              <a:tr h="26835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Tijekom drugog obrazovnog razdoblja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Upoznati marijanska svetišta Požeške biskupije, objasniti značenje pojma „svetište“, razvijati pobožnost prema Mariji, objasniti važnost marijanskih svetišta u životu vjernika. Prepoznati i navesti Marijino mjesto u molitvi, pobožnosti i tradiciji Crkve, zatim u književnosti, umjetnosti i arhitekturi (OŠ KV D.6.2.)</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580803967"/>
                  </a:ext>
                </a:extLst>
              </a:tr>
              <a:tr h="410392">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Istraživanje, intervju, snimanje video materijala, fotografiranje, prezentacija rada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Tijekom školske godine 2025. / 2026. </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26996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Razvijati stav poštovanja i pobožnosti prema Mariji.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68357">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Troškovi za radni materijal</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42455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DengXian" panose="02010600030101010101" pitchFamily="2" charset="-122"/>
                          <a:cs typeface="Calibri" panose="020F0502020204030204" pitchFamily="34" charset="0"/>
                        </a:rPr>
                        <a:t>Vrednovanje za učenje, vrednovanje kao učenje i vrednovanje naučenoga.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3" name="Pravokutnik 2">
            <a:extLst>
              <a:ext uri="{FF2B5EF4-FFF2-40B4-BE49-F238E27FC236}">
                <a16:creationId xmlns:a16="http://schemas.microsoft.com/office/drawing/2014/main" id="{B1A1EFC4-4EFA-02B9-D739-7F28769831F6}"/>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268554C9-D7EE-3EE5-509E-DC9934632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8344851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0C69219B-3E67-43C8-5433-8F2C41967BBD}"/>
              </a:ext>
            </a:extLst>
          </p:cNvPr>
          <p:cNvGraphicFramePr>
            <a:graphicFrameLocks noGrp="1"/>
          </p:cNvGraphicFramePr>
          <p:nvPr>
            <p:extLst>
              <p:ext uri="{D42A27DB-BD31-4B8C-83A1-F6EECF244321}">
                <p14:modId xmlns:p14="http://schemas.microsoft.com/office/powerpoint/2010/main" val="3785430514"/>
              </p:ext>
            </p:extLst>
          </p:nvPr>
        </p:nvGraphicFramePr>
        <p:xfrm>
          <a:off x="431799" y="4842966"/>
          <a:ext cx="5947052" cy="3983168"/>
        </p:xfrm>
        <a:graphic>
          <a:graphicData uri="http://schemas.openxmlformats.org/drawingml/2006/table">
            <a:tbl>
              <a:tblPr firstRow="1" firstCol="1" bandRow="1">
                <a:tableStyleId>{22838BEF-8BB2-4498-84A7-C5851F593DF1}</a:tableStyleId>
              </a:tblPr>
              <a:tblGrid>
                <a:gridCol w="2285275">
                  <a:extLst>
                    <a:ext uri="{9D8B030D-6E8A-4147-A177-3AD203B41FA5}">
                      <a16:colId xmlns:a16="http://schemas.microsoft.com/office/drawing/2014/main" val="3944491976"/>
                    </a:ext>
                  </a:extLst>
                </a:gridCol>
                <a:gridCol w="3661777">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Europski dan zaštite osobnih podataka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5842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48214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b="0" i="0" kern="1200" dirty="0">
                          <a:solidFill>
                            <a:schemeClr val="dk1"/>
                          </a:solidFill>
                          <a:effectLst/>
                          <a:latin typeface="+mn-lt"/>
                          <a:ea typeface="+mn-ea"/>
                          <a:cs typeface="+mn-cs"/>
                        </a:rPr>
                        <a:t>Podizanje svijesti o temama vezanim uz zaštitu privatnosti i osobnih podataka</a:t>
                      </a:r>
                      <a:endParaRPr lang="hr-HR" sz="1200" b="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6028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Radionica, prezentacija, kviz</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28. siječnja 2026.</a:t>
                      </a:r>
                    </a:p>
                  </a:txBody>
                  <a:tcPr marL="68580" marR="68580" marT="0" marB="0">
                    <a:solidFill>
                      <a:schemeClr val="bg1"/>
                    </a:solidFill>
                  </a:tcPr>
                </a:tc>
                <a:extLst>
                  <a:ext uri="{0D108BD9-81ED-4DB2-BD59-A6C34878D82A}">
                    <a16:rowId xmlns:a16="http://schemas.microsoft.com/office/drawing/2014/main" val="2888670941"/>
                  </a:ext>
                </a:extLst>
              </a:tr>
              <a:tr h="920654">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b="0" i="0" kern="1200" dirty="0">
                          <a:solidFill>
                            <a:schemeClr val="dk1"/>
                          </a:solidFill>
                          <a:effectLst/>
                          <a:latin typeface="+mn-lt"/>
                          <a:ea typeface="+mn-ea"/>
                          <a:cs typeface="+mn-cs"/>
                        </a:rPr>
                        <a:t>Pravo na zaštitu osobnih podataka jedno je od temeljnih prava svakog čovjeka. Svrha zaštite osobnih podataka je zaštita privatnog života i ostalih ljudskih prava i temeljnih sloboda u prikupljanju, obradi i korištenju osobnih podataka. Pravo na zaštitu osobnih podataka je pravo zaštite legitimnih interesa građanina (pojedinca) koje se odnosi na sprječavanje i sankcioniranje zlouporaba osobnih podataka, a zajamčeno je međunarodnim i nacionalnim propisima.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8517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25176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Rad tijekom radionice.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6" name="Tablica 5">
            <a:extLst>
              <a:ext uri="{FF2B5EF4-FFF2-40B4-BE49-F238E27FC236}">
                <a16:creationId xmlns:a16="http://schemas.microsoft.com/office/drawing/2014/main" id="{14E6BFEA-C38E-1C96-C292-B73196E57081}"/>
              </a:ext>
            </a:extLst>
          </p:cNvPr>
          <p:cNvGraphicFramePr>
            <a:graphicFrameLocks noGrp="1"/>
          </p:cNvGraphicFramePr>
          <p:nvPr>
            <p:extLst>
              <p:ext uri="{D42A27DB-BD31-4B8C-83A1-F6EECF244321}">
                <p14:modId xmlns:p14="http://schemas.microsoft.com/office/powerpoint/2010/main" val="2003244321"/>
              </p:ext>
            </p:extLst>
          </p:nvPr>
        </p:nvGraphicFramePr>
        <p:xfrm>
          <a:off x="431799" y="1216954"/>
          <a:ext cx="5954714" cy="3270749"/>
        </p:xfrm>
        <a:graphic>
          <a:graphicData uri="http://schemas.openxmlformats.org/drawingml/2006/table">
            <a:tbl>
              <a:tblPr firstRow="1" firstCol="1" bandRow="1">
                <a:tableStyleId>{22838BEF-8BB2-4498-84A7-C5851F593DF1}</a:tableStyleId>
              </a:tblPr>
              <a:tblGrid>
                <a:gridCol w="2285275">
                  <a:extLst>
                    <a:ext uri="{9D8B030D-6E8A-4147-A177-3AD203B41FA5}">
                      <a16:colId xmlns:a16="http://schemas.microsoft.com/office/drawing/2014/main" val="3944491976"/>
                    </a:ext>
                  </a:extLst>
                </a:gridCol>
                <a:gridCol w="3669439">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Europski tjedan programiranja - </a:t>
                      </a:r>
                      <a:r>
                        <a:rPr lang="hr-HR" sz="1200" dirty="0" err="1">
                          <a:effectLst/>
                          <a:latin typeface="+mn-lt"/>
                          <a:ea typeface="Calibri" panose="020F0502020204030204" pitchFamily="34" charset="0"/>
                        </a:rPr>
                        <a:t>CodeWeek</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6589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48214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b="0" i="0" kern="1200" dirty="0">
                          <a:solidFill>
                            <a:schemeClr val="tx1"/>
                          </a:solidFill>
                          <a:effectLst/>
                          <a:latin typeface="+mn-lt"/>
                          <a:ea typeface="+mn-ea"/>
                          <a:cs typeface="+mn-cs"/>
                        </a:rPr>
                        <a:t>Glavna je zamisao učiniti programiranje transparentnijim, demistificirati povezane vještine</a:t>
                      </a:r>
                      <a:r>
                        <a:rPr lang="hr-HR" sz="1200" dirty="0">
                          <a:solidFill>
                            <a:schemeClr val="tx1"/>
                          </a:solidFill>
                        </a:rPr>
                        <a:t/>
                      </a:r>
                      <a:br>
                        <a:rPr lang="hr-HR" sz="1200" dirty="0">
                          <a:solidFill>
                            <a:schemeClr val="tx1"/>
                          </a:solidFill>
                        </a:rPr>
                      </a:br>
                      <a:r>
                        <a:rPr lang="hr-HR" sz="1200" b="0" i="0" kern="1200" dirty="0">
                          <a:solidFill>
                            <a:schemeClr val="tx1"/>
                          </a:solidFill>
                          <a:effectLst/>
                          <a:latin typeface="+mn-lt"/>
                          <a:ea typeface="+mn-ea"/>
                          <a:cs typeface="+mn-cs"/>
                        </a:rPr>
                        <a:t>i okupiti motivirane ljude u zajedničkom učenju.</a:t>
                      </a:r>
                      <a:endParaRPr lang="hr-HR" sz="1200" dirty="0">
                        <a:solidFill>
                          <a:schemeClr val="tx1"/>
                        </a:solidFill>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8219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Rješavanje zadataka.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3234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11.- 26.10.2025.</a:t>
                      </a:r>
                    </a:p>
                  </a:txBody>
                  <a:tcPr marL="68580" marR="68580" marT="0" marB="0">
                    <a:solidFill>
                      <a:schemeClr val="bg1"/>
                    </a:solidFill>
                  </a:tcPr>
                </a:tc>
                <a:extLst>
                  <a:ext uri="{0D108BD9-81ED-4DB2-BD59-A6C34878D82A}">
                    <a16:rowId xmlns:a16="http://schemas.microsoft.com/office/drawing/2014/main" val="2888670941"/>
                  </a:ext>
                </a:extLst>
              </a:tr>
              <a:tr h="850988">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b="0" i="0" kern="1200" dirty="0">
                          <a:solidFill>
                            <a:schemeClr val="dk1"/>
                          </a:solidFill>
                          <a:effectLst/>
                          <a:latin typeface="+mn-lt"/>
                          <a:ea typeface="+mn-ea"/>
                          <a:cs typeface="+mn-cs"/>
                        </a:rPr>
                        <a:t>Učenje programiranja pomaže nam da shvatimo svijet oko sebe koji se brzo mijenja, proširujemo svoje razumijevanje o tome kako funkcionira tehnologija te da razvijemo vještine i sposobnosti kako bismo istraživali nove ideje i bili inovativni.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7261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284172">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Rad tijekom radionice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B782B787-209D-111F-6F75-32D343450FBB}"/>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75</a:t>
            </a:fld>
            <a:endParaRPr lang="hr-HR" dirty="0"/>
          </a:p>
        </p:txBody>
      </p:sp>
      <p:sp>
        <p:nvSpPr>
          <p:cNvPr id="3" name="Pravokutnik 2">
            <a:extLst>
              <a:ext uri="{FF2B5EF4-FFF2-40B4-BE49-F238E27FC236}">
                <a16:creationId xmlns:a16="http://schemas.microsoft.com/office/drawing/2014/main" id="{103BCA6A-313A-DE2D-1B1B-E844A0A08E83}"/>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C91C195D-4627-35AA-8061-23DD5B04E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8364627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7" name="Rezervirano mjesto broja slajda 1">
            <a:extLst>
              <a:ext uri="{FF2B5EF4-FFF2-40B4-BE49-F238E27FC236}">
                <a16:creationId xmlns:a16="http://schemas.microsoft.com/office/drawing/2014/main" id="{B782B787-209D-111F-6F75-32D343450FBB}"/>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76</a:t>
            </a:fld>
            <a:endParaRPr lang="hr-HR" dirty="0"/>
          </a:p>
        </p:txBody>
      </p:sp>
      <p:graphicFrame>
        <p:nvGraphicFramePr>
          <p:cNvPr id="3" name="Tablica 2">
            <a:extLst>
              <a:ext uri="{FF2B5EF4-FFF2-40B4-BE49-F238E27FC236}">
                <a16:creationId xmlns:a16="http://schemas.microsoft.com/office/drawing/2014/main" id="{6A714340-FCF9-7EED-E8CE-70C663A68083}"/>
              </a:ext>
            </a:extLst>
          </p:cNvPr>
          <p:cNvGraphicFramePr>
            <a:graphicFrameLocks noGrp="1"/>
          </p:cNvGraphicFramePr>
          <p:nvPr>
            <p:extLst>
              <p:ext uri="{D42A27DB-BD31-4B8C-83A1-F6EECF244321}">
                <p14:modId xmlns:p14="http://schemas.microsoft.com/office/powerpoint/2010/main" val="2913136926"/>
              </p:ext>
            </p:extLst>
          </p:nvPr>
        </p:nvGraphicFramePr>
        <p:xfrm>
          <a:off x="532765" y="1322990"/>
          <a:ext cx="5792470" cy="4752766"/>
        </p:xfrm>
        <a:graphic>
          <a:graphicData uri="http://schemas.openxmlformats.org/drawingml/2006/table">
            <a:tbl>
              <a:tblPr firstRow="1" firstCol="1" bandRow="1">
                <a:tableStyleId>{22838BEF-8BB2-4498-84A7-C5851F593DF1}</a:tableStyleId>
              </a:tblPr>
              <a:tblGrid>
                <a:gridCol w="2189887">
                  <a:extLst>
                    <a:ext uri="{9D8B030D-6E8A-4147-A177-3AD203B41FA5}">
                      <a16:colId xmlns:a16="http://schemas.microsoft.com/office/drawing/2014/main" val="3944491976"/>
                    </a:ext>
                  </a:extLst>
                </a:gridCol>
                <a:gridCol w="3602583">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Dan bijelog štapa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 Vesna Hodak</a:t>
                      </a:r>
                    </a:p>
                    <a:p>
                      <a:pPr algn="l">
                        <a:lnSpc>
                          <a:spcPct val="107000"/>
                        </a:lnSpc>
                        <a:spcAft>
                          <a:spcPts val="800"/>
                        </a:spcAft>
                      </a:pPr>
                      <a:r>
                        <a:rPr lang="hr-HR" sz="1200" dirty="0">
                          <a:effectLst/>
                          <a:latin typeface="+mn-lt"/>
                          <a:ea typeface="Calibri" panose="020F0502020204030204" pitchFamily="34" charset="0"/>
                        </a:rPr>
                        <a:t>Vanesa </a:t>
                      </a:r>
                      <a:r>
                        <a:rPr lang="hr-HR" sz="1200" dirty="0" err="1">
                          <a:effectLst/>
                          <a:latin typeface="+mn-lt"/>
                          <a:ea typeface="Calibri" panose="020F0502020204030204" pitchFamily="34" charset="0"/>
                        </a:rPr>
                        <a:t>Ficko</a:t>
                      </a:r>
                      <a:r>
                        <a:rPr lang="hr-HR" sz="1200" dirty="0">
                          <a:effectLst/>
                          <a:latin typeface="+mn-lt"/>
                          <a:ea typeface="Calibri" panose="020F0502020204030204" pitchFamily="34" charset="0"/>
                        </a:rPr>
                        <a:t> Berić OŠ Novska, Novska</a:t>
                      </a:r>
                    </a:p>
                    <a:p>
                      <a:pPr algn="l">
                        <a:lnSpc>
                          <a:spcPct val="107000"/>
                        </a:lnSpc>
                        <a:spcAft>
                          <a:spcPts val="800"/>
                        </a:spcAft>
                      </a:pPr>
                      <a:r>
                        <a:rPr lang="hr-HR" sz="1200" dirty="0">
                          <a:effectLst/>
                          <a:latin typeface="+mn-lt"/>
                          <a:ea typeface="Calibri" panose="020F0502020204030204" pitchFamily="34" charset="0"/>
                        </a:rPr>
                        <a:t>Marija Janković, OŠ Huga Badalića, Slavonski Brod</a:t>
                      </a: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Učenici 5., 6., 7. i 8. razreda </a:t>
                      </a:r>
                    </a:p>
                  </a:txBody>
                  <a:tcPr marL="114300" marR="114300" marT="0" marB="0">
                    <a:solidFill>
                      <a:schemeClr val="bg1"/>
                    </a:solidFill>
                  </a:tcPr>
                </a:tc>
                <a:extLst>
                  <a:ext uri="{0D108BD9-81ED-4DB2-BD59-A6C34878D82A}">
                    <a16:rowId xmlns:a16="http://schemas.microsoft.com/office/drawing/2014/main" val="2147242371"/>
                  </a:ext>
                </a:extLst>
              </a:tr>
              <a:tr h="264538">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4</a:t>
                      </a:r>
                    </a:p>
                  </a:txBody>
                  <a:tcPr marL="114300" marR="114300" marT="0" marB="0">
                    <a:solidFill>
                      <a:schemeClr val="bg1"/>
                    </a:solidFill>
                  </a:tcPr>
                </a:tc>
                <a:extLst>
                  <a:ext uri="{0D108BD9-81ED-4DB2-BD59-A6C34878D82A}">
                    <a16:rowId xmlns:a16="http://schemas.microsoft.com/office/drawing/2014/main" val="1870274001"/>
                  </a:ext>
                </a:extLst>
              </a:tr>
              <a:tr h="32541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Prihvaćanje, uvažavanje i pomoć slijepim i slabovidnim osobama. Podizanje svijesti o njihovim specifičnim potrebama, ali i obvezama zajednice i društva prema njima. Obilježavanje na međužupanijskoj razini.</a:t>
                      </a: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Realizacija se odvija na redovnoj nastavi putem organiziranih radionica i predavanja učenika, učitelja i predstavnika Udruge slijepih.</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13.10.2025.-17.10.2025.</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2398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Razumjeti potrebe slijepih i slabovidnih osoba.</a:t>
                      </a:r>
                    </a:p>
                  </a:txBody>
                  <a:tcPr marL="68580" marR="68580" marT="0" marB="0">
                    <a:solidFill>
                      <a:schemeClr val="bg1"/>
                    </a:solidFill>
                  </a:tcPr>
                </a:tc>
                <a:extLst>
                  <a:ext uri="{0D108BD9-81ED-4DB2-BD59-A6C34878D82A}">
                    <a16:rowId xmlns:a16="http://schemas.microsoft.com/office/drawing/2014/main" val="2630794146"/>
                  </a:ext>
                </a:extLst>
              </a:tr>
              <a:tr h="27429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a:t>
                      </a: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Aktivnost se vrednuje kroz angažman učenika u aktivnostima koje će biti predstavljene na mrežnih stranica škole.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8" name="Pravokutnik 7">
            <a:extLst>
              <a:ext uri="{FF2B5EF4-FFF2-40B4-BE49-F238E27FC236}">
                <a16:creationId xmlns:a16="http://schemas.microsoft.com/office/drawing/2014/main" id="{1178BF08-EE1C-2072-269C-9C8153392A49}"/>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2" name="Slika 1" descr="Slika na kojoj se prikazuje tekst, snimka zaslona, Font, logotip&#10;&#10;Sadržaj generiran uz AI možda nije točan.">
            <a:extLst>
              <a:ext uri="{FF2B5EF4-FFF2-40B4-BE49-F238E27FC236}">
                <a16:creationId xmlns:a16="http://schemas.microsoft.com/office/drawing/2014/main" id="{5AE1D790-84EF-5F0C-A0EB-DD70D3533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6149398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broja slajda 3">
            <a:extLst>
              <a:ext uri="{FF2B5EF4-FFF2-40B4-BE49-F238E27FC236}">
                <a16:creationId xmlns:a16="http://schemas.microsoft.com/office/drawing/2014/main" id="{99C4B0E5-D634-9803-E815-16C3D51C11F8}"/>
              </a:ext>
            </a:extLst>
          </p:cNvPr>
          <p:cNvSpPr>
            <a:spLocks noGrp="1"/>
          </p:cNvSpPr>
          <p:nvPr>
            <p:ph type="sldNum" sz="quarter" idx="12"/>
          </p:nvPr>
        </p:nvSpPr>
        <p:spPr/>
        <p:txBody>
          <a:bodyPr/>
          <a:lstStyle/>
          <a:p>
            <a:fld id="{E7FDF1D0-E4F4-4EC6-B6AF-9683D68D0AF0}" type="slidenum">
              <a:rPr lang="hr-HR" smtClean="0"/>
              <a:t>77</a:t>
            </a:fld>
            <a:endParaRPr lang="hr-HR" dirty="0"/>
          </a:p>
        </p:txBody>
      </p:sp>
      <p:graphicFrame>
        <p:nvGraphicFramePr>
          <p:cNvPr id="5" name="Tablica 4">
            <a:extLst>
              <a:ext uri="{FF2B5EF4-FFF2-40B4-BE49-F238E27FC236}">
                <a16:creationId xmlns:a16="http://schemas.microsoft.com/office/drawing/2014/main" id="{6B10EE34-CB4C-DB2D-C435-DB5A67E75796}"/>
              </a:ext>
            </a:extLst>
          </p:cNvPr>
          <p:cNvGraphicFramePr>
            <a:graphicFrameLocks noGrp="1"/>
          </p:cNvGraphicFramePr>
          <p:nvPr>
            <p:extLst>
              <p:ext uri="{D42A27DB-BD31-4B8C-83A1-F6EECF244321}">
                <p14:modId xmlns:p14="http://schemas.microsoft.com/office/powerpoint/2010/main" val="358555974"/>
              </p:ext>
            </p:extLst>
          </p:nvPr>
        </p:nvGraphicFramePr>
        <p:xfrm>
          <a:off x="532765" y="5134306"/>
          <a:ext cx="5792470" cy="4027920"/>
        </p:xfrm>
        <a:graphic>
          <a:graphicData uri="http://schemas.openxmlformats.org/drawingml/2006/table">
            <a:tbl>
              <a:tblPr firstRow="1" firstCol="1" bandRow="1">
                <a:tableStyleId>{22838BEF-8BB2-4498-84A7-C5851F593DF1}</a:tableStyleId>
              </a:tblPr>
              <a:tblGrid>
                <a:gridCol w="2236561">
                  <a:extLst>
                    <a:ext uri="{9D8B030D-6E8A-4147-A177-3AD203B41FA5}">
                      <a16:colId xmlns:a16="http://schemas.microsoft.com/office/drawing/2014/main" val="3944491976"/>
                    </a:ext>
                  </a:extLst>
                </a:gridCol>
                <a:gridCol w="3555909">
                  <a:extLst>
                    <a:ext uri="{9D8B030D-6E8A-4147-A177-3AD203B41FA5}">
                      <a16:colId xmlns:a16="http://schemas.microsoft.com/office/drawing/2014/main" val="1572269892"/>
                    </a:ext>
                  </a:extLst>
                </a:gridCol>
              </a:tblGrid>
              <a:tr h="32704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Međunarodni dan engleskog jezika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627383">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0000"/>
                        </a:lnSpc>
                        <a:spcAft>
                          <a:spcPts val="0"/>
                        </a:spcAft>
                      </a:pPr>
                      <a:r>
                        <a:rPr lang="hr-HR" sz="1200" dirty="0">
                          <a:effectLst/>
                          <a:latin typeface="+mn-lt"/>
                          <a:ea typeface="Calibri" panose="020F0502020204030204" pitchFamily="34" charset="0"/>
                        </a:rPr>
                        <a:t>Ž. Gospočić</a:t>
                      </a:r>
                    </a:p>
                    <a:p>
                      <a:pPr algn="l">
                        <a:lnSpc>
                          <a:spcPct val="100000"/>
                        </a:lnSpc>
                        <a:spcAft>
                          <a:spcPts val="0"/>
                        </a:spcAft>
                      </a:pPr>
                      <a:r>
                        <a:rPr lang="hr-HR" sz="1200" dirty="0">
                          <a:effectLst/>
                          <a:latin typeface="+mn-lt"/>
                          <a:ea typeface="Calibri" panose="020F0502020204030204" pitchFamily="34" charset="0"/>
                        </a:rPr>
                        <a:t>Vanesa </a:t>
                      </a:r>
                      <a:r>
                        <a:rPr lang="hr-HR" sz="1200" dirty="0" err="1">
                          <a:effectLst/>
                          <a:latin typeface="+mn-lt"/>
                          <a:ea typeface="Calibri" panose="020F0502020204030204" pitchFamily="34" charset="0"/>
                        </a:rPr>
                        <a:t>Ficko</a:t>
                      </a:r>
                      <a:r>
                        <a:rPr lang="hr-HR" sz="1200" dirty="0">
                          <a:effectLst/>
                          <a:latin typeface="+mn-lt"/>
                          <a:ea typeface="Calibri" panose="020F0502020204030204" pitchFamily="34" charset="0"/>
                        </a:rPr>
                        <a:t> Berić OŠ Novska, Novska</a:t>
                      </a:r>
                    </a:p>
                    <a:p>
                      <a:pPr algn="l">
                        <a:lnSpc>
                          <a:spcPct val="100000"/>
                        </a:lnSpc>
                        <a:spcAft>
                          <a:spcPts val="0"/>
                        </a:spcAft>
                      </a:pPr>
                      <a:r>
                        <a:rPr lang="hr-HR" sz="1200" dirty="0">
                          <a:effectLst/>
                          <a:latin typeface="+mn-lt"/>
                          <a:ea typeface="Calibri" panose="020F0502020204030204" pitchFamily="34" charset="0"/>
                        </a:rPr>
                        <a:t>Marija Janković, OŠ Huga Badalića, Slavonski Brod</a:t>
                      </a:r>
                    </a:p>
                  </a:txBody>
                  <a:tcPr marL="114300" marR="114300" marT="0" marB="0">
                    <a:solidFill>
                      <a:schemeClr val="bg1"/>
                    </a:solidFill>
                  </a:tcPr>
                </a:tc>
                <a:extLst>
                  <a:ext uri="{0D108BD9-81ED-4DB2-BD59-A6C34878D82A}">
                    <a16:rowId xmlns:a16="http://schemas.microsoft.com/office/drawing/2014/main" val="1002994163"/>
                  </a:ext>
                </a:extLst>
              </a:tr>
              <a:tr h="188174">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Učenici 5., 6., 7. i 8. razreda </a:t>
                      </a:r>
                    </a:p>
                  </a:txBody>
                  <a:tcPr marL="114300" marR="114300" marT="0" marB="0">
                    <a:solidFill>
                      <a:schemeClr val="bg1"/>
                    </a:solidFill>
                  </a:tcPr>
                </a:tc>
                <a:extLst>
                  <a:ext uri="{0D108BD9-81ED-4DB2-BD59-A6C34878D82A}">
                    <a16:rowId xmlns:a16="http://schemas.microsoft.com/office/drawing/2014/main" val="2147242371"/>
                  </a:ext>
                </a:extLst>
              </a:tr>
              <a:tr h="188174">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4</a:t>
                      </a:r>
                    </a:p>
                  </a:txBody>
                  <a:tcPr marL="114300" marR="114300" marT="0" marB="0">
                    <a:solidFill>
                      <a:schemeClr val="bg1"/>
                    </a:solidFill>
                  </a:tcPr>
                </a:tc>
                <a:extLst>
                  <a:ext uri="{0D108BD9-81ED-4DB2-BD59-A6C34878D82A}">
                    <a16:rowId xmlns:a16="http://schemas.microsoft.com/office/drawing/2014/main" val="1870274001"/>
                  </a:ext>
                </a:extLst>
              </a:tr>
              <a:tr h="703465">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Upoznati se s povijesnim činjenicama obilježavanja Međunarodnog dana engleskog jezika, upoznati se sa zanimljivim činjenicama o engleskom jeziku.</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49738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Realizacija se odvija na redovnoj nastavi Engleskoga jezika putem radionica i raznih aktivnosti.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18817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20.4.2026.-24.4.2026.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8503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Javno obilježavanje Međunarodnog dana engleskog jezika, te promocija učenja istog.</a:t>
                      </a:r>
                    </a:p>
                  </a:txBody>
                  <a:tcPr marL="68580" marR="68580" marT="0" marB="0">
                    <a:solidFill>
                      <a:schemeClr val="bg1"/>
                    </a:solidFill>
                  </a:tcPr>
                </a:tc>
                <a:extLst>
                  <a:ext uri="{0D108BD9-81ED-4DB2-BD59-A6C34878D82A}">
                    <a16:rowId xmlns:a16="http://schemas.microsoft.com/office/drawing/2014/main" val="2630794146"/>
                  </a:ext>
                </a:extLst>
              </a:tr>
              <a:tr h="34119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Papiri, flomasteri, ukrasni papiri - 20 eura.</a:t>
                      </a:r>
                    </a:p>
                  </a:txBody>
                  <a:tcPr marL="68580" marR="68580" marT="0" marB="0">
                    <a:solidFill>
                      <a:schemeClr val="bg1"/>
                    </a:solidFill>
                  </a:tcPr>
                </a:tc>
                <a:extLst>
                  <a:ext uri="{0D108BD9-81ED-4DB2-BD59-A6C34878D82A}">
                    <a16:rowId xmlns:a16="http://schemas.microsoft.com/office/drawing/2014/main" val="1683071559"/>
                  </a:ext>
                </a:extLst>
              </a:tr>
              <a:tr h="581897">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Aktivnost se vrednuje kroz angažman učenika u aktivnostima koje će biti predstavljene na mrežnih stranica škole.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7" name="Tablica 6">
            <a:extLst>
              <a:ext uri="{FF2B5EF4-FFF2-40B4-BE49-F238E27FC236}">
                <a16:creationId xmlns:a16="http://schemas.microsoft.com/office/drawing/2014/main" id="{1716D249-8D99-4F98-6AE7-A71FEA7E0906}"/>
              </a:ext>
            </a:extLst>
          </p:cNvPr>
          <p:cNvGraphicFramePr>
            <a:graphicFrameLocks noGrp="1"/>
          </p:cNvGraphicFramePr>
          <p:nvPr>
            <p:extLst>
              <p:ext uri="{D42A27DB-BD31-4B8C-83A1-F6EECF244321}">
                <p14:modId xmlns:p14="http://schemas.microsoft.com/office/powerpoint/2010/main" val="2470415348"/>
              </p:ext>
            </p:extLst>
          </p:nvPr>
        </p:nvGraphicFramePr>
        <p:xfrm>
          <a:off x="532765" y="1220054"/>
          <a:ext cx="5792470" cy="3675773"/>
        </p:xfrm>
        <a:graphic>
          <a:graphicData uri="http://schemas.openxmlformats.org/drawingml/2006/table">
            <a:tbl>
              <a:tblPr firstRow="1" firstCol="1" bandRow="1">
                <a:tableStyleId>{22838BEF-8BB2-4498-84A7-C5851F593DF1}</a:tableStyleId>
              </a:tblPr>
              <a:tblGrid>
                <a:gridCol w="2223498">
                  <a:extLst>
                    <a:ext uri="{9D8B030D-6E8A-4147-A177-3AD203B41FA5}">
                      <a16:colId xmlns:a16="http://schemas.microsoft.com/office/drawing/2014/main" val="3944491976"/>
                    </a:ext>
                  </a:extLst>
                </a:gridCol>
                <a:gridCol w="3568972">
                  <a:extLst>
                    <a:ext uri="{9D8B030D-6E8A-4147-A177-3AD203B41FA5}">
                      <a16:colId xmlns:a16="http://schemas.microsoft.com/office/drawing/2014/main" val="1572269892"/>
                    </a:ext>
                  </a:extLst>
                </a:gridCol>
              </a:tblGrid>
              <a:tr h="128201">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Svjetski dan obrazovanja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50131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0" algn="l" defTabSz="685800" rtl="0" eaLnBrk="1" latinLnBrk="0" hangingPunct="1">
                        <a:lnSpc>
                          <a:spcPct val="100000"/>
                        </a:lnSpc>
                        <a:spcAft>
                          <a:spcPts val="0"/>
                        </a:spcAft>
                      </a:pPr>
                      <a:r>
                        <a:rPr lang="hr-HR" sz="1200" kern="1200" dirty="0">
                          <a:solidFill>
                            <a:schemeClr val="dk1"/>
                          </a:solidFill>
                          <a:effectLst/>
                          <a:latin typeface="+mn-lt"/>
                          <a:ea typeface="Calibri" panose="020F0502020204030204" pitchFamily="34" charset="0"/>
                          <a:cs typeface="+mn-cs"/>
                        </a:rPr>
                        <a:t>Ž. Gospočić, Vesna Hodak</a:t>
                      </a:r>
                    </a:p>
                    <a:p>
                      <a:pPr marL="0" algn="l" defTabSz="685800" rtl="0" eaLnBrk="1" latinLnBrk="0" hangingPunct="1">
                        <a:lnSpc>
                          <a:spcPct val="100000"/>
                        </a:lnSpc>
                        <a:spcAft>
                          <a:spcPts val="0"/>
                        </a:spcAft>
                      </a:pPr>
                      <a:r>
                        <a:rPr lang="hr-HR" sz="1200" kern="1200" dirty="0">
                          <a:solidFill>
                            <a:schemeClr val="dk1"/>
                          </a:solidFill>
                          <a:effectLst/>
                          <a:latin typeface="+mn-lt"/>
                          <a:ea typeface="Calibri" panose="020F0502020204030204" pitchFamily="34" charset="0"/>
                          <a:cs typeface="+mn-cs"/>
                        </a:rPr>
                        <a:t>Vanesa </a:t>
                      </a:r>
                      <a:r>
                        <a:rPr lang="hr-HR" sz="1200" kern="1200" dirty="0" err="1">
                          <a:solidFill>
                            <a:schemeClr val="dk1"/>
                          </a:solidFill>
                          <a:effectLst/>
                          <a:latin typeface="+mn-lt"/>
                          <a:ea typeface="Calibri" panose="020F0502020204030204" pitchFamily="34" charset="0"/>
                          <a:cs typeface="+mn-cs"/>
                        </a:rPr>
                        <a:t>Ficko</a:t>
                      </a:r>
                      <a:r>
                        <a:rPr lang="hr-HR" sz="1200" kern="1200" dirty="0">
                          <a:solidFill>
                            <a:schemeClr val="dk1"/>
                          </a:solidFill>
                          <a:effectLst/>
                          <a:latin typeface="+mn-lt"/>
                          <a:ea typeface="Calibri" panose="020F0502020204030204" pitchFamily="34" charset="0"/>
                          <a:cs typeface="+mn-cs"/>
                        </a:rPr>
                        <a:t> Berić OŠ Novska, Novska</a:t>
                      </a:r>
                    </a:p>
                    <a:p>
                      <a:pPr marL="0" algn="l" defTabSz="685800" rtl="0" eaLnBrk="1" latinLnBrk="0" hangingPunct="1">
                        <a:lnSpc>
                          <a:spcPct val="100000"/>
                        </a:lnSpc>
                        <a:spcAft>
                          <a:spcPts val="0"/>
                        </a:spcAft>
                      </a:pPr>
                      <a:r>
                        <a:rPr lang="hr-HR" sz="1200" kern="1200" dirty="0">
                          <a:solidFill>
                            <a:schemeClr val="dk1"/>
                          </a:solidFill>
                          <a:effectLst/>
                          <a:latin typeface="+mn-lt"/>
                          <a:ea typeface="Calibri" panose="020F0502020204030204" pitchFamily="34" charset="0"/>
                          <a:cs typeface="+mn-cs"/>
                        </a:rPr>
                        <a:t>Marija Janković, OŠ Huga Badalića, Slavonski Brod</a:t>
                      </a:r>
                    </a:p>
                  </a:txBody>
                  <a:tcPr marL="114300" marR="114300" marT="0" marB="0">
                    <a:solidFill>
                      <a:schemeClr val="bg1"/>
                    </a:solidFill>
                  </a:tcPr>
                </a:tc>
                <a:extLst>
                  <a:ext uri="{0D108BD9-81ED-4DB2-BD59-A6C34878D82A}">
                    <a16:rowId xmlns:a16="http://schemas.microsoft.com/office/drawing/2014/main" val="1002994163"/>
                  </a:ext>
                </a:extLst>
              </a:tr>
              <a:tr h="128201">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Učenici 5., 6., 7. i 8. razreda </a:t>
                      </a:r>
                    </a:p>
                  </a:txBody>
                  <a:tcPr marL="114300" marR="114300" marT="0" marB="0">
                    <a:solidFill>
                      <a:schemeClr val="bg1"/>
                    </a:solidFill>
                  </a:tcPr>
                </a:tc>
                <a:extLst>
                  <a:ext uri="{0D108BD9-81ED-4DB2-BD59-A6C34878D82A}">
                    <a16:rowId xmlns:a16="http://schemas.microsoft.com/office/drawing/2014/main" val="2147242371"/>
                  </a:ext>
                </a:extLst>
              </a:tr>
              <a:tr h="128201">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4</a:t>
                      </a:r>
                    </a:p>
                  </a:txBody>
                  <a:tcPr marL="114300" marR="114300" marT="0" marB="0">
                    <a:solidFill>
                      <a:schemeClr val="bg1"/>
                    </a:solidFill>
                  </a:tcPr>
                </a:tc>
                <a:extLst>
                  <a:ext uri="{0D108BD9-81ED-4DB2-BD59-A6C34878D82A}">
                    <a16:rowId xmlns:a16="http://schemas.microsoft.com/office/drawing/2014/main" val="1870274001"/>
                  </a:ext>
                </a:extLst>
              </a:tr>
              <a:tr h="12820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cs typeface="Calibri" panose="020F0502020204030204" pitchFamily="34" charset="0"/>
                        </a:rPr>
                        <a:t>Podizanje svijesti o važnosti obrazovanja.</a:t>
                      </a:r>
                    </a:p>
                  </a:txBody>
                  <a:tcPr marL="114300" marR="114300" marT="0" marB="0">
                    <a:solidFill>
                      <a:schemeClr val="bg1"/>
                    </a:solidFill>
                  </a:tcPr>
                </a:tc>
                <a:extLst>
                  <a:ext uri="{0D108BD9-81ED-4DB2-BD59-A6C34878D82A}">
                    <a16:rowId xmlns:a16="http://schemas.microsoft.com/office/drawing/2014/main" val="2580803967"/>
                  </a:ext>
                </a:extLst>
              </a:tr>
              <a:tr h="68929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Realizacija se odvija na redovnoj,  dodatnoj nastavi stranih jezika, te izbornoj nastavi putem organiziranih radionica i aktivnosti.</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1282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19.01.2026.-23.01.2026.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43962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Javno obilježavanje Svjetskog dana obrazovanja na međužupanijskoj razini (online i u razredima).</a:t>
                      </a:r>
                    </a:p>
                  </a:txBody>
                  <a:tcPr marL="68580" marR="68580" marT="0" marB="0">
                    <a:solidFill>
                      <a:schemeClr val="bg1"/>
                    </a:solidFill>
                  </a:tcPr>
                </a:tc>
                <a:extLst>
                  <a:ext uri="{0D108BD9-81ED-4DB2-BD59-A6C34878D82A}">
                    <a16:rowId xmlns:a16="http://schemas.microsoft.com/office/drawing/2014/main" val="2630794146"/>
                  </a:ext>
                </a:extLst>
              </a:tr>
              <a:tr h="331948">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Papiri, flomasteri, ukrasni papiri.</a:t>
                      </a:r>
                    </a:p>
                    <a:p>
                      <a:pPr algn="just">
                        <a:lnSpc>
                          <a:spcPct val="107000"/>
                        </a:lnSpc>
                        <a:spcAft>
                          <a:spcPts val="800"/>
                        </a:spcAft>
                      </a:pPr>
                      <a:r>
                        <a:rPr lang="hr-HR" sz="1200" dirty="0">
                          <a:effectLst/>
                          <a:latin typeface="+mn-lt"/>
                        </a:rPr>
                        <a:t>20 eura.</a:t>
                      </a:r>
                    </a:p>
                  </a:txBody>
                  <a:tcPr marL="68580" marR="68580" marT="0" marB="0">
                    <a:solidFill>
                      <a:schemeClr val="bg1"/>
                    </a:solidFill>
                  </a:tcPr>
                </a:tc>
                <a:extLst>
                  <a:ext uri="{0D108BD9-81ED-4DB2-BD59-A6C34878D82A}">
                    <a16:rowId xmlns:a16="http://schemas.microsoft.com/office/drawing/2014/main" val="1683071559"/>
                  </a:ext>
                </a:extLst>
              </a:tr>
              <a:tr h="39644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Aktivnost se vrednuje kroz angažman učenika u aktivnostima koje će biti predstavljene na mrežnih stranica škole.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2" name="Slika 1" descr="Slika na kojoj se prikazuje tekst, snimka zaslona, Font, logotip&#10;&#10;Sadržaj generiran uz AI možda nije točan.">
            <a:extLst>
              <a:ext uri="{FF2B5EF4-FFF2-40B4-BE49-F238E27FC236}">
                <a16:creationId xmlns:a16="http://schemas.microsoft.com/office/drawing/2014/main" id="{BBC2446E-E31A-B750-5CDD-A1E286068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5117608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C95CF2C3-7D5E-2C94-93EE-4324E245FDC7}"/>
              </a:ext>
            </a:extLst>
          </p:cNvPr>
          <p:cNvSpPr>
            <a:spLocks noGrp="1"/>
          </p:cNvSpPr>
          <p:nvPr>
            <p:ph type="sldNum" sz="quarter" idx="12"/>
          </p:nvPr>
        </p:nvSpPr>
        <p:spPr/>
        <p:txBody>
          <a:bodyPr/>
          <a:lstStyle/>
          <a:p>
            <a:fld id="{E7FDF1D0-E4F4-4EC6-B6AF-9683D68D0AF0}" type="slidenum">
              <a:rPr lang="hr-HR" smtClean="0"/>
              <a:pPr/>
              <a:t>78</a:t>
            </a:fld>
            <a:endParaRPr lang="hr-HR" dirty="0"/>
          </a:p>
        </p:txBody>
      </p:sp>
      <p:graphicFrame>
        <p:nvGraphicFramePr>
          <p:cNvPr id="6" name="Tablica 5">
            <a:extLst>
              <a:ext uri="{FF2B5EF4-FFF2-40B4-BE49-F238E27FC236}">
                <a16:creationId xmlns:a16="http://schemas.microsoft.com/office/drawing/2014/main" id="{F74B6525-49AE-5083-E69A-6E9E98030850}"/>
              </a:ext>
            </a:extLst>
          </p:cNvPr>
          <p:cNvGraphicFramePr>
            <a:graphicFrameLocks noGrp="1"/>
          </p:cNvGraphicFramePr>
          <p:nvPr>
            <p:extLst>
              <p:ext uri="{D42A27DB-BD31-4B8C-83A1-F6EECF244321}">
                <p14:modId xmlns:p14="http://schemas.microsoft.com/office/powerpoint/2010/main" val="3436418190"/>
              </p:ext>
            </p:extLst>
          </p:nvPr>
        </p:nvGraphicFramePr>
        <p:xfrm>
          <a:off x="594043" y="1056865"/>
          <a:ext cx="5792470" cy="3837769"/>
        </p:xfrm>
        <a:graphic>
          <a:graphicData uri="http://schemas.openxmlformats.org/drawingml/2006/table">
            <a:tbl>
              <a:tblPr firstRow="1" firstCol="1" bandRow="1">
                <a:tableStyleId>{22838BEF-8BB2-4498-84A7-C5851F593DF1}</a:tableStyleId>
              </a:tblPr>
              <a:tblGrid>
                <a:gridCol w="2149157">
                  <a:extLst>
                    <a:ext uri="{9D8B030D-6E8A-4147-A177-3AD203B41FA5}">
                      <a16:colId xmlns:a16="http://schemas.microsoft.com/office/drawing/2014/main" val="3944491976"/>
                    </a:ext>
                  </a:extLst>
                </a:gridCol>
                <a:gridCol w="3643313">
                  <a:extLst>
                    <a:ext uri="{9D8B030D-6E8A-4147-A177-3AD203B41FA5}">
                      <a16:colId xmlns:a16="http://schemas.microsoft.com/office/drawing/2014/main" val="1572269892"/>
                    </a:ext>
                  </a:extLst>
                </a:gridCol>
              </a:tblGrid>
              <a:tr h="384649">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Povezani poezijom</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J. Zelenika</a:t>
                      </a:r>
                      <a:br>
                        <a:rPr lang="hr-HR" sz="1200" dirty="0">
                          <a:effectLst/>
                          <a:latin typeface="+mn-lt"/>
                          <a:ea typeface="Calibri" panose="020F0502020204030204" pitchFamily="34" charset="0"/>
                        </a:rPr>
                      </a:br>
                      <a:r>
                        <a:rPr lang="hr-HR" sz="1200" dirty="0">
                          <a:effectLst/>
                          <a:latin typeface="+mn-lt"/>
                          <a:ea typeface="Calibri" panose="020F0502020204030204" pitchFamily="34" charset="0"/>
                        </a:rPr>
                        <a:t>T. Kovačević, OŠ „Matija Gubec”, Cernik</a:t>
                      </a:r>
                    </a:p>
                  </a:txBody>
                  <a:tcPr marL="114300" marR="114300" marT="0" marB="0">
                    <a:solidFill>
                      <a:schemeClr val="bg1"/>
                    </a:solidFill>
                  </a:tcPr>
                </a:tc>
                <a:extLst>
                  <a:ext uri="{0D108BD9-81ED-4DB2-BD59-A6C34878D82A}">
                    <a16:rowId xmlns:a16="http://schemas.microsoft.com/office/drawing/2014/main" val="1002994163"/>
                  </a:ext>
                </a:extLst>
              </a:tr>
              <a:tr h="21555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Učenici 6.a i 6.b razreda</a:t>
                      </a:r>
                    </a:p>
                  </a:txBody>
                  <a:tcPr marL="114300" marR="114300" marT="0" marB="0">
                    <a:solidFill>
                      <a:schemeClr val="bg1"/>
                    </a:solidFill>
                  </a:tcPr>
                </a:tc>
                <a:extLst>
                  <a:ext uri="{0D108BD9-81ED-4DB2-BD59-A6C34878D82A}">
                    <a16:rowId xmlns:a16="http://schemas.microsoft.com/office/drawing/2014/main" val="2147242371"/>
                  </a:ext>
                </a:extLst>
              </a:tr>
              <a:tr h="213726">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a:t>
                      </a:r>
                    </a:p>
                  </a:txBody>
                  <a:tcPr marL="114300" marR="114300" marT="0" marB="0">
                    <a:solidFill>
                      <a:schemeClr val="bg1"/>
                    </a:solidFill>
                  </a:tcPr>
                </a:tc>
                <a:extLst>
                  <a:ext uri="{0D108BD9-81ED-4DB2-BD59-A6C34878D82A}">
                    <a16:rowId xmlns:a16="http://schemas.microsoft.com/office/drawing/2014/main" val="1870274001"/>
                  </a:ext>
                </a:extLst>
              </a:tr>
              <a:tr h="32541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Promoviranje čitanja, pisanja, objavljivanja i poučavanja poezije. Povezivanje književne i likovne umjetnosti. Povezivanje učenika iz Rešetara i Kutjeva.</a:t>
                      </a:r>
                    </a:p>
                  </a:txBody>
                  <a:tcPr marL="114300" marR="114300" marT="0" marB="0">
                    <a:solidFill>
                      <a:schemeClr val="bg1"/>
                    </a:solidFill>
                  </a:tcPr>
                </a:tc>
                <a:extLst>
                  <a:ext uri="{0D108BD9-81ED-4DB2-BD59-A6C34878D82A}">
                    <a16:rowId xmlns:a16="http://schemas.microsoft.com/office/drawing/2014/main" val="2580803967"/>
                  </a:ext>
                </a:extLst>
              </a:tr>
              <a:tr h="41316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Realizacija se odvija na redovnoj nastavi prilikom obrade djela za cjelovito čitanje.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0471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effectLst/>
                          <a:latin typeface="+mn-lt"/>
                          <a:ea typeface="Calibri" panose="020F0502020204030204" pitchFamily="34" charset="0"/>
                        </a:rPr>
                        <a:t>Listopad 2025.</a:t>
                      </a:r>
                    </a:p>
                  </a:txBody>
                  <a:tcPr marL="68580" marR="68580" marT="0" marB="0">
                    <a:solidFill>
                      <a:schemeClr val="bg1"/>
                    </a:solidFill>
                  </a:tcPr>
                </a:tc>
                <a:extLst>
                  <a:ext uri="{0D108BD9-81ED-4DB2-BD59-A6C34878D82A}">
                    <a16:rowId xmlns:a16="http://schemas.microsoft.com/office/drawing/2014/main" val="2888670941"/>
                  </a:ext>
                </a:extLst>
              </a:tr>
              <a:tr h="27935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Izrada i razmjena straničnika, izražajno čitanje odabrane pjesme iz zbirke, razvoj socijalnih vještina.</a:t>
                      </a:r>
                    </a:p>
                  </a:txBody>
                  <a:tcPr marL="68580" marR="68580" marT="0" marB="0">
                    <a:solidFill>
                      <a:schemeClr val="bg1"/>
                    </a:solidFill>
                  </a:tcPr>
                </a:tc>
                <a:extLst>
                  <a:ext uri="{0D108BD9-81ED-4DB2-BD59-A6C34878D82A}">
                    <a16:rowId xmlns:a16="http://schemas.microsoft.com/office/drawing/2014/main" val="2630794146"/>
                  </a:ext>
                </a:extLst>
              </a:tr>
              <a:tr h="28772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a:t>
                      </a: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Zbirka napravljenih straničnika, fotografije događaja, dojmovi svih sudionika, objava na mrežnoj stranici škole, učenikovo samovrednovanje, kriterijska rubrika za samovrednovanje.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7" name="Tablica 6">
            <a:extLst>
              <a:ext uri="{FF2B5EF4-FFF2-40B4-BE49-F238E27FC236}">
                <a16:creationId xmlns:a16="http://schemas.microsoft.com/office/drawing/2014/main" id="{2B3BFFED-45C4-9519-009F-2F7EECCAB4AB}"/>
              </a:ext>
            </a:extLst>
          </p:cNvPr>
          <p:cNvGraphicFramePr>
            <a:graphicFrameLocks noGrp="1"/>
          </p:cNvGraphicFramePr>
          <p:nvPr>
            <p:extLst>
              <p:ext uri="{D42A27DB-BD31-4B8C-83A1-F6EECF244321}">
                <p14:modId xmlns:p14="http://schemas.microsoft.com/office/powerpoint/2010/main" val="789578048"/>
              </p:ext>
            </p:extLst>
          </p:nvPr>
        </p:nvGraphicFramePr>
        <p:xfrm>
          <a:off x="594043" y="5263737"/>
          <a:ext cx="5792470" cy="3917841"/>
        </p:xfrm>
        <a:graphic>
          <a:graphicData uri="http://schemas.openxmlformats.org/drawingml/2006/table">
            <a:tbl>
              <a:tblPr firstRow="1" firstCol="1" bandRow="1">
                <a:tableStyleId>{22838BEF-8BB2-4498-84A7-C5851F593DF1}</a:tableStyleId>
              </a:tblPr>
              <a:tblGrid>
                <a:gridCol w="2162220">
                  <a:extLst>
                    <a:ext uri="{9D8B030D-6E8A-4147-A177-3AD203B41FA5}">
                      <a16:colId xmlns:a16="http://schemas.microsoft.com/office/drawing/2014/main" val="3944491976"/>
                    </a:ext>
                  </a:extLst>
                </a:gridCol>
                <a:gridCol w="3630250">
                  <a:extLst>
                    <a:ext uri="{9D8B030D-6E8A-4147-A177-3AD203B41FA5}">
                      <a16:colId xmlns:a16="http://schemas.microsoft.com/office/drawing/2014/main" val="1572269892"/>
                    </a:ext>
                  </a:extLst>
                </a:gridCol>
              </a:tblGrid>
              <a:tr h="438085">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Poštanski sandučić- E-pozivnica</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J. Zelenika</a:t>
                      </a:r>
                      <a:br>
                        <a:rPr lang="hr-HR" sz="1200" dirty="0">
                          <a:effectLst/>
                          <a:latin typeface="+mn-lt"/>
                          <a:ea typeface="Calibri" panose="020F0502020204030204" pitchFamily="34" charset="0"/>
                        </a:rPr>
                      </a:br>
                      <a:r>
                        <a:rPr lang="hr-HR" sz="1200" dirty="0">
                          <a:effectLst/>
                          <a:latin typeface="+mn-lt"/>
                          <a:ea typeface="Calibri" panose="020F0502020204030204" pitchFamily="34" charset="0"/>
                        </a:rPr>
                        <a:t>T. Kovačević, OŠ „Matija Gubec”, Cernik</a:t>
                      </a:r>
                    </a:p>
                  </a:txBody>
                  <a:tcPr marL="114300" marR="114300" marT="0" marB="0">
                    <a:solidFill>
                      <a:schemeClr val="bg1"/>
                    </a:solidFill>
                  </a:tcPr>
                </a:tc>
                <a:extLst>
                  <a:ext uri="{0D108BD9-81ED-4DB2-BD59-A6C34878D82A}">
                    <a16:rowId xmlns:a16="http://schemas.microsoft.com/office/drawing/2014/main" val="1002994163"/>
                  </a:ext>
                </a:extLst>
              </a:tr>
              <a:tr h="21555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Učenici 6.a i 6.b razreda</a:t>
                      </a:r>
                    </a:p>
                  </a:txBody>
                  <a:tcPr marL="114300" marR="114300" marT="0" marB="0">
                    <a:solidFill>
                      <a:schemeClr val="bg1"/>
                    </a:solidFill>
                  </a:tcPr>
                </a:tc>
                <a:extLst>
                  <a:ext uri="{0D108BD9-81ED-4DB2-BD59-A6C34878D82A}">
                    <a16:rowId xmlns:a16="http://schemas.microsoft.com/office/drawing/2014/main" val="2147242371"/>
                  </a:ext>
                </a:extLst>
              </a:tr>
              <a:tr h="213726">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2</a:t>
                      </a:r>
                    </a:p>
                  </a:txBody>
                  <a:tcPr marL="114300" marR="114300" marT="0" marB="0">
                    <a:solidFill>
                      <a:schemeClr val="bg1"/>
                    </a:solidFill>
                  </a:tcPr>
                </a:tc>
                <a:extLst>
                  <a:ext uri="{0D108BD9-81ED-4DB2-BD59-A6C34878D82A}">
                    <a16:rowId xmlns:a16="http://schemas.microsoft.com/office/drawing/2014/main" val="1870274001"/>
                  </a:ext>
                </a:extLst>
              </a:tr>
              <a:tr h="32541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Promoviranje standardnog jezika i pisanja u skladu s normom. Poticanje na aktivno služenje pravopisom, gramatikom i rječnikom hrvatskoga jezika.</a:t>
                      </a:r>
                    </a:p>
                  </a:txBody>
                  <a:tcPr marL="114300" marR="114300" marT="0" marB="0">
                    <a:solidFill>
                      <a:schemeClr val="bg1"/>
                    </a:solidFill>
                  </a:tcPr>
                </a:tc>
                <a:extLst>
                  <a:ext uri="{0D108BD9-81ED-4DB2-BD59-A6C34878D82A}">
                    <a16:rowId xmlns:a16="http://schemas.microsoft.com/office/drawing/2014/main" val="2580803967"/>
                  </a:ext>
                </a:extLst>
              </a:tr>
              <a:tr h="41316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Realizacija se odvija na redovnoj nastavi prilikom obrade djela za cjelovito čitanje.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effectLst/>
                          <a:latin typeface="+mn-lt"/>
                          <a:ea typeface="Calibri" panose="020F0502020204030204" pitchFamily="34" charset="0"/>
                        </a:rPr>
                        <a:t>Prosinac 2025.</a:t>
                      </a:r>
                    </a:p>
                  </a:txBody>
                  <a:tcPr marL="68580" marR="68580" marT="0" marB="0">
                    <a:solidFill>
                      <a:schemeClr val="bg1"/>
                    </a:solidFill>
                  </a:tcPr>
                </a:tc>
                <a:extLst>
                  <a:ext uri="{0D108BD9-81ED-4DB2-BD59-A6C34878D82A}">
                    <a16:rowId xmlns:a16="http://schemas.microsoft.com/office/drawing/2014/main" val="2888670941"/>
                  </a:ext>
                </a:extLst>
              </a:tr>
              <a:tr h="27935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Piše tekst trodijelne strukture u skladu s uputom, provjerava točnost informacija, šalje e-poruku, koristi pravopis, gramatiku i rječnik.</a:t>
                      </a:r>
                    </a:p>
                  </a:txBody>
                  <a:tcPr marL="68580" marR="68580" marT="0" marB="0">
                    <a:solidFill>
                      <a:schemeClr val="bg1"/>
                    </a:solidFill>
                  </a:tcPr>
                </a:tc>
                <a:extLst>
                  <a:ext uri="{0D108BD9-81ED-4DB2-BD59-A6C34878D82A}">
                    <a16:rowId xmlns:a16="http://schemas.microsoft.com/office/drawing/2014/main" val="2630794146"/>
                  </a:ext>
                </a:extLst>
              </a:tr>
              <a:tr h="28988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a:t>
                      </a:r>
                    </a:p>
                  </a:txBody>
                  <a:tcPr marL="68580" marR="68580" marT="0" marB="0">
                    <a:solidFill>
                      <a:schemeClr val="bg1"/>
                    </a:solidFill>
                  </a:tcPr>
                </a:tc>
                <a:extLst>
                  <a:ext uri="{0D108BD9-81ED-4DB2-BD59-A6C34878D82A}">
                    <a16:rowId xmlns:a16="http://schemas.microsoft.com/office/drawing/2014/main" val="1683071559"/>
                  </a:ext>
                </a:extLst>
              </a:tr>
              <a:tr h="50017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Calibri" panose="020F0502020204030204" pitchFamily="34" charset="0"/>
                        </a:rPr>
                        <a:t>Fotografije događaja, dojmovi učenika, objava na mrežnoj stranici škole, učenikovo samovrednovanje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3" name="Slika 2" descr="Slika na kojoj se prikazuje tekst, snimka zaslona, Font, logotip&#10;&#10;Sadržaj generiran uz AI možda nije točan.">
            <a:extLst>
              <a:ext uri="{FF2B5EF4-FFF2-40B4-BE49-F238E27FC236}">
                <a16:creationId xmlns:a16="http://schemas.microsoft.com/office/drawing/2014/main" id="{16A5C18F-FBAF-A07A-7235-F5775BA5AF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355590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C95CF2C3-7D5E-2C94-93EE-4324E245FDC7}"/>
              </a:ext>
            </a:extLst>
          </p:cNvPr>
          <p:cNvSpPr>
            <a:spLocks noGrp="1"/>
          </p:cNvSpPr>
          <p:nvPr>
            <p:ph type="sldNum" sz="quarter" idx="12"/>
          </p:nvPr>
        </p:nvSpPr>
        <p:spPr/>
        <p:txBody>
          <a:bodyPr/>
          <a:lstStyle/>
          <a:p>
            <a:fld id="{E7FDF1D0-E4F4-4EC6-B6AF-9683D68D0AF0}" type="slidenum">
              <a:rPr lang="hr-HR" smtClean="0"/>
              <a:pPr/>
              <a:t>79</a:t>
            </a:fld>
            <a:endParaRPr lang="hr-HR" dirty="0"/>
          </a:p>
        </p:txBody>
      </p:sp>
      <p:graphicFrame>
        <p:nvGraphicFramePr>
          <p:cNvPr id="6" name="Tablica 5">
            <a:extLst>
              <a:ext uri="{FF2B5EF4-FFF2-40B4-BE49-F238E27FC236}">
                <a16:creationId xmlns:a16="http://schemas.microsoft.com/office/drawing/2014/main" id="{F74B6525-49AE-5083-E69A-6E9E98030850}"/>
              </a:ext>
            </a:extLst>
          </p:cNvPr>
          <p:cNvGraphicFramePr>
            <a:graphicFrameLocks noGrp="1"/>
          </p:cNvGraphicFramePr>
          <p:nvPr>
            <p:extLst>
              <p:ext uri="{D42A27DB-BD31-4B8C-83A1-F6EECF244321}">
                <p14:modId xmlns:p14="http://schemas.microsoft.com/office/powerpoint/2010/main" val="3540010422"/>
              </p:ext>
            </p:extLst>
          </p:nvPr>
        </p:nvGraphicFramePr>
        <p:xfrm>
          <a:off x="594043" y="1285465"/>
          <a:ext cx="5792470" cy="4670040"/>
        </p:xfrm>
        <a:graphic>
          <a:graphicData uri="http://schemas.openxmlformats.org/drawingml/2006/table">
            <a:tbl>
              <a:tblPr firstRow="1" firstCol="1" bandRow="1">
                <a:tableStyleId>{22838BEF-8BB2-4498-84A7-C5851F593DF1}</a:tableStyleId>
              </a:tblPr>
              <a:tblGrid>
                <a:gridCol w="2136094">
                  <a:extLst>
                    <a:ext uri="{9D8B030D-6E8A-4147-A177-3AD203B41FA5}">
                      <a16:colId xmlns:a16="http://schemas.microsoft.com/office/drawing/2014/main" val="3944491976"/>
                    </a:ext>
                  </a:extLst>
                </a:gridCol>
                <a:gridCol w="3656376">
                  <a:extLst>
                    <a:ext uri="{9D8B030D-6E8A-4147-A177-3AD203B41FA5}">
                      <a16:colId xmlns:a16="http://schemas.microsoft.com/office/drawing/2014/main" val="1572269892"/>
                    </a:ext>
                  </a:extLst>
                </a:gridCol>
              </a:tblGrid>
              <a:tr h="27379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ZEMLJA JE NAŠ DOM 2</a:t>
                      </a:r>
                    </a:p>
                    <a:p>
                      <a:pPr>
                        <a:lnSpc>
                          <a:spcPct val="107000"/>
                        </a:lnSpc>
                        <a:spcAft>
                          <a:spcPts val="800"/>
                        </a:spcAft>
                      </a:pPr>
                      <a:r>
                        <a:rPr lang="hr-HR" sz="1200" dirty="0" err="1">
                          <a:effectLst/>
                          <a:latin typeface="+mn-lt"/>
                          <a:ea typeface="Calibri" panose="020F0502020204030204" pitchFamily="34" charset="0"/>
                          <a:cs typeface="Times New Roman" panose="02020603050405020304" pitchFamily="18" charset="0"/>
                        </a:rPr>
                        <a:t>eTwinning</a:t>
                      </a:r>
                      <a:r>
                        <a:rPr lang="hr-HR" sz="1200" dirty="0">
                          <a:effectLst/>
                          <a:latin typeface="+mn-lt"/>
                          <a:ea typeface="Calibri" panose="020F0502020204030204" pitchFamily="34" charset="0"/>
                          <a:cs typeface="Times New Roman" panose="02020603050405020304" pitchFamily="18" charset="0"/>
                        </a:rPr>
                        <a:t> projekt</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4183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V.  Hodak</a:t>
                      </a:r>
                    </a:p>
                  </a:txBody>
                  <a:tcPr marL="68580" marR="68580" marT="0" marB="0">
                    <a:solidFill>
                      <a:schemeClr val="bg1"/>
                    </a:solidFill>
                  </a:tcPr>
                </a:tc>
                <a:extLst>
                  <a:ext uri="{0D108BD9-81ED-4DB2-BD59-A6C34878D82A}">
                    <a16:rowId xmlns:a16="http://schemas.microsoft.com/office/drawing/2014/main" val="1002994163"/>
                  </a:ext>
                </a:extLst>
              </a:tr>
              <a:tr h="21555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161</a:t>
                      </a:r>
                    </a:p>
                  </a:txBody>
                  <a:tcPr marL="68580" marR="68580" marT="0" marB="0">
                    <a:solidFill>
                      <a:schemeClr val="bg1"/>
                    </a:solidFill>
                  </a:tcPr>
                </a:tc>
                <a:extLst>
                  <a:ext uri="{0D108BD9-81ED-4DB2-BD59-A6C34878D82A}">
                    <a16:rowId xmlns:a16="http://schemas.microsoft.com/office/drawing/2014/main" val="2147242371"/>
                  </a:ext>
                </a:extLst>
              </a:tr>
              <a:tr h="213726">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1</a:t>
                      </a:r>
                    </a:p>
                  </a:txBody>
                  <a:tcPr marL="68580" marR="68580" marT="0" marB="0">
                    <a:solidFill>
                      <a:schemeClr val="bg1"/>
                    </a:solidFill>
                  </a:tcPr>
                </a:tc>
                <a:extLst>
                  <a:ext uri="{0D108BD9-81ED-4DB2-BD59-A6C34878D82A}">
                    <a16:rowId xmlns:a16="http://schemas.microsoft.com/office/drawing/2014/main" val="1870274001"/>
                  </a:ext>
                </a:extLst>
              </a:tr>
              <a:tr h="32541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Projekt je osmišljen s ciljem promicanja važnosti očuvanja okoliša i razvijanja svijesti o Zemlji kao zajedničkom domu za koji smo svi odgovorni</a:t>
                      </a:r>
                    </a:p>
                  </a:txBody>
                  <a:tcPr marL="68580" marR="68580" marT="0" marB="0">
                    <a:solidFill>
                      <a:schemeClr val="bg1"/>
                    </a:solidFill>
                  </a:tcPr>
                </a:tc>
                <a:extLst>
                  <a:ext uri="{0D108BD9-81ED-4DB2-BD59-A6C34878D82A}">
                    <a16:rowId xmlns:a16="http://schemas.microsoft.com/office/drawing/2014/main" val="2580803967"/>
                  </a:ext>
                </a:extLst>
              </a:tr>
              <a:tr h="41316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Uključivanje u ekološke akcije i radionice, obilježavanje dana ekološke tematike, međusobna suradnja s eko skupinom, cvjećarima i projektnim partnerima iz drugih škola                                                        nastavne metode: istraživanje, radionice, dokumentiranje</a:t>
                      </a:r>
                    </a:p>
                  </a:txBody>
                  <a:tcPr marL="68580" marR="68580" marT="0" marB="0">
                    <a:solidFill>
                      <a:schemeClr val="bg1"/>
                    </a:solidFill>
                  </a:tcPr>
                </a:tc>
                <a:extLst>
                  <a:ext uri="{0D108BD9-81ED-4DB2-BD59-A6C34878D82A}">
                    <a16:rowId xmlns:a16="http://schemas.microsoft.com/office/drawing/2014/main" val="618008231"/>
                  </a:ext>
                </a:extLst>
              </a:tr>
              <a:tr h="20471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Školska godina 2025./2026.</a:t>
                      </a:r>
                    </a:p>
                  </a:txBody>
                  <a:tcPr marL="68580" marR="68580" marT="0" marB="0">
                    <a:solidFill>
                      <a:schemeClr val="bg1"/>
                    </a:solidFill>
                  </a:tcPr>
                </a:tc>
                <a:extLst>
                  <a:ext uri="{0D108BD9-81ED-4DB2-BD59-A6C34878D82A}">
                    <a16:rowId xmlns:a16="http://schemas.microsoft.com/office/drawing/2014/main" val="2888670941"/>
                  </a:ext>
                </a:extLst>
              </a:tr>
              <a:tr h="27935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Upoznati pojam ekologije i važnost zaštite okoliša, kroz različite radionice naučiti kako reciklirati otpad, naučiti kako stvoriti manje otpada, usvojiti naviku razvrstavanja otpada, čuvati prirodne resurse te kako brinuti o okolišu</a:t>
                      </a:r>
                    </a:p>
                  </a:txBody>
                  <a:tcPr marL="68580" marR="68580" marT="0" marB="0">
                    <a:solidFill>
                      <a:schemeClr val="bg1"/>
                    </a:solidFill>
                  </a:tcPr>
                </a:tc>
                <a:extLst>
                  <a:ext uri="{0D108BD9-81ED-4DB2-BD59-A6C34878D82A}">
                    <a16:rowId xmlns:a16="http://schemas.microsoft.com/office/drawing/2014/main" val="2630794146"/>
                  </a:ext>
                </a:extLst>
              </a:tr>
              <a:tr h="28772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Potrošni materijal – 100 €</a:t>
                      </a: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Izrada plakata, izložbe u holu škole, vođenje projektnih aktivnosti, suradnja partnerskih škola, objave na internetskim stranicama projekta i </a:t>
                      </a:r>
                      <a:r>
                        <a:rPr lang="hr-HR" sz="1200" dirty="0" err="1">
                          <a:effectLst/>
                          <a:latin typeface="+mn-lt"/>
                          <a:ea typeface="Calibri" panose="020F0502020204030204" pitchFamily="34" charset="0"/>
                          <a:cs typeface="Times New Roman" panose="02020603050405020304" pitchFamily="18" charset="0"/>
                        </a:rPr>
                        <a:t>eTwinning</a:t>
                      </a:r>
                      <a:r>
                        <a:rPr lang="hr-HR" sz="1200" dirty="0">
                          <a:effectLst/>
                          <a:latin typeface="+mn-lt"/>
                          <a:ea typeface="Calibri" panose="020F0502020204030204" pitchFamily="34" charset="0"/>
                          <a:cs typeface="Times New Roman" panose="02020603050405020304" pitchFamily="18" charset="0"/>
                        </a:rPr>
                        <a:t> platforme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3" name="Slika 2" descr="Slika na kojoj se prikazuje tekst, snimka zaslona, Font, logotip&#10;&#10;Sadržaj generiran uz AI možda nije točan.">
            <a:extLst>
              <a:ext uri="{FF2B5EF4-FFF2-40B4-BE49-F238E27FC236}">
                <a16:creationId xmlns:a16="http://schemas.microsoft.com/office/drawing/2014/main" id="{E03506B7-7F54-8895-D904-4744C011B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059275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C95CF2C3-7D5E-2C94-93EE-4324E245FDC7}"/>
              </a:ext>
            </a:extLst>
          </p:cNvPr>
          <p:cNvSpPr>
            <a:spLocks noGrp="1"/>
          </p:cNvSpPr>
          <p:nvPr>
            <p:ph type="sldNum" sz="quarter" idx="12"/>
          </p:nvPr>
        </p:nvSpPr>
        <p:spPr/>
        <p:txBody>
          <a:bodyPr/>
          <a:lstStyle/>
          <a:p>
            <a:fld id="{E7FDF1D0-E4F4-4EC6-B6AF-9683D68D0AF0}" type="slidenum">
              <a:rPr lang="hr-HR" smtClean="0"/>
              <a:pPr/>
              <a:t>80</a:t>
            </a:fld>
            <a:endParaRPr lang="hr-HR" dirty="0"/>
          </a:p>
        </p:txBody>
      </p:sp>
      <p:graphicFrame>
        <p:nvGraphicFramePr>
          <p:cNvPr id="6" name="Tablica 5">
            <a:extLst>
              <a:ext uri="{FF2B5EF4-FFF2-40B4-BE49-F238E27FC236}">
                <a16:creationId xmlns:a16="http://schemas.microsoft.com/office/drawing/2014/main" id="{F74B6525-49AE-5083-E69A-6E9E98030850}"/>
              </a:ext>
            </a:extLst>
          </p:cNvPr>
          <p:cNvGraphicFramePr>
            <a:graphicFrameLocks noGrp="1"/>
          </p:cNvGraphicFramePr>
          <p:nvPr>
            <p:extLst>
              <p:ext uri="{D42A27DB-BD31-4B8C-83A1-F6EECF244321}">
                <p14:modId xmlns:p14="http://schemas.microsoft.com/office/powerpoint/2010/main" val="2176381185"/>
              </p:ext>
            </p:extLst>
          </p:nvPr>
        </p:nvGraphicFramePr>
        <p:xfrm>
          <a:off x="532765" y="1180962"/>
          <a:ext cx="5792470" cy="4581736"/>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273798">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en-US" sz="1350" b="1" kern="1200" dirty="0" err="1">
                          <a:solidFill>
                            <a:schemeClr val="dk1"/>
                          </a:solidFill>
                          <a:effectLst/>
                          <a:latin typeface="+mn-lt"/>
                          <a:ea typeface="+mn-ea"/>
                          <a:cs typeface="+mn-cs"/>
                        </a:rPr>
                        <a:t>Riječi</a:t>
                      </a:r>
                      <a:r>
                        <a:rPr lang="en-US" sz="1350" b="1" kern="1200" dirty="0">
                          <a:solidFill>
                            <a:schemeClr val="dk1"/>
                          </a:solidFill>
                          <a:effectLst/>
                          <a:latin typeface="+mn-lt"/>
                          <a:ea typeface="+mn-ea"/>
                          <a:cs typeface="+mn-cs"/>
                        </a:rPr>
                        <a:t> za </a:t>
                      </a:r>
                      <a:r>
                        <a:rPr lang="en-US" sz="1350" b="1" kern="1200" dirty="0" err="1">
                          <a:solidFill>
                            <a:schemeClr val="dk1"/>
                          </a:solidFill>
                          <a:effectLst/>
                          <a:latin typeface="+mn-lt"/>
                          <a:ea typeface="+mn-ea"/>
                          <a:cs typeface="+mn-cs"/>
                        </a:rPr>
                        <a:t>svijet</a:t>
                      </a:r>
                      <a:r>
                        <a:rPr lang="en-US" sz="1350" b="1" kern="1200" dirty="0">
                          <a:solidFill>
                            <a:schemeClr val="dk1"/>
                          </a:solidFill>
                          <a:effectLst/>
                          <a:latin typeface="+mn-lt"/>
                          <a:ea typeface="+mn-ea"/>
                          <a:cs typeface="+mn-cs"/>
                        </a:rPr>
                        <a:t> – UNESCO (Words for the World – UNESCO)</a:t>
                      </a:r>
                      <a:endParaRPr lang="en-US" sz="1200" dirty="0">
                        <a:effectLst/>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800"/>
                        </a:spcAft>
                      </a:pPr>
                      <a:r>
                        <a:rPr lang="pl-PL" sz="1200" dirty="0">
                          <a:effectLst/>
                          <a:latin typeface="+mn-lt"/>
                          <a:ea typeface="Calibri" panose="020F0502020204030204" pitchFamily="34" charset="0"/>
                          <a:cs typeface="Times New Roman" panose="02020603050405020304" pitchFamily="18" charset="0"/>
                        </a:rPr>
                        <a:t>D. Gubić, J. Zelenika, D. Horvat, Ž. Gospočić</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2994163"/>
                  </a:ext>
                </a:extLst>
              </a:tr>
              <a:tr h="30613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20</a:t>
                      </a:r>
                    </a:p>
                  </a:txBody>
                  <a:tcPr marL="68580" marR="68580" marT="0" marB="0">
                    <a:solidFill>
                      <a:schemeClr val="bg1"/>
                    </a:solidFill>
                  </a:tcPr>
                </a:tc>
                <a:extLst>
                  <a:ext uri="{0D108BD9-81ED-4DB2-BD59-A6C34878D82A}">
                    <a16:rowId xmlns:a16="http://schemas.microsoft.com/office/drawing/2014/main" val="2147242371"/>
                  </a:ext>
                </a:extLst>
              </a:tr>
              <a:tr h="325410">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Promicanje materinjih jezika, čitanja i poezije kroz obilježavanje odabranih UNESCO-ovih međunarodnih dana. Razvoj kreativnosti i jezičnih vještina učenika, poticanje međunarodne suradnje i kulturne razmjene.</a:t>
                      </a:r>
                    </a:p>
                  </a:txBody>
                  <a:tcPr marL="68580" marR="68580" marT="0" marB="0">
                    <a:solidFill>
                      <a:schemeClr val="bg1"/>
                    </a:solidFill>
                  </a:tcPr>
                </a:tc>
                <a:extLst>
                  <a:ext uri="{0D108BD9-81ED-4DB2-BD59-A6C34878D82A}">
                    <a16:rowId xmlns:a16="http://schemas.microsoft.com/office/drawing/2014/main" val="2580803967"/>
                  </a:ext>
                </a:extLst>
              </a:tr>
              <a:tr h="413163">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Promicanje materinjih jezika, čitanja i poezije kroz obilježavanje odabranih UNESCO-ovih međunarodnih dana. Razvoj kreativnosti i jezičnih vještina učenika, poticanje međunarodne suradnje i kulturne razmjene.</a:t>
                      </a:r>
                    </a:p>
                  </a:txBody>
                  <a:tcPr marL="68580" marR="68580" marT="0" marB="0">
                    <a:solidFill>
                      <a:schemeClr val="bg1"/>
                    </a:solidFill>
                  </a:tcPr>
                </a:tc>
                <a:extLst>
                  <a:ext uri="{0D108BD9-81ED-4DB2-BD59-A6C34878D82A}">
                    <a16:rowId xmlns:a16="http://schemas.microsoft.com/office/drawing/2014/main" val="618008231"/>
                  </a:ext>
                </a:extLst>
              </a:tr>
              <a:tr h="300023">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V</a:t>
                      </a:r>
                      <a:r>
                        <a:rPr lang="nn-NO" sz="1200" dirty="0">
                          <a:effectLst/>
                          <a:latin typeface="+mn-lt"/>
                          <a:ea typeface="Calibri" panose="020F0502020204030204" pitchFamily="34" charset="0"/>
                          <a:cs typeface="Times New Roman" panose="02020603050405020304" pitchFamily="18" charset="0"/>
                        </a:rPr>
                        <a:t>eljača, ožujak i travanj 2026.</a:t>
                      </a:r>
                      <a:endParaRPr lang="hr-HR" sz="1200" dirty="0">
                        <a:effectLst/>
                        <a:latin typeface="+mn-lt"/>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88670941"/>
                  </a:ext>
                </a:extLst>
              </a:tr>
              <a:tr h="27935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Obrazovna i kulturna. Povezivanje sudionika preko jezičnih i kulturnih granica, naglašavajući moć riječi i vrijednosti književnosti.</a:t>
                      </a:r>
                    </a:p>
                  </a:txBody>
                  <a:tcPr marL="68580" marR="68580" marT="0" marB="0">
                    <a:solidFill>
                      <a:schemeClr val="bg1"/>
                    </a:solidFill>
                  </a:tcPr>
                </a:tc>
                <a:extLst>
                  <a:ext uri="{0D108BD9-81ED-4DB2-BD59-A6C34878D82A}">
                    <a16:rowId xmlns:a16="http://schemas.microsoft.com/office/drawing/2014/main" val="2630794146"/>
                  </a:ext>
                </a:extLst>
              </a:tr>
              <a:tr h="28772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Sredstava pripremanje radnih materijala.</a:t>
                      </a: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cs typeface="Times New Roman" panose="02020603050405020304" pitchFamily="18" charset="0"/>
                        </a:rPr>
                        <a:t>Na </a:t>
                      </a:r>
                      <a:r>
                        <a:rPr lang="hr-HR" sz="1200" dirty="0" err="1">
                          <a:effectLst/>
                          <a:latin typeface="+mn-lt"/>
                          <a:ea typeface="Calibri" panose="020F0502020204030204" pitchFamily="34" charset="0"/>
                          <a:cs typeface="Times New Roman" panose="02020603050405020304" pitchFamily="18" charset="0"/>
                        </a:rPr>
                        <a:t>eTwinning</a:t>
                      </a:r>
                      <a:r>
                        <a:rPr lang="hr-HR" sz="1200" dirty="0">
                          <a:effectLst/>
                          <a:latin typeface="+mn-lt"/>
                          <a:ea typeface="Calibri" panose="020F0502020204030204" pitchFamily="34" charset="0"/>
                          <a:cs typeface="Times New Roman" panose="02020603050405020304" pitchFamily="18" charset="0"/>
                        </a:rPr>
                        <a:t> platformi (u kojoj se projekt provodi). Kroz međunarodnu suradnju i kulturnu razmjenu, te rezultate aktivnosti sudjelovanje u "Pokloni pjesmu" inicijativi.</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3" name="Slika 2" descr="Slika na kojoj se prikazuje tekst, snimka zaslona, Font, logotip&#10;&#10;Sadržaj generiran uz AI možda nije točan.">
            <a:extLst>
              <a:ext uri="{FF2B5EF4-FFF2-40B4-BE49-F238E27FC236}">
                <a16:creationId xmlns:a16="http://schemas.microsoft.com/office/drawing/2014/main" id="{E03506B7-7F54-8895-D904-4744C011B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7595613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8" name="TekstniOkvir 7">
            <a:extLst>
              <a:ext uri="{FF2B5EF4-FFF2-40B4-BE49-F238E27FC236}">
                <a16:creationId xmlns:a16="http://schemas.microsoft.com/office/drawing/2014/main" id="{2953678E-469D-4524-9242-C132C403E6C1}"/>
              </a:ext>
            </a:extLst>
          </p:cNvPr>
          <p:cNvSpPr txBox="1"/>
          <p:nvPr/>
        </p:nvSpPr>
        <p:spPr>
          <a:xfrm>
            <a:off x="2576908" y="975676"/>
            <a:ext cx="1704184" cy="307777"/>
          </a:xfrm>
          <a:prstGeom prst="rect">
            <a:avLst/>
          </a:prstGeom>
          <a:noFill/>
        </p:spPr>
        <p:txBody>
          <a:bodyPr wrap="none" rtlCol="0">
            <a:spAutoFit/>
          </a:bodyPr>
          <a:lstStyle/>
          <a:p>
            <a:r>
              <a:rPr lang="hr-HR" sz="1400" b="1" dirty="0"/>
              <a:t>8. ŠKOLSKI PROJEKTI</a:t>
            </a:r>
          </a:p>
        </p:txBody>
      </p:sp>
      <p:graphicFrame>
        <p:nvGraphicFramePr>
          <p:cNvPr id="2" name="Tablica 1">
            <a:extLst>
              <a:ext uri="{FF2B5EF4-FFF2-40B4-BE49-F238E27FC236}">
                <a16:creationId xmlns:a16="http://schemas.microsoft.com/office/drawing/2014/main" id="{D34A4FB9-26C3-01CF-5C15-B29B3F713DB1}"/>
              </a:ext>
            </a:extLst>
          </p:cNvPr>
          <p:cNvGraphicFramePr>
            <a:graphicFrameLocks noGrp="1"/>
          </p:cNvGraphicFramePr>
          <p:nvPr>
            <p:extLst>
              <p:ext uri="{D42A27DB-BD31-4B8C-83A1-F6EECF244321}">
                <p14:modId xmlns:p14="http://schemas.microsoft.com/office/powerpoint/2010/main" val="2184626384"/>
              </p:ext>
            </p:extLst>
          </p:nvPr>
        </p:nvGraphicFramePr>
        <p:xfrm>
          <a:off x="532765" y="1326284"/>
          <a:ext cx="5792470" cy="3861945"/>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1087878338"/>
                    </a:ext>
                  </a:extLst>
                </a:gridCol>
                <a:gridCol w="3608161">
                  <a:extLst>
                    <a:ext uri="{9D8B030D-6E8A-4147-A177-3AD203B41FA5}">
                      <a16:colId xmlns:a16="http://schemas.microsoft.com/office/drawing/2014/main" val="1166603093"/>
                    </a:ext>
                  </a:extLst>
                </a:gridCol>
              </a:tblGrid>
              <a:tr h="29552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REŠETARAČKI SUSRET PJESNIKA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186902397"/>
                  </a:ext>
                </a:extLst>
              </a:tr>
              <a:tr h="254059">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KLD Rešetari, ravnatelj, učitelji HJ, knjižničarka</a:t>
                      </a:r>
                    </a:p>
                  </a:txBody>
                  <a:tcPr marL="68580" marR="68580" marT="0" marB="0">
                    <a:solidFill>
                      <a:schemeClr val="bg1"/>
                    </a:solidFill>
                  </a:tcPr>
                </a:tc>
                <a:extLst>
                  <a:ext uri="{0D108BD9-81ED-4DB2-BD59-A6C34878D82A}">
                    <a16:rowId xmlns:a16="http://schemas.microsoft.com/office/drawing/2014/main" val="1750046076"/>
                  </a:ext>
                </a:extLst>
              </a:tr>
              <a:tr h="24490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Učenici predmetne nastave</a:t>
                      </a:r>
                    </a:p>
                  </a:txBody>
                  <a:tcPr marL="68580" marR="68580" marT="0" marB="0">
                    <a:solidFill>
                      <a:schemeClr val="bg1"/>
                    </a:solidFill>
                  </a:tcPr>
                </a:tc>
                <a:extLst>
                  <a:ext uri="{0D108BD9-81ED-4DB2-BD59-A6C34878D82A}">
                    <a16:rowId xmlns:a16="http://schemas.microsoft.com/office/drawing/2014/main" val="2712696558"/>
                  </a:ext>
                </a:extLst>
              </a:tr>
              <a:tr h="82810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Razvijanje i njegovanje ljubavi prema pjesništvu, okupljanje pjesnika iz Hrvatske i dijaspore, njegovanje hrvatskog jezika, promicanje kulturnog identiteta i međunarodne suradnje kroz pjesništvo, </a:t>
                      </a:r>
                    </a:p>
                  </a:txBody>
                  <a:tcPr marL="68580" marR="68580" marT="0" marB="0">
                    <a:solidFill>
                      <a:schemeClr val="bg1"/>
                    </a:solidFill>
                  </a:tcPr>
                </a:tc>
                <a:extLst>
                  <a:ext uri="{0D108BD9-81ED-4DB2-BD59-A6C34878D82A}">
                    <a16:rowId xmlns:a16="http://schemas.microsoft.com/office/drawing/2014/main" val="3167547130"/>
                  </a:ext>
                </a:extLst>
              </a:tr>
              <a:tr h="4631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Pisanje pjesama, javljanje na raspisani natječaj, susret s pjesnicima iz Hrvatske i iseljeništva, promocija zbornika mladih i zbornika odraslih.</a:t>
                      </a:r>
                    </a:p>
                  </a:txBody>
                  <a:tcPr marL="68580" marR="68580" marT="0" marB="0">
                    <a:solidFill>
                      <a:schemeClr val="bg1"/>
                    </a:solidFill>
                  </a:tcPr>
                </a:tc>
                <a:extLst>
                  <a:ext uri="{0D108BD9-81ED-4DB2-BD59-A6C34878D82A}">
                    <a16:rowId xmlns:a16="http://schemas.microsoft.com/office/drawing/2014/main" val="3470948385"/>
                  </a:ext>
                </a:extLst>
              </a:tr>
              <a:tr h="26677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4. i 5. listopada 2025.</a:t>
                      </a:r>
                    </a:p>
                  </a:txBody>
                  <a:tcPr marL="68580" marR="68580" marT="0" marB="0">
                    <a:solidFill>
                      <a:schemeClr val="bg1"/>
                    </a:solidFill>
                  </a:tcPr>
                </a:tc>
                <a:extLst>
                  <a:ext uri="{0D108BD9-81ED-4DB2-BD59-A6C34878D82A}">
                    <a16:rowId xmlns:a16="http://schemas.microsoft.com/office/drawing/2014/main" val="788329609"/>
                  </a:ext>
                </a:extLst>
              </a:tr>
              <a:tr h="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r>
                        <a:rPr lang="hr-HR" sz="1200" dirty="0"/>
                        <a:t>Stvaranje prostora za susret, dijalog i predstavljanje pjesnika i novih zbornika nastalih u okviru susreta, očuvanje i razvijanje književne tradicije te približavanje poezije široj publici,  javni nastup i druženja.</a:t>
                      </a:r>
                    </a:p>
                  </a:txBody>
                  <a:tcPr marL="68580" marR="68580" marT="0" marB="0">
                    <a:solidFill>
                      <a:schemeClr val="bg1"/>
                    </a:solidFill>
                  </a:tcPr>
                </a:tc>
                <a:extLst>
                  <a:ext uri="{0D108BD9-81ED-4DB2-BD59-A6C34878D82A}">
                    <a16:rowId xmlns:a16="http://schemas.microsoft.com/office/drawing/2014/main" val="1009179098"/>
                  </a:ext>
                </a:extLst>
              </a:tr>
              <a:tr h="224037">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100 €</a:t>
                      </a:r>
                    </a:p>
                  </a:txBody>
                  <a:tcPr marL="68580" marR="68580" marT="0" marB="0">
                    <a:solidFill>
                      <a:schemeClr val="bg1"/>
                    </a:solidFill>
                  </a:tcPr>
                </a:tc>
                <a:extLst>
                  <a:ext uri="{0D108BD9-81ED-4DB2-BD59-A6C34878D82A}">
                    <a16:rowId xmlns:a16="http://schemas.microsoft.com/office/drawing/2014/main" val="2369409672"/>
                  </a:ext>
                </a:extLst>
              </a:tr>
              <a:tr h="43853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Razgovor, objava vijesti na mrežnim stranicama škole, u lokalnim i međunarodnim medijima.</a:t>
                      </a:r>
                    </a:p>
                  </a:txBody>
                  <a:tcPr marL="68580" marR="68580" marT="0" marB="0">
                    <a:solidFill>
                      <a:schemeClr val="bg1"/>
                    </a:solidFill>
                  </a:tcPr>
                </a:tc>
                <a:extLst>
                  <a:ext uri="{0D108BD9-81ED-4DB2-BD59-A6C34878D82A}">
                    <a16:rowId xmlns:a16="http://schemas.microsoft.com/office/drawing/2014/main" val="3688243478"/>
                  </a:ext>
                </a:extLst>
              </a:tr>
            </a:tbl>
          </a:graphicData>
        </a:graphic>
      </p:graphicFrame>
      <p:sp>
        <p:nvSpPr>
          <p:cNvPr id="6" name="Rezervirano mjesto broja slajda 1">
            <a:extLst>
              <a:ext uri="{FF2B5EF4-FFF2-40B4-BE49-F238E27FC236}">
                <a16:creationId xmlns:a16="http://schemas.microsoft.com/office/drawing/2014/main" id="{C2A692D8-38B7-9F3A-9277-822C4E273E2A}"/>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81</a:t>
            </a:fld>
            <a:endParaRPr lang="hr-HR" dirty="0"/>
          </a:p>
        </p:txBody>
      </p:sp>
      <p:pic>
        <p:nvPicPr>
          <p:cNvPr id="10" name="Slika 9" descr="Slika na kojoj se prikazuje tekst, snimka zaslona, Font, logotip&#10;&#10;Sadržaj generiran uz AI možda nije točan.">
            <a:extLst>
              <a:ext uri="{FF2B5EF4-FFF2-40B4-BE49-F238E27FC236}">
                <a16:creationId xmlns:a16="http://schemas.microsoft.com/office/drawing/2014/main" id="{29B1A0C3-F368-D466-8DCD-2AF2AA341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9" name="Tablica 8">
            <a:extLst>
              <a:ext uri="{FF2B5EF4-FFF2-40B4-BE49-F238E27FC236}">
                <a16:creationId xmlns:a16="http://schemas.microsoft.com/office/drawing/2014/main" id="{181780BF-3499-4580-A9E9-E79400A03284}"/>
              </a:ext>
            </a:extLst>
          </p:cNvPr>
          <p:cNvGraphicFramePr>
            <a:graphicFrameLocks noGrp="1"/>
          </p:cNvGraphicFramePr>
          <p:nvPr>
            <p:extLst>
              <p:ext uri="{D42A27DB-BD31-4B8C-83A1-F6EECF244321}">
                <p14:modId xmlns:p14="http://schemas.microsoft.com/office/powerpoint/2010/main" val="1160237898"/>
              </p:ext>
            </p:extLst>
          </p:nvPr>
        </p:nvGraphicFramePr>
        <p:xfrm>
          <a:off x="532765" y="5413572"/>
          <a:ext cx="5792470" cy="3920588"/>
        </p:xfrm>
        <a:graphic>
          <a:graphicData uri="http://schemas.openxmlformats.org/drawingml/2006/table">
            <a:tbl>
              <a:tblPr firstRow="1" firstCol="1" bandRow="1">
                <a:tableStyleId>{22838BEF-8BB2-4498-84A7-C5851F593DF1}</a:tableStyleId>
              </a:tblPr>
              <a:tblGrid>
                <a:gridCol w="2184309">
                  <a:extLst>
                    <a:ext uri="{9D8B030D-6E8A-4147-A177-3AD203B41FA5}">
                      <a16:colId xmlns:a16="http://schemas.microsoft.com/office/drawing/2014/main" val="1087878338"/>
                    </a:ext>
                  </a:extLst>
                </a:gridCol>
                <a:gridCol w="3608161">
                  <a:extLst>
                    <a:ext uri="{9D8B030D-6E8A-4147-A177-3AD203B41FA5}">
                      <a16:colId xmlns:a16="http://schemas.microsoft.com/office/drawing/2014/main" val="1166603093"/>
                    </a:ext>
                  </a:extLst>
                </a:gridCol>
              </a:tblGrid>
              <a:tr h="329915">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b="1" dirty="0">
                          <a:effectLst/>
                          <a:latin typeface="Calibri" panose="020F0502020204030204" pitchFamily="34" charset="0"/>
                          <a:ea typeface="Calibri" panose="020F0502020204030204" pitchFamily="34" charset="0"/>
                          <a:cs typeface="Calibri" panose="020F0502020204030204" pitchFamily="34" charset="0"/>
                        </a:rPr>
                        <a:t>MEĐUNARODNI PROJEKT </a:t>
                      </a:r>
                      <a:r>
                        <a:rPr lang="hr-HR" sz="1200" b="1" i="1" dirty="0">
                          <a:effectLst/>
                          <a:latin typeface="Calibri" panose="020F0502020204030204" pitchFamily="34" charset="0"/>
                          <a:ea typeface="Calibri" panose="020F0502020204030204" pitchFamily="34" charset="0"/>
                          <a:cs typeface="Calibri" panose="020F0502020204030204" pitchFamily="34" charset="0"/>
                        </a:rPr>
                        <a:t>NAŠ ZAVIČAJNI GOVOR</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186902397"/>
                  </a:ext>
                </a:extLst>
              </a:tr>
              <a:tr h="26125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Ravnatelj škole T. </a:t>
                      </a:r>
                      <a:r>
                        <a:rPr lang="hr-HR" sz="1200" dirty="0" err="1">
                          <a:effectLst/>
                          <a:latin typeface="Calibri" panose="020F0502020204030204" pitchFamily="34" charset="0"/>
                          <a:ea typeface="Calibri" panose="020F0502020204030204" pitchFamily="34" charset="0"/>
                          <a:cs typeface="Calibri" panose="020F0502020204030204" pitchFamily="34" charset="0"/>
                        </a:rPr>
                        <a:t>Batalo</a:t>
                      </a:r>
                      <a:r>
                        <a:rPr lang="hr-HR" sz="1200" dirty="0">
                          <a:effectLst/>
                          <a:latin typeface="Calibri" panose="020F0502020204030204" pitchFamily="34" charset="0"/>
                          <a:ea typeface="Calibri" panose="020F0502020204030204" pitchFamily="34" charset="0"/>
                          <a:cs typeface="Calibri" panose="020F0502020204030204" pitchFamily="34" charset="0"/>
                        </a:rPr>
                        <a:t>, D. Gubić, D. Gorički</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750046076"/>
                  </a:ext>
                </a:extLst>
              </a:tr>
              <a:tr h="24490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162</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712696558"/>
                  </a:ext>
                </a:extLst>
              </a:tr>
              <a:tr h="82810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Povezivanje naših učenika s učenicima iz </a:t>
                      </a:r>
                      <a:r>
                        <a:rPr lang="hr-HR" sz="1200" dirty="0" err="1">
                          <a:effectLst/>
                          <a:latin typeface="Calibri" panose="020F0502020204030204" pitchFamily="34" charset="0"/>
                          <a:ea typeface="Calibri" panose="020F0502020204030204" pitchFamily="34" charset="0"/>
                          <a:cs typeface="Calibri" panose="020F0502020204030204" pitchFamily="34" charset="0"/>
                        </a:rPr>
                        <a:t>Lupaca</a:t>
                      </a:r>
                      <a:r>
                        <a:rPr lang="hr-HR" sz="1200" dirty="0">
                          <a:effectLst/>
                          <a:latin typeface="Calibri" panose="020F0502020204030204" pitchFamily="34" charset="0"/>
                          <a:ea typeface="Calibri" panose="020F0502020204030204" pitchFamily="34" charset="0"/>
                          <a:cs typeface="Calibri" panose="020F0502020204030204" pitchFamily="34" charset="0"/>
                        </a:rPr>
                        <a:t>, razmjena znanja, jačanje prekogranične suradnje s pripadnicima hrvatske nacionalne manjine u Rumunjskoj.</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167547130"/>
                  </a:ext>
                </a:extLst>
              </a:tr>
              <a:tr h="4631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Radionice za učenike i predstavljanje tiskanog zbornika koji obuhvaća desetogodišnji rad na projektu Naš zavičajni govor.</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470948385"/>
                  </a:ext>
                </a:extLst>
              </a:tr>
              <a:tr h="220665">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Listopad 2025. - travanj 2026.</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788329609"/>
                  </a:ext>
                </a:extLst>
              </a:tr>
              <a:tr h="50187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Upoznati naše učenike s pripadnicima hrvatske nacionalne manjine u Rumunjskoj te vršnjake iz Rumunjske upoznati sa zavičajem.</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009179098"/>
                  </a:ext>
                </a:extLst>
              </a:tr>
              <a:tr h="271887">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Financijska sredstva MZOM, općine i sponzora.</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369409672"/>
                  </a:ext>
                </a:extLst>
              </a:tr>
              <a:tr h="60688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Praćenje učenika u izvršavanju zadataka projekta, organizacija i koordinacija putovanja i gostovanja škola, medijska praćenost, radio, web stranica škole.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688243478"/>
                  </a:ext>
                </a:extLst>
              </a:tr>
            </a:tbl>
          </a:graphicData>
        </a:graphic>
      </p:graphicFrame>
    </p:spTree>
    <p:extLst>
      <p:ext uri="{BB962C8B-B14F-4D97-AF65-F5344CB8AC3E}">
        <p14:creationId xmlns:p14="http://schemas.microsoft.com/office/powerpoint/2010/main" val="32446713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EBF87-7354-3F4D-C67D-5CB52F958320}"/>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A7CD4DC8-4F59-24B4-D368-8F02721C5AB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6" name="Rezervirano mjesto broja slajda 1">
            <a:extLst>
              <a:ext uri="{FF2B5EF4-FFF2-40B4-BE49-F238E27FC236}">
                <a16:creationId xmlns:a16="http://schemas.microsoft.com/office/drawing/2014/main" id="{1A046CA9-DDED-9F91-AD66-2D8851DB9356}"/>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82</a:t>
            </a:fld>
            <a:endParaRPr lang="hr-HR" dirty="0"/>
          </a:p>
        </p:txBody>
      </p:sp>
      <p:graphicFrame>
        <p:nvGraphicFramePr>
          <p:cNvPr id="7" name="Tablica 6">
            <a:extLst>
              <a:ext uri="{FF2B5EF4-FFF2-40B4-BE49-F238E27FC236}">
                <a16:creationId xmlns:a16="http://schemas.microsoft.com/office/drawing/2014/main" id="{8DBCBB9E-A542-94E1-9436-71DA5C5AFCA3}"/>
              </a:ext>
            </a:extLst>
          </p:cNvPr>
          <p:cNvGraphicFramePr>
            <a:graphicFrameLocks noGrp="1"/>
          </p:cNvGraphicFramePr>
          <p:nvPr>
            <p:extLst>
              <p:ext uri="{D42A27DB-BD31-4B8C-83A1-F6EECF244321}">
                <p14:modId xmlns:p14="http://schemas.microsoft.com/office/powerpoint/2010/main" val="4042756703"/>
              </p:ext>
            </p:extLst>
          </p:nvPr>
        </p:nvGraphicFramePr>
        <p:xfrm>
          <a:off x="532765" y="1203334"/>
          <a:ext cx="5792470" cy="4415987"/>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35744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0" marR="0" lvl="0" indent="0" algn="l"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ODRASTI ZA ODRŽIVOST - Institut za gospodarstvo inovacije - IGI</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89511">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 T. </a:t>
                      </a:r>
                      <a:r>
                        <a:rPr lang="hr-HR" sz="1200" dirty="0" err="1">
                          <a:effectLst/>
                          <a:latin typeface="+mn-lt"/>
                          <a:ea typeface="Calibri" panose="020F0502020204030204" pitchFamily="34" charset="0"/>
                        </a:rPr>
                        <a:t>Batalo</a:t>
                      </a:r>
                      <a:r>
                        <a:rPr lang="hr-HR" sz="1200" dirty="0">
                          <a:effectLst/>
                          <a:latin typeface="+mn-lt"/>
                          <a:ea typeface="Calibri" panose="020F0502020204030204" pitchFamily="34" charset="0"/>
                        </a:rPr>
                        <a:t>, M. </a:t>
                      </a:r>
                      <a:r>
                        <a:rPr lang="hr-HR" sz="1200" dirty="0" err="1">
                          <a:effectLst/>
                          <a:latin typeface="+mn-lt"/>
                          <a:ea typeface="Calibri" panose="020F0502020204030204" pitchFamily="34" charset="0"/>
                        </a:rPr>
                        <a:t>Dautović</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25453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162</a:t>
                      </a:r>
                    </a:p>
                  </a:txBody>
                  <a:tcPr marL="114300" marR="114300" marT="0" marB="0">
                    <a:solidFill>
                      <a:schemeClr val="bg1"/>
                    </a:solidFill>
                  </a:tcPr>
                </a:tc>
                <a:extLst>
                  <a:ext uri="{0D108BD9-81ED-4DB2-BD59-A6C34878D82A}">
                    <a16:rowId xmlns:a16="http://schemas.microsoft.com/office/drawing/2014/main" val="2147242371"/>
                  </a:ext>
                </a:extLst>
              </a:tr>
              <a:tr h="657225">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Razvijati svijest o održivom razvoju, usvajanje navika koje doprinose održivosti, povezivanje teorije i prakse kroz školski vrt, razvijanje suradnje i solidarnosti, osnaživanje učenika za budućnost.</a:t>
                      </a:r>
                    </a:p>
                  </a:txBody>
                  <a:tcPr marL="114300" marR="114300" marT="0" marB="0">
                    <a:solidFill>
                      <a:schemeClr val="bg1"/>
                    </a:solidFill>
                  </a:tcPr>
                </a:tc>
                <a:extLst>
                  <a:ext uri="{0D108BD9-81ED-4DB2-BD59-A6C34878D82A}">
                    <a16:rowId xmlns:a16="http://schemas.microsoft.com/office/drawing/2014/main" val="2580803967"/>
                  </a:ext>
                </a:extLst>
              </a:tr>
              <a:tr h="49546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Radionice, uređenje zelenih površina, recikliranje u školi, štednja energije, mobilnost, partnerske aktivnosti – suradnja sa švicarskim i hrvatskim partnerima, uključivanje održivosti kroz nastavni plan</a:t>
                      </a:r>
                    </a:p>
                  </a:txBody>
                  <a:tcPr marL="68580" marR="68580" marT="0" marB="0">
                    <a:solidFill>
                      <a:schemeClr val="bg1"/>
                    </a:solidFill>
                  </a:tcPr>
                </a:tc>
                <a:extLst>
                  <a:ext uri="{0D108BD9-81ED-4DB2-BD59-A6C34878D82A}">
                    <a16:rowId xmlns:a16="http://schemas.microsoft.com/office/drawing/2014/main" val="618008231"/>
                  </a:ext>
                </a:extLst>
              </a:tr>
              <a:tr h="28538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2. polugodište šk. god. 2025./2026.</a:t>
                      </a:r>
                    </a:p>
                  </a:txBody>
                  <a:tcPr marL="68580" marR="68580" marT="0" marB="0">
                    <a:solidFill>
                      <a:schemeClr val="bg1"/>
                    </a:solidFill>
                  </a:tcPr>
                </a:tc>
                <a:extLst>
                  <a:ext uri="{0D108BD9-81ED-4DB2-BD59-A6C34878D82A}">
                    <a16:rowId xmlns:a16="http://schemas.microsoft.com/office/drawing/2014/main" val="2888670941"/>
                  </a:ext>
                </a:extLst>
              </a:tr>
              <a:tr h="536884">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Obrazovna, praktična, motivacijska, jačanje suradnje s međunarodnim partnerima (Švicarska), stvaranje pozitivnog odnosa prema okolišu i zajednici te poticanje kreativnosti u traženju rješenja.</a:t>
                      </a:r>
                    </a:p>
                  </a:txBody>
                  <a:tcPr marL="68580" marR="68580" marT="0" marB="0">
                    <a:solidFill>
                      <a:schemeClr val="bg1"/>
                    </a:solidFill>
                  </a:tcPr>
                </a:tc>
                <a:extLst>
                  <a:ext uri="{0D108BD9-81ED-4DB2-BD59-A6C34878D82A}">
                    <a16:rowId xmlns:a16="http://schemas.microsoft.com/office/drawing/2014/main" val="2630794146"/>
                  </a:ext>
                </a:extLst>
              </a:tr>
              <a:tr h="26372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Namjenska sredstva iz projekta.</a:t>
                      </a:r>
                    </a:p>
                  </a:txBody>
                  <a:tcPr marL="68580" marR="68580" marT="0" marB="0">
                    <a:solidFill>
                      <a:schemeClr val="bg1"/>
                    </a:solidFill>
                  </a:tcPr>
                </a:tc>
                <a:extLst>
                  <a:ext uri="{0D108BD9-81ED-4DB2-BD59-A6C34878D82A}">
                    <a16:rowId xmlns:a16="http://schemas.microsoft.com/office/drawing/2014/main" val="1683071559"/>
                  </a:ext>
                </a:extLst>
              </a:tr>
              <a:tr h="58293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Evaluacija, anketni upitnici, objavljivanje na mrežnoj stranici škole, u lokalnim i međunarodnim medijima.</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3" name="Slika 2" descr="Slika na kojoj se prikazuje tekst, snimka zaslona, Font, logotip&#10;&#10;Sadržaj generiran uz AI možda nije točan.">
            <a:extLst>
              <a:ext uri="{FF2B5EF4-FFF2-40B4-BE49-F238E27FC236}">
                <a16:creationId xmlns:a16="http://schemas.microsoft.com/office/drawing/2014/main" id="{A3D9AD15-3341-BE6F-41A0-E1E4EA1FAE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5006894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83</a:t>
            </a:fld>
            <a:endParaRPr lang="hr-HR" dirty="0"/>
          </a:p>
        </p:txBody>
      </p:sp>
      <p:graphicFrame>
        <p:nvGraphicFramePr>
          <p:cNvPr id="4" name="Tablica 3">
            <a:extLst>
              <a:ext uri="{FF2B5EF4-FFF2-40B4-BE49-F238E27FC236}">
                <a16:creationId xmlns:a16="http://schemas.microsoft.com/office/drawing/2014/main" id="{C5F24A95-5640-A45D-D600-DD47BACCF748}"/>
              </a:ext>
            </a:extLst>
          </p:cNvPr>
          <p:cNvGraphicFramePr>
            <a:graphicFrameLocks noGrp="1"/>
          </p:cNvGraphicFramePr>
          <p:nvPr>
            <p:extLst>
              <p:ext uri="{D42A27DB-BD31-4B8C-83A1-F6EECF244321}">
                <p14:modId xmlns:p14="http://schemas.microsoft.com/office/powerpoint/2010/main" val="3728685251"/>
              </p:ext>
            </p:extLst>
          </p:nvPr>
        </p:nvGraphicFramePr>
        <p:xfrm>
          <a:off x="594043" y="4343064"/>
          <a:ext cx="5792470" cy="4581953"/>
        </p:xfrm>
        <a:graphic>
          <a:graphicData uri="http://schemas.openxmlformats.org/drawingml/2006/table">
            <a:tbl>
              <a:tblPr firstRow="1" firstCol="1" bandRow="1">
                <a:tableStyleId>{22838BEF-8BB2-4498-84A7-C5851F593DF1}</a:tableStyleId>
              </a:tblPr>
              <a:tblGrid>
                <a:gridCol w="2118995">
                  <a:extLst>
                    <a:ext uri="{9D8B030D-6E8A-4147-A177-3AD203B41FA5}">
                      <a16:colId xmlns:a16="http://schemas.microsoft.com/office/drawing/2014/main" val="3944491976"/>
                    </a:ext>
                  </a:extLst>
                </a:gridCol>
                <a:gridCol w="3673475">
                  <a:extLst>
                    <a:ext uri="{9D8B030D-6E8A-4147-A177-3AD203B41FA5}">
                      <a16:colId xmlns:a16="http://schemas.microsoft.com/office/drawing/2014/main" val="1572269892"/>
                    </a:ext>
                  </a:extLst>
                </a:gridCol>
              </a:tblGrid>
              <a:tr h="27444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215" marR="92710">
                        <a:lnSpc>
                          <a:spcPts val="1375"/>
                        </a:lnSpc>
                        <a:spcAft>
                          <a:spcPts val="0"/>
                        </a:spcAft>
                      </a:pPr>
                      <a:r>
                        <a:rPr lang="hr-HR" sz="1200" dirty="0">
                          <a:effectLst/>
                          <a:latin typeface="+mn-lt"/>
                          <a:ea typeface="Times New Roman" panose="02020603050405020304" pitchFamily="18" charset="0"/>
                          <a:cs typeface="Times New Roman" panose="02020603050405020304" pitchFamily="18" charset="0"/>
                        </a:rPr>
                        <a:t>SIGURNIJA DJECA</a:t>
                      </a: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V. Hodak, pedagoginja, volonteri CK,</a:t>
                      </a:r>
                    </a:p>
                  </a:txBody>
                  <a:tcPr marL="0" marR="0" marT="0" marB="0">
                    <a:solidFill>
                      <a:schemeClr val="bg1"/>
                    </a:solidFill>
                  </a:tcPr>
                </a:tc>
                <a:extLst>
                  <a:ext uri="{0D108BD9-81ED-4DB2-BD59-A6C34878D82A}">
                    <a16:rowId xmlns:a16="http://schemas.microsoft.com/office/drawing/2014/main" val="1002994163"/>
                  </a:ext>
                </a:extLst>
              </a:tr>
              <a:tr h="230197">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162</a:t>
                      </a:r>
                    </a:p>
                  </a:txBody>
                  <a:tcPr marL="0" marR="0" marT="0" marB="0">
                    <a:solidFill>
                      <a:schemeClr val="bg1"/>
                    </a:solidFill>
                  </a:tcPr>
                </a:tc>
                <a:extLst>
                  <a:ext uri="{0D108BD9-81ED-4DB2-BD59-A6C34878D82A}">
                    <a16:rowId xmlns:a16="http://schemas.microsoft.com/office/drawing/2014/main" val="2147242371"/>
                  </a:ext>
                </a:extLst>
              </a:tr>
              <a:tr h="26280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marL="69215">
                        <a:lnSpc>
                          <a:spcPts val="1375"/>
                        </a:lnSpc>
                      </a:pPr>
                      <a:r>
                        <a:rPr lang="hr-HR" sz="1200" dirty="0">
                          <a:effectLst/>
                          <a:latin typeface="+mn-lt"/>
                          <a:ea typeface="Times New Roman" panose="02020603050405020304" pitchFamily="18" charset="0"/>
                          <a:cs typeface="Times New Roman" panose="02020603050405020304" pitchFamily="18" charset="0"/>
                        </a:rPr>
                        <a:t>1</a:t>
                      </a:r>
                    </a:p>
                  </a:txBody>
                  <a:tcPr marL="0" marR="0" marT="0" marB="0">
                    <a:solidFill>
                      <a:schemeClr val="bg1"/>
                    </a:solidFill>
                  </a:tcPr>
                </a:tc>
                <a:extLst>
                  <a:ext uri="{0D108BD9-81ED-4DB2-BD59-A6C34878D82A}">
                    <a16:rowId xmlns:a16="http://schemas.microsoft.com/office/drawing/2014/main" val="1870274001"/>
                  </a:ext>
                </a:extLst>
              </a:tr>
              <a:tr h="91057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2230" algn="just">
                        <a:lnSpc>
                          <a:spcPts val="1375"/>
                        </a:lnSpc>
                        <a:spcAft>
                          <a:spcPts val="0"/>
                        </a:spcAft>
                      </a:pPr>
                      <a:r>
                        <a:rPr lang="hr-HR" sz="1200" b="0" i="0" kern="1200" dirty="0">
                          <a:solidFill>
                            <a:schemeClr val="dk1"/>
                          </a:solidFill>
                          <a:effectLst/>
                          <a:latin typeface="+mn-lt"/>
                          <a:ea typeface="+mn-ea"/>
                          <a:cs typeface="+mn-cs"/>
                        </a:rPr>
                        <a:t>Poboljšati znanja i ojačati kompetencije učenika u osnovnim školama i djece u vrtićima te njihovih učitelja i odgojitelja za teme pripreme za izvanredne situacije, prve pomoći, psihosocijalne podrške i sigurnosti u školama i vrtićima.</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580803967"/>
                  </a:ext>
                </a:extLst>
              </a:tr>
              <a:tr h="29802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350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Radionice, predavanja, vježbe, istraživanje, stvaralački rad</a:t>
                      </a:r>
                    </a:p>
                  </a:txBody>
                  <a:tcPr marL="0" marR="0" marT="0" marB="0">
                    <a:solidFill>
                      <a:schemeClr val="bg1"/>
                    </a:solidFill>
                  </a:tcPr>
                </a:tc>
                <a:extLst>
                  <a:ext uri="{0D108BD9-81ED-4DB2-BD59-A6C34878D82A}">
                    <a16:rowId xmlns:a16="http://schemas.microsoft.com/office/drawing/2014/main" val="618008231"/>
                  </a:ext>
                </a:extLst>
              </a:tr>
              <a:tr h="22449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Tijekom školske godine</a:t>
                      </a:r>
                    </a:p>
                  </a:txBody>
                  <a:tcPr marL="0" marR="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5842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Procjena razine sigurnosti naše škole, informiranje i edukacija učenika o </a:t>
                      </a:r>
                      <a:r>
                        <a:rPr lang="hr-HR" sz="1200" b="0" i="0" kern="1200" dirty="0">
                          <a:solidFill>
                            <a:schemeClr val="dk1"/>
                          </a:solidFill>
                          <a:effectLst/>
                          <a:latin typeface="+mn-lt"/>
                          <a:ea typeface="+mn-ea"/>
                          <a:cs typeface="+mn-cs"/>
                        </a:rPr>
                        <a:t>važnim temama koje direktno utječu na povećanje razine sigurnosti u našoj školi. Razumjeti važnost pripremljenosti za izvanredne situacije, naučiti pravilno postupati prije, za vrijeme i nakon izvanrednih situacija, savladati sigurnosne postupke i postupke pružanja prve pomoći koji će povećati razinu naše vlastite sigurnosti.</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630794146"/>
                  </a:ext>
                </a:extLst>
              </a:tr>
              <a:tr h="23390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algn="just">
                        <a:lnSpc>
                          <a:spcPts val="1375"/>
                        </a:lnSpc>
                      </a:pPr>
                      <a:r>
                        <a:rPr lang="hr-HR" sz="1200" dirty="0">
                          <a:effectLst/>
                          <a:latin typeface="+mn-lt"/>
                          <a:ea typeface="Times New Roman" panose="02020603050405020304" pitchFamily="18" charset="0"/>
                          <a:cs typeface="Times New Roman" panose="02020603050405020304" pitchFamily="18" charset="0"/>
                        </a:rPr>
                        <a:t>100 €</a:t>
                      </a:r>
                    </a:p>
                  </a:txBody>
                  <a:tcPr marL="0" marR="0" marT="0" marB="0">
                    <a:solidFill>
                      <a:schemeClr val="bg1"/>
                    </a:solidFill>
                  </a:tcPr>
                </a:tc>
                <a:extLst>
                  <a:ext uri="{0D108BD9-81ED-4DB2-BD59-A6C34878D82A}">
                    <a16:rowId xmlns:a16="http://schemas.microsoft.com/office/drawing/2014/main" val="1683071559"/>
                  </a:ext>
                </a:extLst>
              </a:tr>
              <a:tr h="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215" marR="63500" algn="just">
                        <a:lnSpc>
                          <a:spcPts val="1380"/>
                        </a:lnSpc>
                        <a:spcAft>
                          <a:spcPts val="0"/>
                        </a:spcAft>
                      </a:pPr>
                      <a:r>
                        <a:rPr lang="hr-HR" sz="1200" dirty="0">
                          <a:effectLst/>
                          <a:latin typeface="+mn-lt"/>
                          <a:ea typeface="Times New Roman" panose="02020603050405020304" pitchFamily="18" charset="0"/>
                          <a:cs typeface="Times New Roman" panose="02020603050405020304" pitchFamily="18" charset="0"/>
                        </a:rPr>
                        <a:t>Vrednovanje rada u radionicama, objave na web stranici škole, radijska emisija, uređenje panoa, video materijal</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sp>
        <p:nvSpPr>
          <p:cNvPr id="5" name="Pravokutnik 4">
            <a:extLst>
              <a:ext uri="{FF2B5EF4-FFF2-40B4-BE49-F238E27FC236}">
                <a16:creationId xmlns:a16="http://schemas.microsoft.com/office/drawing/2014/main" id="{B486FAA9-C060-41FC-3911-EA400A3F694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graphicFrame>
        <p:nvGraphicFramePr>
          <p:cNvPr id="6" name="Tablica 5">
            <a:extLst>
              <a:ext uri="{FF2B5EF4-FFF2-40B4-BE49-F238E27FC236}">
                <a16:creationId xmlns:a16="http://schemas.microsoft.com/office/drawing/2014/main" id="{2A395B55-F5B2-425B-FD98-45BCE3232035}"/>
              </a:ext>
            </a:extLst>
          </p:cNvPr>
          <p:cNvGraphicFramePr>
            <a:graphicFrameLocks noGrp="1"/>
          </p:cNvGraphicFramePr>
          <p:nvPr>
            <p:extLst>
              <p:ext uri="{D42A27DB-BD31-4B8C-83A1-F6EECF244321}">
                <p14:modId xmlns:p14="http://schemas.microsoft.com/office/powerpoint/2010/main" val="61145848"/>
              </p:ext>
            </p:extLst>
          </p:nvPr>
        </p:nvGraphicFramePr>
        <p:xfrm>
          <a:off x="594043" y="1038563"/>
          <a:ext cx="5792470" cy="2987752"/>
        </p:xfrm>
        <a:graphic>
          <a:graphicData uri="http://schemas.openxmlformats.org/drawingml/2006/table">
            <a:tbl>
              <a:tblPr firstRow="1" firstCol="1" bandRow="1">
                <a:tableStyleId>{22838BEF-8BB2-4498-84A7-C5851F593DF1}</a:tableStyleId>
              </a:tblPr>
              <a:tblGrid>
                <a:gridCol w="2092886">
                  <a:extLst>
                    <a:ext uri="{9D8B030D-6E8A-4147-A177-3AD203B41FA5}">
                      <a16:colId xmlns:a16="http://schemas.microsoft.com/office/drawing/2014/main" val="3944491976"/>
                    </a:ext>
                  </a:extLst>
                </a:gridCol>
                <a:gridCol w="3699584">
                  <a:extLst>
                    <a:ext uri="{9D8B030D-6E8A-4147-A177-3AD203B41FA5}">
                      <a16:colId xmlns:a16="http://schemas.microsoft.com/office/drawing/2014/main" val="1572269892"/>
                    </a:ext>
                  </a:extLst>
                </a:gridCol>
              </a:tblGrid>
              <a:tr h="280786">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PROLJETNI KROS</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230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solidFill>
                            <a:schemeClr val="tx1"/>
                          </a:solidFill>
                          <a:effectLst/>
                          <a:latin typeface="+mn-lt"/>
                          <a:ea typeface="Calibri" panose="020F0502020204030204" pitchFamily="34" charset="0"/>
                        </a:rPr>
                        <a:t>M. Marjanović, razrednici</a:t>
                      </a:r>
                    </a:p>
                  </a:txBody>
                  <a:tcPr marL="114300" marR="114300" marT="0" marB="0">
                    <a:solidFill>
                      <a:schemeClr val="bg1"/>
                    </a:solidFill>
                  </a:tcPr>
                </a:tc>
                <a:extLst>
                  <a:ext uri="{0D108BD9-81ED-4DB2-BD59-A6C34878D82A}">
                    <a16:rowId xmlns:a16="http://schemas.microsoft.com/office/drawing/2014/main" val="1002994163"/>
                  </a:ext>
                </a:extLst>
              </a:tr>
              <a:tr h="270638">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solidFill>
                            <a:schemeClr val="tx1"/>
                          </a:solidFill>
                          <a:effectLst/>
                          <a:latin typeface="+mn-lt"/>
                          <a:ea typeface="Calibri" panose="020F0502020204030204" pitchFamily="34" charset="0"/>
                        </a:rPr>
                        <a:t>162</a:t>
                      </a:r>
                    </a:p>
                  </a:txBody>
                  <a:tcPr marL="114300" marR="114300" marT="0" marB="0">
                    <a:solidFill>
                      <a:schemeClr val="bg1"/>
                    </a:solidFill>
                  </a:tcPr>
                </a:tc>
                <a:extLst>
                  <a:ext uri="{0D108BD9-81ED-4DB2-BD59-A6C34878D82A}">
                    <a16:rowId xmlns:a16="http://schemas.microsoft.com/office/drawing/2014/main" val="2147242371"/>
                  </a:ext>
                </a:extLst>
              </a:tr>
              <a:tr h="253594">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solidFill>
                            <a:schemeClr val="tx1"/>
                          </a:solidFill>
                          <a:effectLst/>
                          <a:latin typeface="+mn-lt"/>
                          <a:ea typeface="Calibri" panose="020F0502020204030204" pitchFamily="34" charset="0"/>
                        </a:rPr>
                        <a:t>4</a:t>
                      </a:r>
                    </a:p>
                  </a:txBody>
                  <a:tcPr marL="114300" marR="114300" marT="0" marB="0">
                    <a:solidFill>
                      <a:schemeClr val="bg1"/>
                    </a:solidFill>
                  </a:tcPr>
                </a:tc>
                <a:extLst>
                  <a:ext uri="{0D108BD9-81ED-4DB2-BD59-A6C34878D82A}">
                    <a16:rowId xmlns:a16="http://schemas.microsoft.com/office/drawing/2014/main" val="1870274001"/>
                  </a:ext>
                </a:extLst>
              </a:tr>
              <a:tr h="44660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rPr>
                        <a:t>Potaknuti učenike na stvaranje zdravih i održivih navika, razvijanje natjecateljskog duha.</a:t>
                      </a:r>
                      <a:endParaRPr lang="hr-HR" sz="1200" dirty="0">
                        <a:solidFill>
                          <a:schemeClr val="tx1"/>
                        </a:solidFill>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8007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rPr>
                        <a:t>Natjecanje u krosu po uzrasnim kategorijama i spolu.</a:t>
                      </a:r>
                    </a:p>
                  </a:txBody>
                  <a:tcPr marL="68580" marR="68580" marT="0" marB="0">
                    <a:solidFill>
                      <a:schemeClr val="bg1"/>
                    </a:solidFill>
                  </a:tcPr>
                </a:tc>
                <a:extLst>
                  <a:ext uri="{0D108BD9-81ED-4DB2-BD59-A6C34878D82A}">
                    <a16:rowId xmlns:a16="http://schemas.microsoft.com/office/drawing/2014/main" val="618008231"/>
                  </a:ext>
                </a:extLst>
              </a:tr>
              <a:tr h="22899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effectLst/>
                          <a:latin typeface="+mn-lt"/>
                          <a:ea typeface="Calibri" panose="020F0502020204030204" pitchFamily="34" charset="0"/>
                        </a:rPr>
                        <a:t>Svibanj – lipanj 2026.</a:t>
                      </a:r>
                    </a:p>
                  </a:txBody>
                  <a:tcPr marL="68580" marR="68580" marT="0" marB="0">
                    <a:solidFill>
                      <a:schemeClr val="bg1"/>
                    </a:solidFill>
                  </a:tcPr>
                </a:tc>
                <a:extLst>
                  <a:ext uri="{0D108BD9-81ED-4DB2-BD59-A6C34878D82A}">
                    <a16:rowId xmlns:a16="http://schemas.microsoft.com/office/drawing/2014/main" val="2888670941"/>
                  </a:ext>
                </a:extLst>
              </a:tr>
              <a:tr h="23807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rPr>
                        <a:t>Briga za vlastito zdravlje</a:t>
                      </a:r>
                    </a:p>
                  </a:txBody>
                  <a:tcPr marL="68580" marR="68580" marT="0" marB="0">
                    <a:solidFill>
                      <a:schemeClr val="bg1"/>
                    </a:solidFill>
                  </a:tcPr>
                </a:tc>
                <a:extLst>
                  <a:ext uri="{0D108BD9-81ED-4DB2-BD59-A6C34878D82A}">
                    <a16:rowId xmlns:a16="http://schemas.microsoft.com/office/drawing/2014/main" val="2630794146"/>
                  </a:ext>
                </a:extLst>
              </a:tr>
              <a:tr h="30478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effectLst/>
                          <a:latin typeface="+mn-lt"/>
                          <a:ea typeface="Calibri" panose="020F0502020204030204" pitchFamily="34" charset="0"/>
                        </a:rPr>
                        <a:t>Troškovi za nabavu pomoćnih sredstava (baterije, izrada medalja i diploma)</a:t>
                      </a:r>
                    </a:p>
                  </a:txBody>
                  <a:tcPr marL="68580" marR="68580" marT="0" marB="0">
                    <a:solidFill>
                      <a:schemeClr val="bg1"/>
                    </a:solidFill>
                  </a:tcPr>
                </a:tc>
                <a:extLst>
                  <a:ext uri="{0D108BD9-81ED-4DB2-BD59-A6C34878D82A}">
                    <a16:rowId xmlns:a16="http://schemas.microsoft.com/office/drawing/2014/main" val="1683071559"/>
                  </a:ext>
                </a:extLst>
              </a:tr>
              <a:tr h="373897">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solidFill>
                            <a:schemeClr val="tx1"/>
                          </a:solidFill>
                          <a:effectLst/>
                          <a:latin typeface="+mn-lt"/>
                          <a:ea typeface="Calibri" panose="020F0502020204030204" pitchFamily="34" charset="0"/>
                        </a:rPr>
                        <a:t>Objava na web stranici škole, fotografiranje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pic>
        <p:nvPicPr>
          <p:cNvPr id="7" name="Slika 6" descr="Slika na kojoj se prikazuje tekst, snimka zaslona, Font, logotip&#10;&#10;Sadržaj generiran uz AI možda nije točan.">
            <a:extLst>
              <a:ext uri="{FF2B5EF4-FFF2-40B4-BE49-F238E27FC236}">
                <a16:creationId xmlns:a16="http://schemas.microsoft.com/office/drawing/2014/main" id="{A8B18FD7-2577-4A04-1B17-83AC3E34B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1484309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A14730BD-0ABA-30D6-2A82-624D495B3F35}"/>
              </a:ext>
            </a:extLst>
          </p:cNvPr>
          <p:cNvGraphicFramePr>
            <a:graphicFrameLocks noGrp="1"/>
          </p:cNvGraphicFramePr>
          <p:nvPr>
            <p:extLst>
              <p:ext uri="{D42A27DB-BD31-4B8C-83A1-F6EECF244321}">
                <p14:modId xmlns:p14="http://schemas.microsoft.com/office/powerpoint/2010/main" val="1248907890"/>
              </p:ext>
            </p:extLst>
          </p:nvPr>
        </p:nvGraphicFramePr>
        <p:xfrm>
          <a:off x="594043" y="1279216"/>
          <a:ext cx="5792470" cy="3825057"/>
        </p:xfrm>
        <a:graphic>
          <a:graphicData uri="http://schemas.openxmlformats.org/drawingml/2006/table">
            <a:tbl>
              <a:tblPr firstRow="1" firstCol="1" bandRow="1">
                <a:tableStyleId>{22838BEF-8BB2-4498-84A7-C5851F593DF1}</a:tableStyleId>
              </a:tblPr>
              <a:tblGrid>
                <a:gridCol w="2136094">
                  <a:extLst>
                    <a:ext uri="{9D8B030D-6E8A-4147-A177-3AD203B41FA5}">
                      <a16:colId xmlns:a16="http://schemas.microsoft.com/office/drawing/2014/main" val="3944491976"/>
                    </a:ext>
                  </a:extLst>
                </a:gridCol>
                <a:gridCol w="3656376">
                  <a:extLst>
                    <a:ext uri="{9D8B030D-6E8A-4147-A177-3AD203B41FA5}">
                      <a16:colId xmlns:a16="http://schemas.microsoft.com/office/drawing/2014/main" val="1572269892"/>
                    </a:ext>
                  </a:extLst>
                </a:gridCol>
              </a:tblGrid>
              <a:tr h="30139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Dabar</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2809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A. Bošnjaković</a:t>
                      </a:r>
                    </a:p>
                  </a:txBody>
                  <a:tcPr marL="114300" marR="114300" marT="0" marB="0">
                    <a:solidFill>
                      <a:schemeClr val="bg1"/>
                    </a:solidFill>
                  </a:tcPr>
                </a:tc>
                <a:extLst>
                  <a:ext uri="{0D108BD9-81ED-4DB2-BD59-A6C34878D82A}">
                    <a16:rowId xmlns:a16="http://schemas.microsoft.com/office/drawing/2014/main" val="1002994163"/>
                  </a:ext>
                </a:extLst>
              </a:tr>
              <a:tr h="269465">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Učenici od 2. do 8. razreda</a:t>
                      </a:r>
                    </a:p>
                  </a:txBody>
                  <a:tcPr marL="114300" marR="114300" marT="0" marB="0">
                    <a:solidFill>
                      <a:schemeClr val="bg1"/>
                    </a:solidFill>
                  </a:tcPr>
                </a:tc>
                <a:extLst>
                  <a:ext uri="{0D108BD9-81ED-4DB2-BD59-A6C34878D82A}">
                    <a16:rowId xmlns:a16="http://schemas.microsoft.com/office/drawing/2014/main" val="2147242371"/>
                  </a:ext>
                </a:extLst>
              </a:tr>
              <a:tr h="44677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Populariziranje informatike i računalnog razmišljanja među učenicima.</a:t>
                      </a:r>
                    </a:p>
                  </a:txBody>
                  <a:tcPr marL="114300" marR="114300" marT="0" marB="0">
                    <a:solidFill>
                      <a:schemeClr val="bg1"/>
                    </a:solidFill>
                  </a:tcPr>
                </a:tc>
                <a:extLst>
                  <a:ext uri="{0D108BD9-81ED-4DB2-BD59-A6C34878D82A}">
                    <a16:rowId xmlns:a16="http://schemas.microsoft.com/office/drawing/2014/main" val="2580803967"/>
                  </a:ext>
                </a:extLst>
              </a:tr>
              <a:tr h="429658">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Učenici će rješavati zadatke na računalu u sustavu </a:t>
                      </a:r>
                      <a:r>
                        <a:rPr lang="hr-HR" sz="1200" dirty="0" err="1">
                          <a:effectLst/>
                          <a:latin typeface="+mn-lt"/>
                          <a:ea typeface="Calibri" panose="020F0502020204030204" pitchFamily="34" charset="0"/>
                        </a:rPr>
                        <a:t>Loomen</a:t>
                      </a:r>
                      <a:r>
                        <a:rPr lang="hr-HR" sz="1200" dirty="0">
                          <a:effectLst/>
                          <a:latin typeface="+mn-lt"/>
                          <a:ea typeface="Calibri" panose="020F0502020204030204" pitchFamily="34" charset="0"/>
                        </a:rPr>
                        <a:t>. Učenici rješavaju 15 zadataka u 45 minuta.</a:t>
                      </a:r>
                    </a:p>
                  </a:txBody>
                  <a:tcPr marL="68580" marR="68580" marT="0" marB="0">
                    <a:solidFill>
                      <a:schemeClr val="bg1"/>
                    </a:solidFill>
                  </a:tcPr>
                </a:tc>
                <a:extLst>
                  <a:ext uri="{0D108BD9-81ED-4DB2-BD59-A6C34878D82A}">
                    <a16:rowId xmlns:a16="http://schemas.microsoft.com/office/drawing/2014/main" val="618008231"/>
                  </a:ext>
                </a:extLst>
              </a:tr>
              <a:tr h="26068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TJEDAN DABRA (10. – 14. 11. 2025.)</a:t>
                      </a:r>
                    </a:p>
                  </a:txBody>
                  <a:tcPr marL="68580" marR="68580" marT="0" marB="0">
                    <a:solidFill>
                      <a:schemeClr val="bg1"/>
                    </a:solidFill>
                  </a:tcPr>
                </a:tc>
                <a:extLst>
                  <a:ext uri="{0D108BD9-81ED-4DB2-BD59-A6C34878D82A}">
                    <a16:rowId xmlns:a16="http://schemas.microsoft.com/office/drawing/2014/main" val="2888670941"/>
                  </a:ext>
                </a:extLst>
              </a:tr>
              <a:tr h="967495">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Provođenjem natjecanja želimo učenicima pokazati da računalo nije samo igračka za društvene mreže ili gledanje filmova nego izvor zanimljivih logičkih zadataka koji učenje i razvoj računalnog razmišljanja čine zanimljivijima i dinamičnijima.</a:t>
                      </a:r>
                    </a:p>
                  </a:txBody>
                  <a:tcPr marL="68580" marR="68580" marT="0" marB="0">
                    <a:solidFill>
                      <a:schemeClr val="bg1"/>
                    </a:solidFill>
                  </a:tcPr>
                </a:tc>
                <a:extLst>
                  <a:ext uri="{0D108BD9-81ED-4DB2-BD59-A6C34878D82A}">
                    <a16:rowId xmlns:a16="http://schemas.microsoft.com/office/drawing/2014/main" val="2630794146"/>
                  </a:ext>
                </a:extLst>
              </a:tr>
              <a:tr h="23996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Nema troškova.</a:t>
                      </a:r>
                    </a:p>
                  </a:txBody>
                  <a:tcPr marL="68580" marR="68580" marT="0" marB="0">
                    <a:solidFill>
                      <a:schemeClr val="bg1"/>
                    </a:solidFill>
                  </a:tcPr>
                </a:tc>
                <a:extLst>
                  <a:ext uri="{0D108BD9-81ED-4DB2-BD59-A6C34878D82A}">
                    <a16:rowId xmlns:a16="http://schemas.microsoft.com/office/drawing/2014/main" val="1683071559"/>
                  </a:ext>
                </a:extLst>
              </a:tr>
              <a:tr h="6791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just" defTabSz="685800" rtl="0" eaLnBrk="1" fontAlgn="auto" latinLnBrk="0" hangingPunct="1">
                        <a:lnSpc>
                          <a:spcPct val="107000"/>
                        </a:lnSpc>
                        <a:spcBef>
                          <a:spcPts val="0"/>
                        </a:spcBef>
                        <a:spcAft>
                          <a:spcPts val="800"/>
                        </a:spcAft>
                        <a:buClrTx/>
                        <a:buSzTx/>
                        <a:buFontTx/>
                        <a:buNone/>
                        <a:tabLst/>
                        <a:defRPr/>
                      </a:pPr>
                      <a:r>
                        <a:rPr lang="hr-HR" sz="1200" dirty="0">
                          <a:effectLst/>
                          <a:latin typeface="+mn-lt"/>
                          <a:ea typeface="Calibri" panose="020F0502020204030204" pitchFamily="34" charset="0"/>
                        </a:rPr>
                        <a:t>Rezultati na Međunarodnom natjecanju „Dabar” objavljeni na internetskim stranicama učitelji.hr i u CARNet-ovom sustavu </a:t>
                      </a:r>
                      <a:r>
                        <a:rPr lang="hr-HR" sz="1200" dirty="0" err="1">
                          <a:effectLst/>
                          <a:latin typeface="+mn-lt"/>
                          <a:ea typeface="Calibri" panose="020F0502020204030204" pitchFamily="34" charset="0"/>
                        </a:rPr>
                        <a:t>Loomen</a:t>
                      </a:r>
                      <a:r>
                        <a:rPr lang="hr-HR" sz="1200" dirty="0">
                          <a:effectLst/>
                          <a:latin typeface="+mn-lt"/>
                          <a:ea typeface="Calibri" panose="020F0502020204030204" pitchFamily="34" charset="0"/>
                        </a:rPr>
                        <a:t>.</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6" name="Tablica 5">
            <a:extLst>
              <a:ext uri="{FF2B5EF4-FFF2-40B4-BE49-F238E27FC236}">
                <a16:creationId xmlns:a16="http://schemas.microsoft.com/office/drawing/2014/main" id="{17AEFEEF-AB4F-819E-3EFC-72BCAA5D802C}"/>
              </a:ext>
            </a:extLst>
          </p:cNvPr>
          <p:cNvGraphicFramePr>
            <a:graphicFrameLocks noGrp="1"/>
          </p:cNvGraphicFramePr>
          <p:nvPr>
            <p:extLst>
              <p:ext uri="{D42A27DB-BD31-4B8C-83A1-F6EECF244321}">
                <p14:modId xmlns:p14="http://schemas.microsoft.com/office/powerpoint/2010/main" val="3626298253"/>
              </p:ext>
            </p:extLst>
          </p:nvPr>
        </p:nvGraphicFramePr>
        <p:xfrm>
          <a:off x="594043" y="5367006"/>
          <a:ext cx="5792470" cy="3259778"/>
        </p:xfrm>
        <a:graphic>
          <a:graphicData uri="http://schemas.openxmlformats.org/drawingml/2006/table">
            <a:tbl>
              <a:tblPr firstRow="1" firstCol="1" bandRow="1">
                <a:tableStyleId>{22838BEF-8BB2-4498-84A7-C5851F593DF1}</a:tableStyleId>
              </a:tblPr>
              <a:tblGrid>
                <a:gridCol w="2136094">
                  <a:extLst>
                    <a:ext uri="{9D8B030D-6E8A-4147-A177-3AD203B41FA5}">
                      <a16:colId xmlns:a16="http://schemas.microsoft.com/office/drawing/2014/main" val="3944491976"/>
                    </a:ext>
                  </a:extLst>
                </a:gridCol>
                <a:gridCol w="3656376">
                  <a:extLst>
                    <a:ext uri="{9D8B030D-6E8A-4147-A177-3AD203B41FA5}">
                      <a16:colId xmlns:a16="http://schemas.microsoft.com/office/drawing/2014/main" val="1572269892"/>
                    </a:ext>
                  </a:extLst>
                </a:gridCol>
              </a:tblGrid>
              <a:tr h="281509">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Natjecanje SPELLING BEE</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230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Ž. Gospočić</a:t>
                      </a:r>
                    </a:p>
                  </a:txBody>
                  <a:tcPr marL="114300" marR="114300" marT="0" marB="0">
                    <a:solidFill>
                      <a:schemeClr val="bg1"/>
                    </a:solidFill>
                  </a:tcPr>
                </a:tc>
                <a:extLst>
                  <a:ext uri="{0D108BD9-81ED-4DB2-BD59-A6C34878D82A}">
                    <a16:rowId xmlns:a16="http://schemas.microsoft.com/office/drawing/2014/main" val="1002994163"/>
                  </a:ext>
                </a:extLst>
              </a:tr>
              <a:tr h="270638">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Učenici 5., 6., 7. i 8. razreda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253594">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15</a:t>
                      </a:r>
                    </a:p>
                  </a:txBody>
                  <a:tcPr marL="114300" marR="114300" marT="0" marB="0">
                    <a:solidFill>
                      <a:schemeClr val="bg1"/>
                    </a:solidFill>
                  </a:tcPr>
                </a:tc>
                <a:extLst>
                  <a:ext uri="{0D108BD9-81ED-4DB2-BD59-A6C34878D82A}">
                    <a16:rowId xmlns:a16="http://schemas.microsoft.com/office/drawing/2014/main" val="1870274001"/>
                  </a:ext>
                </a:extLst>
              </a:tr>
              <a:tr h="44660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Potaknuti učenike na učenje engleskog jezika, osvijestiti ih o važnosti pravopisa u engleskom jeziku.</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8007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Školsko natjecanje</a:t>
                      </a:r>
                    </a:p>
                  </a:txBody>
                  <a:tcPr marL="68580" marR="68580" marT="0" marB="0">
                    <a:solidFill>
                      <a:schemeClr val="bg1"/>
                    </a:solidFill>
                  </a:tcPr>
                </a:tc>
                <a:extLst>
                  <a:ext uri="{0D108BD9-81ED-4DB2-BD59-A6C34878D82A}">
                    <a16:rowId xmlns:a16="http://schemas.microsoft.com/office/drawing/2014/main" val="618008231"/>
                  </a:ext>
                </a:extLst>
              </a:tr>
              <a:tr h="228998">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Svibanj 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13579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Razviti socijalne i natjecateljske vještine, te im približiti kulturu zemalja englesko govornog područja.</a:t>
                      </a:r>
                    </a:p>
                  </a:txBody>
                  <a:tcPr marL="68580" marR="68580" marT="0" marB="0">
                    <a:solidFill>
                      <a:schemeClr val="bg1"/>
                    </a:solidFill>
                  </a:tcPr>
                </a:tc>
                <a:extLst>
                  <a:ext uri="{0D108BD9-81ED-4DB2-BD59-A6C34878D82A}">
                    <a16:rowId xmlns:a16="http://schemas.microsoft.com/office/drawing/2014/main" val="2630794146"/>
                  </a:ext>
                </a:extLst>
              </a:tr>
              <a:tr h="304785">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52094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Rezultate primjenjujemo pri komunikaciji učenika na engleskom jeziku. Rezultati svakog natjecanja bit će predstavljeni na mrežnih stranica škole.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06DA14E9-EBFE-2F72-45D4-2F1AEF6EACD7}"/>
              </a:ext>
            </a:extLst>
          </p:cNvPr>
          <p:cNvSpPr>
            <a:spLocks noGrp="1"/>
          </p:cNvSpPr>
          <p:nvPr>
            <p:ph type="sldNum" sz="quarter" idx="12"/>
          </p:nvPr>
        </p:nvSpPr>
        <p:spPr>
          <a:xfrm>
            <a:off x="4843463" y="9337215"/>
            <a:ext cx="1543050" cy="527403"/>
          </a:xfrm>
        </p:spPr>
        <p:txBody>
          <a:bodyPr/>
          <a:lstStyle/>
          <a:p>
            <a:fld id="{E7FDF1D0-E4F4-4EC6-B6AF-9683D68D0AF0}" type="slidenum">
              <a:rPr lang="hr-HR" smtClean="0"/>
              <a:t>84</a:t>
            </a:fld>
            <a:endParaRPr lang="hr-HR" dirty="0"/>
          </a:p>
        </p:txBody>
      </p:sp>
      <p:sp>
        <p:nvSpPr>
          <p:cNvPr id="3" name="Pravokutnik 2">
            <a:extLst>
              <a:ext uri="{FF2B5EF4-FFF2-40B4-BE49-F238E27FC236}">
                <a16:creationId xmlns:a16="http://schemas.microsoft.com/office/drawing/2014/main" id="{B5796DA6-DE0A-7EA8-B470-2BD33BADC7B0}"/>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899F6A65-7E0C-009A-EFC2-74E989F8B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5566299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9BDD3A65-22E9-2263-51CB-F4317AFE3FD1}"/>
              </a:ext>
            </a:extLst>
          </p:cNvPr>
          <p:cNvGraphicFramePr>
            <a:graphicFrameLocks noGrp="1"/>
          </p:cNvGraphicFramePr>
          <p:nvPr>
            <p:extLst>
              <p:ext uri="{D42A27DB-BD31-4B8C-83A1-F6EECF244321}">
                <p14:modId xmlns:p14="http://schemas.microsoft.com/office/powerpoint/2010/main" val="4213892489"/>
              </p:ext>
            </p:extLst>
          </p:nvPr>
        </p:nvGraphicFramePr>
        <p:xfrm>
          <a:off x="532765" y="1247540"/>
          <a:ext cx="5792470" cy="3916081"/>
        </p:xfrm>
        <a:graphic>
          <a:graphicData uri="http://schemas.openxmlformats.org/drawingml/2006/table">
            <a:tbl>
              <a:tblPr firstRow="1" firstCol="1" bandRow="1">
                <a:tableStyleId>{22838BEF-8BB2-4498-84A7-C5851F593DF1}</a:tableStyleId>
              </a:tblPr>
              <a:tblGrid>
                <a:gridCol w="2155646">
                  <a:extLst>
                    <a:ext uri="{9D8B030D-6E8A-4147-A177-3AD203B41FA5}">
                      <a16:colId xmlns:a16="http://schemas.microsoft.com/office/drawing/2014/main" val="3944491976"/>
                    </a:ext>
                  </a:extLst>
                </a:gridCol>
                <a:gridCol w="3636824">
                  <a:extLst>
                    <a:ext uri="{9D8B030D-6E8A-4147-A177-3AD203B41FA5}">
                      <a16:colId xmlns:a16="http://schemas.microsoft.com/office/drawing/2014/main" val="1572269892"/>
                    </a:ext>
                  </a:extLst>
                </a:gridCol>
              </a:tblGrid>
              <a:tr h="33996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en-US" sz="1200" dirty="0" err="1"/>
                        <a:t>Radionice</a:t>
                      </a:r>
                      <a:r>
                        <a:rPr lang="en-US" sz="1200" dirty="0"/>
                        <a:t> </a:t>
                      </a:r>
                      <a:r>
                        <a:rPr lang="en-US" sz="1200" dirty="0" err="1"/>
                        <a:t>organizacije</a:t>
                      </a:r>
                      <a:r>
                        <a:rPr lang="en-US" sz="1200" dirty="0"/>
                        <a:t> HWPL „PEACE EDUCATION“</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32396">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a:t>
                      </a:r>
                    </a:p>
                  </a:txBody>
                  <a:tcPr marL="114300" marR="114300" marT="0" marB="0">
                    <a:solidFill>
                      <a:schemeClr val="bg1"/>
                    </a:solidFill>
                  </a:tcPr>
                </a:tc>
                <a:extLst>
                  <a:ext uri="{0D108BD9-81ED-4DB2-BD59-A6C34878D82A}">
                    <a16:rowId xmlns:a16="http://schemas.microsoft.com/office/drawing/2014/main" val="1002994163"/>
                  </a:ext>
                </a:extLst>
              </a:tr>
              <a:tr h="270743">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Učenici 5-8 razreda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253693">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14</a:t>
                      </a:r>
                    </a:p>
                  </a:txBody>
                  <a:tcPr marL="114300" marR="114300" marT="0" marB="0">
                    <a:solidFill>
                      <a:schemeClr val="bg1"/>
                    </a:solidFill>
                  </a:tcPr>
                </a:tc>
                <a:extLst>
                  <a:ext uri="{0D108BD9-81ED-4DB2-BD59-A6C34878D82A}">
                    <a16:rowId xmlns:a16="http://schemas.microsoft.com/office/drawing/2014/main" val="1870274001"/>
                  </a:ext>
                </a:extLst>
              </a:tr>
              <a:tr h="86836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Naučiti način ispravne komunikacije, razumijevanje različitih pogleda te suradnju i promicanje društvene odgovornosti. Učenici koji to nauče mogu osjetiti kako su nasilje, verbalno zlostavljanje i sebičnost u njihovom školskom životu pogrešno ponašanje te takva ponašanja mogu ispraviti.</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9772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t>U školi i online susreti.</a:t>
                      </a:r>
                      <a:endParaRPr lang="hr-HR" sz="1200" noProof="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29086">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Tijekom školske godine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75239">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Postizanje zajedničke vrijednosti cijelog čovječanstva, a to je mir u svijetu</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04904">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33919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Rad tijekom radionica.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graphicFrame>
        <p:nvGraphicFramePr>
          <p:cNvPr id="6" name="Tablica 5">
            <a:extLst>
              <a:ext uri="{FF2B5EF4-FFF2-40B4-BE49-F238E27FC236}">
                <a16:creationId xmlns:a16="http://schemas.microsoft.com/office/drawing/2014/main" id="{DCC23928-C48F-7EAB-C322-9E7D87B1143A}"/>
              </a:ext>
            </a:extLst>
          </p:cNvPr>
          <p:cNvGraphicFramePr>
            <a:graphicFrameLocks noGrp="1"/>
          </p:cNvGraphicFramePr>
          <p:nvPr>
            <p:extLst>
              <p:ext uri="{D42A27DB-BD31-4B8C-83A1-F6EECF244321}">
                <p14:modId xmlns:p14="http://schemas.microsoft.com/office/powerpoint/2010/main" val="1345846754"/>
              </p:ext>
            </p:extLst>
          </p:nvPr>
        </p:nvGraphicFramePr>
        <p:xfrm>
          <a:off x="532765" y="5422247"/>
          <a:ext cx="5792470" cy="3479549"/>
        </p:xfrm>
        <a:graphic>
          <a:graphicData uri="http://schemas.openxmlformats.org/drawingml/2006/table">
            <a:tbl>
              <a:tblPr firstRow="1" firstCol="1" bandRow="1">
                <a:tableStyleId>{22838BEF-8BB2-4498-84A7-C5851F593DF1}</a:tableStyleId>
              </a:tblPr>
              <a:tblGrid>
                <a:gridCol w="2155844">
                  <a:extLst>
                    <a:ext uri="{9D8B030D-6E8A-4147-A177-3AD203B41FA5}">
                      <a16:colId xmlns:a16="http://schemas.microsoft.com/office/drawing/2014/main" val="3944491976"/>
                    </a:ext>
                  </a:extLst>
                </a:gridCol>
                <a:gridCol w="3636626">
                  <a:extLst>
                    <a:ext uri="{9D8B030D-6E8A-4147-A177-3AD203B41FA5}">
                      <a16:colId xmlns:a16="http://schemas.microsoft.com/office/drawing/2014/main" val="1572269892"/>
                    </a:ext>
                  </a:extLst>
                </a:gridCol>
              </a:tblGrid>
              <a:tr h="32541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WILLKOMMEN natjecanje</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79400">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Ž. Gospočić, D. Gorički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04800">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pl-PL" sz="1200" dirty="0"/>
                        <a:t>Prema prijavi učenika od 5.- 8. razreda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62386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Razvijanje svijesti kod djece o važnosti posjedovanja jezičnih kompetencija. Produbljivanje znanja i sposobnosti učenika.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323309">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Rješavanje testa i pisanje sastavka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9657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Svibanj 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35033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Popularizacija engleskog i njemačkog jezika među mladima, prezentacija škole, osobna prezentacija i priprema za život.</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32406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pl-PL" sz="1200" dirty="0"/>
                        <a:t>7 eura po učeniku (prijava za natjecanje)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423639">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Vrednovanje će biti ostvareno prema pravilima organizatora nagradama za najuspješnije natjecatelje.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7" name="Rezervirano mjesto broja slajda 1">
            <a:extLst>
              <a:ext uri="{FF2B5EF4-FFF2-40B4-BE49-F238E27FC236}">
                <a16:creationId xmlns:a16="http://schemas.microsoft.com/office/drawing/2014/main" id="{37C0343F-E65C-F8B3-12C1-1B685450B739}"/>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85</a:t>
            </a:fld>
            <a:endParaRPr lang="hr-HR" dirty="0"/>
          </a:p>
        </p:txBody>
      </p:sp>
      <p:sp>
        <p:nvSpPr>
          <p:cNvPr id="3" name="Pravokutnik 2">
            <a:extLst>
              <a:ext uri="{FF2B5EF4-FFF2-40B4-BE49-F238E27FC236}">
                <a16:creationId xmlns:a16="http://schemas.microsoft.com/office/drawing/2014/main" id="{8E6DE6BD-A282-7D3B-7F38-B8AECCCA3BEC}"/>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8" name="Slika 7" descr="Slika na kojoj se prikazuje tekst, snimka zaslona, Font, logotip&#10;&#10;Sadržaj generiran uz AI možda nije točan.">
            <a:extLst>
              <a:ext uri="{FF2B5EF4-FFF2-40B4-BE49-F238E27FC236}">
                <a16:creationId xmlns:a16="http://schemas.microsoft.com/office/drawing/2014/main" id="{5D79E972-F8D1-19A4-576E-8954430BE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19417363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E9ABA955-A84C-18F2-01D2-686C2E0C300D}"/>
              </a:ext>
            </a:extLst>
          </p:cNvPr>
          <p:cNvGraphicFramePr>
            <a:graphicFrameLocks noGrp="1"/>
          </p:cNvGraphicFramePr>
          <p:nvPr>
            <p:extLst>
              <p:ext uri="{D42A27DB-BD31-4B8C-83A1-F6EECF244321}">
                <p14:modId xmlns:p14="http://schemas.microsoft.com/office/powerpoint/2010/main" val="3541894675"/>
              </p:ext>
            </p:extLst>
          </p:nvPr>
        </p:nvGraphicFramePr>
        <p:xfrm>
          <a:off x="532765" y="1330994"/>
          <a:ext cx="5792470" cy="6584522"/>
        </p:xfrm>
        <a:graphic>
          <a:graphicData uri="http://schemas.openxmlformats.org/drawingml/2006/table">
            <a:tbl>
              <a:tblPr firstRow="1" firstCol="1" bandRow="1">
                <a:tableStyleId>{22838BEF-8BB2-4498-84A7-C5851F593DF1}</a:tableStyleId>
              </a:tblPr>
              <a:tblGrid>
                <a:gridCol w="2251378">
                  <a:extLst>
                    <a:ext uri="{9D8B030D-6E8A-4147-A177-3AD203B41FA5}">
                      <a16:colId xmlns:a16="http://schemas.microsoft.com/office/drawing/2014/main" val="3944491976"/>
                    </a:ext>
                  </a:extLst>
                </a:gridCol>
                <a:gridCol w="3541092">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en-US" sz="1200" dirty="0" err="1"/>
                        <a:t>Projekt</a:t>
                      </a:r>
                      <a:r>
                        <a:rPr lang="en-US" sz="1200" dirty="0"/>
                        <a:t> </a:t>
                      </a:r>
                      <a:r>
                        <a:rPr lang="en-US" sz="1200" dirty="0" err="1"/>
                        <a:t>međunarodne</a:t>
                      </a:r>
                      <a:r>
                        <a:rPr lang="en-US" sz="1200" dirty="0"/>
                        <a:t> </a:t>
                      </a:r>
                      <a:r>
                        <a:rPr lang="en-US" sz="1200" dirty="0" err="1"/>
                        <a:t>suradnje</a:t>
                      </a:r>
                      <a:r>
                        <a:rPr lang="en-US" sz="1200" dirty="0"/>
                        <a:t>: THIS IS OUR TIME</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Ž. Gospočić</a:t>
                      </a: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Učenici 5., 6., 7. i 8. razreda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20</a:t>
                      </a:r>
                    </a:p>
                  </a:txBody>
                  <a:tcPr marL="114300" marR="11430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Sudjelovanjem potiče se učenje i razumijevanje različitosti svjetskih kultura i jezika te se podiže razina kvalitete školskog obrazovanja. Cilj je i uporabiti videokonferencije kao inovativnu metodu za provedbu nastavnog plana i programa svih predmeta. Učenici tim razvijaju prezentacijske sposobnosti i digitalne kompetencije. Cilj je i predstaviti učenicima drugih država hrvatsku kulturu i jezik i sudjelovati u istraživanju o 4 teme projekta način realizacije aktivnosti.</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Aktivnosti se izvode u samoj školi putem videokonferencija s nizom škola iz cijelog svijeta. </a:t>
                      </a:r>
                      <a:r>
                        <a:rPr lang="hr-HR" sz="1200" dirty="0" err="1"/>
                        <a:t>Adobeconnect</a:t>
                      </a:r>
                      <a:r>
                        <a:rPr lang="hr-HR" sz="1200" dirty="0"/>
                        <a:t> i Skype.</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Studeni 2025.</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Svim aktivnostima potičemo međusobni interkulturalni dijalog, učenje stranog jezika, upoznavanje drugih zemalja i njihovih kultura te predstavljamo svoju zemlju zemljama koje su uključene u projekt.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Rezultate primjenjujemo pri komunikaciji učenika na engleskom jeziku, rezultati svake videokonferencije bit će predstavljeni i u samoj školi te lokalnoj zajednici zemlje partnera i medijima iste. U našoj školi provest će se putem </a:t>
                      </a:r>
                      <a:r>
                        <a:rPr lang="hr-HR" sz="1200" dirty="0" err="1"/>
                        <a:t>webinara</a:t>
                      </a:r>
                      <a:r>
                        <a:rPr lang="hr-HR" sz="1200" dirty="0"/>
                        <a:t>, mrežnih stranica škole te službene stranice Time projekta.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EDF72F70-8507-C53F-38EE-47DC1B937F55}"/>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86</a:t>
            </a:fld>
            <a:endParaRPr lang="hr-HR" dirty="0"/>
          </a:p>
        </p:txBody>
      </p:sp>
      <p:sp>
        <p:nvSpPr>
          <p:cNvPr id="3" name="Pravokutnik 2">
            <a:extLst>
              <a:ext uri="{FF2B5EF4-FFF2-40B4-BE49-F238E27FC236}">
                <a16:creationId xmlns:a16="http://schemas.microsoft.com/office/drawing/2014/main" id="{DA92B89E-B80F-C46E-66B2-C4EA785E8D30}"/>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24A9D02B-4C5A-C479-649A-6C52C5BEF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40105524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zervirano mjesto broja slajda 3">
            <a:extLst>
              <a:ext uri="{FF2B5EF4-FFF2-40B4-BE49-F238E27FC236}">
                <a16:creationId xmlns:a16="http://schemas.microsoft.com/office/drawing/2014/main" id="{E5B57281-5F93-08B1-73DD-A1CA4E302841}"/>
              </a:ext>
            </a:extLst>
          </p:cNvPr>
          <p:cNvSpPr>
            <a:spLocks noGrp="1"/>
          </p:cNvSpPr>
          <p:nvPr>
            <p:ph type="sldNum" sz="quarter" idx="12"/>
          </p:nvPr>
        </p:nvSpPr>
        <p:spPr/>
        <p:txBody>
          <a:bodyPr/>
          <a:lstStyle/>
          <a:p>
            <a:fld id="{E7FDF1D0-E4F4-4EC6-B6AF-9683D68D0AF0}" type="slidenum">
              <a:rPr lang="hr-HR" smtClean="0"/>
              <a:t>87</a:t>
            </a:fld>
            <a:endParaRPr lang="hr-HR" dirty="0"/>
          </a:p>
        </p:txBody>
      </p:sp>
      <p:graphicFrame>
        <p:nvGraphicFramePr>
          <p:cNvPr id="5" name="Rezervirano mjesto sadržaja 4">
            <a:extLst>
              <a:ext uri="{FF2B5EF4-FFF2-40B4-BE49-F238E27FC236}">
                <a16:creationId xmlns:a16="http://schemas.microsoft.com/office/drawing/2014/main" id="{F99CF820-5188-9001-415B-3FF0DCBFBAC8}"/>
              </a:ext>
            </a:extLst>
          </p:cNvPr>
          <p:cNvGraphicFramePr>
            <a:graphicFrameLocks noGrp="1"/>
          </p:cNvGraphicFramePr>
          <p:nvPr>
            <p:ph idx="4294967295"/>
            <p:extLst>
              <p:ext uri="{D42A27DB-BD31-4B8C-83A1-F6EECF244321}">
                <p14:modId xmlns:p14="http://schemas.microsoft.com/office/powerpoint/2010/main" val="2967800115"/>
              </p:ext>
            </p:extLst>
          </p:nvPr>
        </p:nvGraphicFramePr>
        <p:xfrm>
          <a:off x="594043" y="1253280"/>
          <a:ext cx="5792470" cy="6389637"/>
        </p:xfrm>
        <a:graphic>
          <a:graphicData uri="http://schemas.openxmlformats.org/drawingml/2006/table">
            <a:tbl>
              <a:tblPr firstRow="1" firstCol="1" bandRow="1">
                <a:tableStyleId>{22838BEF-8BB2-4498-84A7-C5851F593DF1}</a:tableStyleId>
              </a:tblPr>
              <a:tblGrid>
                <a:gridCol w="2162220">
                  <a:extLst>
                    <a:ext uri="{9D8B030D-6E8A-4147-A177-3AD203B41FA5}">
                      <a16:colId xmlns:a16="http://schemas.microsoft.com/office/drawing/2014/main" val="3789134508"/>
                    </a:ext>
                  </a:extLst>
                </a:gridCol>
                <a:gridCol w="3630250">
                  <a:extLst>
                    <a:ext uri="{9D8B030D-6E8A-4147-A177-3AD203B41FA5}">
                      <a16:colId xmlns:a16="http://schemas.microsoft.com/office/drawing/2014/main" val="2015986586"/>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t>Projekt </a:t>
                      </a:r>
                      <a:r>
                        <a:rPr lang="hr-HR" sz="1200" noProof="0" dirty="0"/>
                        <a:t>međunarodne</a:t>
                      </a:r>
                      <a:r>
                        <a:rPr lang="hr-HR" sz="1200" dirty="0"/>
                        <a:t> suradnje: </a:t>
                      </a:r>
                      <a:r>
                        <a:rPr lang="hr-HR" sz="1350" b="1" i="0" kern="1200" dirty="0">
                          <a:solidFill>
                            <a:schemeClr val="dk1"/>
                          </a:solidFill>
                          <a:effectLst/>
                          <a:latin typeface="+mn-lt"/>
                          <a:ea typeface="+mn-ea"/>
                          <a:cs typeface="+mn-cs"/>
                        </a:rPr>
                        <a:t> SDG to </a:t>
                      </a:r>
                      <a:r>
                        <a:rPr lang="hr-HR" sz="1350" b="1" i="0" kern="1200" dirty="0" err="1">
                          <a:solidFill>
                            <a:schemeClr val="dk1"/>
                          </a:solidFill>
                          <a:effectLst/>
                          <a:latin typeface="+mn-lt"/>
                          <a:ea typeface="+mn-ea"/>
                          <a:cs typeface="+mn-cs"/>
                        </a:rPr>
                        <a:t>save</a:t>
                      </a:r>
                      <a:r>
                        <a:rPr lang="hr-HR" sz="1350" b="1" i="0" kern="1200" dirty="0">
                          <a:solidFill>
                            <a:schemeClr val="dk1"/>
                          </a:solidFill>
                          <a:effectLst/>
                          <a:latin typeface="+mn-lt"/>
                          <a:ea typeface="+mn-ea"/>
                          <a:cs typeface="+mn-cs"/>
                        </a:rPr>
                        <a:t> </a:t>
                      </a:r>
                      <a:r>
                        <a:rPr lang="hr-HR" sz="1350" b="1" i="0" kern="1200" dirty="0" err="1">
                          <a:solidFill>
                            <a:schemeClr val="dk1"/>
                          </a:solidFill>
                          <a:effectLst/>
                          <a:latin typeface="+mn-lt"/>
                          <a:ea typeface="+mn-ea"/>
                          <a:cs typeface="+mn-cs"/>
                        </a:rPr>
                        <a:t>the</a:t>
                      </a:r>
                      <a:r>
                        <a:rPr lang="hr-HR" sz="1350" b="1" i="0" kern="1200" dirty="0">
                          <a:solidFill>
                            <a:schemeClr val="dk1"/>
                          </a:solidFill>
                          <a:effectLst/>
                          <a:latin typeface="+mn-lt"/>
                          <a:ea typeface="+mn-ea"/>
                          <a:cs typeface="+mn-cs"/>
                        </a:rPr>
                        <a:t> </a:t>
                      </a:r>
                      <a:r>
                        <a:rPr lang="hr-HR" sz="1350" b="1" i="0" kern="1200" dirty="0" err="1">
                          <a:solidFill>
                            <a:schemeClr val="dk1"/>
                          </a:solidFill>
                          <a:effectLst/>
                          <a:latin typeface="+mn-lt"/>
                          <a:ea typeface="+mn-ea"/>
                          <a:cs typeface="+mn-cs"/>
                        </a:rPr>
                        <a:t>world</a:t>
                      </a:r>
                      <a:endParaRPr lang="hr-HR" sz="1200" dirty="0">
                        <a:effectLst/>
                        <a:latin typeface="+mn-lt"/>
                        <a:ea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052955284"/>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Ž. Gospočić</a:t>
                      </a:r>
                    </a:p>
                  </a:txBody>
                  <a:tcPr marL="114300" marR="114300" marT="0" marB="0">
                    <a:solidFill>
                      <a:schemeClr val="bg1"/>
                    </a:solidFill>
                  </a:tcPr>
                </a:tc>
                <a:extLst>
                  <a:ext uri="{0D108BD9-81ED-4DB2-BD59-A6C34878D82A}">
                    <a16:rowId xmlns:a16="http://schemas.microsoft.com/office/drawing/2014/main" val="4010298496"/>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t>Učenici 5., 6., 7. i 8. razreda </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261297105"/>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5</a:t>
                      </a:r>
                    </a:p>
                  </a:txBody>
                  <a:tcPr marL="114300" marR="114300" marT="0" marB="0">
                    <a:solidFill>
                      <a:schemeClr val="bg1"/>
                    </a:solidFill>
                  </a:tcPr>
                </a:tc>
                <a:extLst>
                  <a:ext uri="{0D108BD9-81ED-4DB2-BD59-A6C34878D82A}">
                    <a16:rowId xmlns:a16="http://schemas.microsoft.com/office/drawing/2014/main" val="1441085594"/>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Sudjelovanjem potiče se učenje i razumijevanje različitosti svjetskih kultura i jezika te se podiže razina kvalitete školskog obrazovanja. Cilj je i uporabiti videokonferencije kao inovativnu metodu za provedbu nastavnog plana i programa svih predmeta. Učenici tim razvijaju prezentacijske sposobnosti i digitalne kompetencije. Ciljevi održivog razvoja (SDG) skup su od 17 integriranih i međusobno povezanih ciljeva kojima se želi okončati siromaštvo, zaštititi planet i osigurati da čovječanstvo uživa u miru i prosperitetu.</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3921968918"/>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Aktivnosti se izvode u samoj školi putem videokonferencija s nizom škola iz cijelog svijeta.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905303594"/>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Veljača- svibanj 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8485637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t>Svim aktivnostima potičemo međusobni interkulturalni dijalog, učenje stranog jezika, upoznavanje drugih zemalja i njihovih kultura te predstavljamo svoju zemlju zemljama koje su uključene u projekt.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3420995958"/>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rPr>
                        <a:t>Sredstava za kopiranje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382305026"/>
                  </a:ext>
                </a:extLst>
              </a:tr>
              <a:tr h="699525">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b="0" i="0" kern="1200" dirty="0">
                          <a:solidFill>
                            <a:schemeClr val="dk1"/>
                          </a:solidFill>
                          <a:effectLst/>
                          <a:latin typeface="+mn-lt"/>
                          <a:ea typeface="+mn-ea"/>
                          <a:cs typeface="+mn-cs"/>
                        </a:rPr>
                        <a:t>Za vrijeme trajanja projekta održati će se 6 videokonferencija tijekom kojih će učenici jedni drugima predstavili svoja projektna putovanja. R</a:t>
                      </a:r>
                      <a:r>
                        <a:rPr lang="hr-HR" sz="1200" dirty="0"/>
                        <a:t>ezultati videokonferencija bit će predstavljeni i u samoj školi te lokalnoj zajednici zemlje partnera i medijima iste. </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30470913"/>
                  </a:ext>
                </a:extLst>
              </a:tr>
            </a:tbl>
          </a:graphicData>
        </a:graphic>
      </p:graphicFrame>
      <p:pic>
        <p:nvPicPr>
          <p:cNvPr id="2" name="Slika 1" descr="Slika na kojoj se prikazuje tekst, snimka zaslona, Font, logotip&#10;&#10;Sadržaj generiran uz AI možda nije točan.">
            <a:extLst>
              <a:ext uri="{FF2B5EF4-FFF2-40B4-BE49-F238E27FC236}">
                <a16:creationId xmlns:a16="http://schemas.microsoft.com/office/drawing/2014/main" id="{B85F7FB4-2506-1D24-A5BE-8EE87A19D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40924942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1391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graphicFrame>
        <p:nvGraphicFramePr>
          <p:cNvPr id="2" name="Tablica 1">
            <a:extLst>
              <a:ext uri="{FF2B5EF4-FFF2-40B4-BE49-F238E27FC236}">
                <a16:creationId xmlns:a16="http://schemas.microsoft.com/office/drawing/2014/main" id="{F788CA49-A042-E4F2-5AA2-5DA4158193DE}"/>
              </a:ext>
            </a:extLst>
          </p:cNvPr>
          <p:cNvGraphicFramePr>
            <a:graphicFrameLocks noGrp="1"/>
          </p:cNvGraphicFramePr>
          <p:nvPr>
            <p:extLst>
              <p:ext uri="{D42A27DB-BD31-4B8C-83A1-F6EECF244321}">
                <p14:modId xmlns:p14="http://schemas.microsoft.com/office/powerpoint/2010/main" val="468394144"/>
              </p:ext>
            </p:extLst>
          </p:nvPr>
        </p:nvGraphicFramePr>
        <p:xfrm>
          <a:off x="532765" y="1365250"/>
          <a:ext cx="5792470" cy="4863846"/>
        </p:xfrm>
        <a:graphic>
          <a:graphicData uri="http://schemas.openxmlformats.org/drawingml/2006/table">
            <a:tbl>
              <a:tblPr firstRow="1" firstCol="1" bandRow="1">
                <a:tableStyleId>{22838BEF-8BB2-4498-84A7-C5851F593DF1}</a:tableStyleId>
              </a:tblPr>
              <a:tblGrid>
                <a:gridCol w="2245604">
                  <a:extLst>
                    <a:ext uri="{9D8B030D-6E8A-4147-A177-3AD203B41FA5}">
                      <a16:colId xmlns:a16="http://schemas.microsoft.com/office/drawing/2014/main" val="3944491976"/>
                    </a:ext>
                  </a:extLst>
                </a:gridCol>
                <a:gridCol w="3546866">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noProof="0" dirty="0">
                          <a:effectLst/>
                          <a:latin typeface="+mn-lt"/>
                        </a:rPr>
                        <a:t>Aktivnost</a:t>
                      </a:r>
                      <a:endParaRPr lang="hr-HR" sz="1100" noProof="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Projekt – Noć astronomije</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a:solidFill>
                            <a:schemeClr val="dk1"/>
                          </a:solidFill>
                          <a:effectLst/>
                          <a:latin typeface="+mn-lt"/>
                          <a:ea typeface="+mn-ea"/>
                          <a:cs typeface="+mn-cs"/>
                        </a:rPr>
                        <a:t>S. Piskić</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Svi učenici škole</a:t>
                      </a:r>
                    </a:p>
                  </a:txBody>
                  <a:tcPr marL="114300" marR="11430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1-2 sata tijekom promatranja neba</a:t>
                      </a:r>
                    </a:p>
                  </a:txBody>
                  <a:tcPr marL="114300" marR="114300" marT="0" marB="0">
                    <a:solidFill>
                      <a:schemeClr val="bg1"/>
                    </a:solidFill>
                  </a:tcPr>
                </a:tc>
                <a:extLst>
                  <a:ext uri="{0D108BD9-81ED-4DB2-BD59-A6C34878D82A}">
                    <a16:rowId xmlns:a16="http://schemas.microsoft.com/office/drawing/2014/main" val="1870274001"/>
                  </a:ext>
                </a:extLst>
              </a:tr>
              <a:tr h="1030147">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dirty="0">
                          <a:solidFill>
                            <a:schemeClr val="dk1"/>
                          </a:solidFill>
                          <a:effectLst/>
                          <a:latin typeface="+mn-lt"/>
                          <a:ea typeface="+mn-ea"/>
                          <a:cs typeface="+mn-cs"/>
                        </a:rPr>
                        <a:t>Upoznavanje i edukacija učenika o ljepotama i </a:t>
                      </a:r>
                      <a:r>
                        <a:rPr lang="hr-HR" sz="1200" kern="1200" noProof="0" dirty="0">
                          <a:solidFill>
                            <a:schemeClr val="dk1"/>
                          </a:solidFill>
                          <a:effectLst/>
                          <a:latin typeface="+mn-lt"/>
                          <a:ea typeface="+mn-ea"/>
                          <a:cs typeface="+mn-cs"/>
                        </a:rPr>
                        <a:t>zanimljivostima</a:t>
                      </a:r>
                      <a:r>
                        <a:rPr lang="hr-HR" sz="1200" kern="1200" dirty="0">
                          <a:solidFill>
                            <a:schemeClr val="dk1"/>
                          </a:solidFill>
                          <a:effectLst/>
                          <a:latin typeface="+mn-lt"/>
                          <a:ea typeface="+mn-ea"/>
                          <a:cs typeface="+mn-cs"/>
                        </a:rPr>
                        <a:t> zvjezdanog neba. Predavanjima o raznim temama iz </a:t>
                      </a:r>
                      <a:r>
                        <a:rPr lang="hr-HR" sz="1200" kern="1200" noProof="0" dirty="0">
                          <a:solidFill>
                            <a:schemeClr val="dk1"/>
                          </a:solidFill>
                          <a:effectLst/>
                          <a:latin typeface="+mn-lt"/>
                          <a:ea typeface="+mn-ea"/>
                          <a:cs typeface="+mn-cs"/>
                        </a:rPr>
                        <a:t>područja</a:t>
                      </a:r>
                      <a:r>
                        <a:rPr lang="hr-HR" sz="1200" kern="1200" dirty="0">
                          <a:solidFill>
                            <a:schemeClr val="dk1"/>
                          </a:solidFill>
                          <a:effectLst/>
                          <a:latin typeface="+mn-lt"/>
                          <a:ea typeface="+mn-ea"/>
                          <a:cs typeface="+mn-cs"/>
                        </a:rPr>
                        <a:t> astronomije te noćnim promatranjem uz pomoć teleskopa. Razvijati svijest o položaju Zemlje u Svemiru te o planetima Sunčevog sustava.</a:t>
                      </a:r>
                      <a:endParaRPr lang="hr-HR" sz="1200" dirty="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a:solidFill>
                            <a:schemeClr val="dk1"/>
                          </a:solidFill>
                          <a:effectLst/>
                          <a:latin typeface="+mn-lt"/>
                          <a:ea typeface="+mn-ea"/>
                          <a:cs typeface="+mn-cs"/>
                        </a:rPr>
                        <a:t>Izravno promatranje noćnog neba uz pomoć optičkih pomagala ( dalekozori te 2 teleskopa).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Dva puta tijekom školske godine. Jedno promatranje u jesenskom periodu te jedno promatranje u proljetnom periodu.</a:t>
                      </a: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Probuditi i proširiti znanja o astronomiji kao znanosti te naučiti više o svemiru i našem Sunčevom sustavu.</a:t>
                      </a:r>
                    </a:p>
                  </a:txBody>
                  <a:tcPr marL="68580" marR="68580" marT="0" marB="0">
                    <a:solidFill>
                      <a:schemeClr val="bg1"/>
                    </a:solidFill>
                  </a:tcPr>
                </a:tc>
                <a:extLst>
                  <a:ext uri="{0D108BD9-81ED-4DB2-BD59-A6C34878D82A}">
                    <a16:rowId xmlns:a16="http://schemas.microsoft.com/office/drawing/2014/main" val="2630794146"/>
                  </a:ext>
                </a:extLst>
              </a:tr>
              <a:tr h="316786">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a:effectLst/>
                          <a:latin typeface="+mn-lt"/>
                          <a:ea typeface="Calibri" panose="020F0502020204030204" pitchFamily="34" charset="0"/>
                        </a:rPr>
                        <a:t>Papir za printanje i pripremanje radnih materijala.</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1683071559"/>
                  </a:ext>
                </a:extLst>
              </a:tr>
              <a:tr h="34712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mn-lt"/>
                          <a:ea typeface="Calibri" panose="020F0502020204030204" pitchFamily="34" charset="0"/>
                        </a:rPr>
                        <a:t>Samovrednovanje</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31B3EBD9-CD7D-84BC-D498-188D871C7938}"/>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88</a:t>
            </a:fld>
            <a:endParaRPr lang="hr-HR"/>
          </a:p>
        </p:txBody>
      </p:sp>
      <p:sp>
        <p:nvSpPr>
          <p:cNvPr id="3" name="Pravokutnik 2">
            <a:extLst>
              <a:ext uri="{FF2B5EF4-FFF2-40B4-BE49-F238E27FC236}">
                <a16:creationId xmlns:a16="http://schemas.microsoft.com/office/drawing/2014/main" id="{5F24AEA1-F63C-8368-ED52-CDD349CF1817}"/>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B0D1BB87-C76A-6608-7EAE-BFA733D52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42597325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graphicFrame>
        <p:nvGraphicFramePr>
          <p:cNvPr id="2" name="Tablica 1">
            <a:extLst>
              <a:ext uri="{FF2B5EF4-FFF2-40B4-BE49-F238E27FC236}">
                <a16:creationId xmlns:a16="http://schemas.microsoft.com/office/drawing/2014/main" id="{50E60124-6BA5-8A9F-1C0D-148268A5A747}"/>
              </a:ext>
            </a:extLst>
          </p:cNvPr>
          <p:cNvGraphicFramePr>
            <a:graphicFrameLocks noGrp="1"/>
          </p:cNvGraphicFramePr>
          <p:nvPr>
            <p:extLst>
              <p:ext uri="{D42A27DB-BD31-4B8C-83A1-F6EECF244321}">
                <p14:modId xmlns:p14="http://schemas.microsoft.com/office/powerpoint/2010/main" val="1090031707"/>
              </p:ext>
            </p:extLst>
          </p:nvPr>
        </p:nvGraphicFramePr>
        <p:xfrm>
          <a:off x="532765" y="1242241"/>
          <a:ext cx="5792470" cy="5819759"/>
        </p:xfrm>
        <a:graphic>
          <a:graphicData uri="http://schemas.openxmlformats.org/drawingml/2006/table">
            <a:tbl>
              <a:tblPr firstRow="1" firstCol="1" bandRow="1">
                <a:tableStyleId>{22838BEF-8BB2-4498-84A7-C5851F593DF1}</a:tableStyleId>
              </a:tblPr>
              <a:tblGrid>
                <a:gridCol w="2210435">
                  <a:extLst>
                    <a:ext uri="{9D8B030D-6E8A-4147-A177-3AD203B41FA5}">
                      <a16:colId xmlns:a16="http://schemas.microsoft.com/office/drawing/2014/main" val="3944491976"/>
                    </a:ext>
                  </a:extLst>
                </a:gridCol>
                <a:gridCol w="3582035">
                  <a:extLst>
                    <a:ext uri="{9D8B030D-6E8A-4147-A177-3AD203B41FA5}">
                      <a16:colId xmlns:a16="http://schemas.microsoft.com/office/drawing/2014/main" val="1572269892"/>
                    </a:ext>
                  </a:extLst>
                </a:gridCol>
              </a:tblGrid>
              <a:tr h="385144">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Projekt – Mala škola klimatologije</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S.Piskić, učenici 6.razreda i učenici uključeni u dodatnu nastavu iz geografije.</a:t>
                      </a:r>
                    </a:p>
                  </a:txBody>
                  <a:tcPr marL="114300" marR="114300" marT="0" marB="0">
                    <a:solidFill>
                      <a:schemeClr val="bg1"/>
                    </a:solidFill>
                  </a:tcPr>
                </a:tc>
                <a:extLst>
                  <a:ext uri="{0D108BD9-81ED-4DB2-BD59-A6C34878D82A}">
                    <a16:rowId xmlns:a16="http://schemas.microsoft.com/office/drawing/2014/main" val="1002994163"/>
                  </a:ext>
                </a:extLst>
              </a:tr>
              <a:tr h="36341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30</a:t>
                      </a:r>
                    </a:p>
                  </a:txBody>
                  <a:tcPr marL="114300" marR="114300" marT="0" marB="0">
                    <a:solidFill>
                      <a:schemeClr val="bg1"/>
                    </a:solidFill>
                  </a:tcPr>
                </a:tc>
                <a:extLst>
                  <a:ext uri="{0D108BD9-81ED-4DB2-BD59-A6C34878D82A}">
                    <a16:rowId xmlns:a16="http://schemas.microsoft.com/office/drawing/2014/main" val="2147242371"/>
                  </a:ext>
                </a:extLst>
              </a:tr>
              <a:tr h="340530">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1</a:t>
                      </a:r>
                    </a:p>
                  </a:txBody>
                  <a:tcPr marL="114300" marR="114300" marT="0" marB="0">
                    <a:solidFill>
                      <a:schemeClr val="bg1"/>
                    </a:solidFill>
                  </a:tcPr>
                </a:tc>
                <a:extLst>
                  <a:ext uri="{0D108BD9-81ED-4DB2-BD59-A6C34878D82A}">
                    <a16:rowId xmlns:a16="http://schemas.microsoft.com/office/drawing/2014/main" val="1870274001"/>
                  </a:ext>
                </a:extLst>
              </a:tr>
              <a:tr h="883856">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kern="1200" noProof="0">
                          <a:solidFill>
                            <a:schemeClr val="dk1"/>
                          </a:solidFill>
                          <a:effectLst/>
                          <a:latin typeface="+mn-lt"/>
                          <a:ea typeface="+mn-ea"/>
                          <a:cs typeface="+mn-cs"/>
                        </a:rPr>
                        <a:t>Razvijanje popularizacije i pozitivnog odnosa prema meteorologiji, klimatologiji, zaštiti prirode, očuvanju nacionalnih prirodnih bogatstava i ispreplitanju prirode i čovjeka.</a:t>
                      </a:r>
                      <a:endParaRPr lang="hr-HR" sz="1200" noProof="0">
                        <a:effectLst/>
                        <a:latin typeface="+mn-lt"/>
                        <a:ea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53385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Aktivnost se provodi svakodnevno tijekom nastavnih dana. Promatranje, mjerenje, bilježenje te  obrada podataka dobivenih iz naše školske meteorološke stanice.</a:t>
                      </a:r>
                    </a:p>
                  </a:txBody>
                  <a:tcPr marL="68580" marR="68580" marT="0" marB="0">
                    <a:solidFill>
                      <a:schemeClr val="bg1"/>
                    </a:solidFill>
                  </a:tcPr>
                </a:tc>
                <a:extLst>
                  <a:ext uri="{0D108BD9-81ED-4DB2-BD59-A6C34878D82A}">
                    <a16:rowId xmlns:a16="http://schemas.microsoft.com/office/drawing/2014/main" val="618008231"/>
                  </a:ext>
                </a:extLst>
              </a:tr>
              <a:tr h="307501">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dirty="0">
                          <a:effectLst/>
                          <a:latin typeface="+mn-lt"/>
                          <a:ea typeface="Calibri" panose="020F0502020204030204" pitchFamily="34" charset="0"/>
                        </a:rPr>
                        <a:t>Tijekom cijele školske godine.</a:t>
                      </a:r>
                    </a:p>
                  </a:txBody>
                  <a:tcPr marL="68580" marR="68580" marT="0" marB="0">
                    <a:solidFill>
                      <a:schemeClr val="bg1"/>
                    </a:solidFill>
                  </a:tcPr>
                </a:tc>
                <a:extLst>
                  <a:ext uri="{0D108BD9-81ED-4DB2-BD59-A6C34878D82A}">
                    <a16:rowId xmlns:a16="http://schemas.microsoft.com/office/drawing/2014/main" val="2888670941"/>
                  </a:ext>
                </a:extLst>
              </a:tr>
              <a:tr h="357913">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Probuditi i proširiti znanja o meteorologiji i klimatologiji kao znanosti te naučiti više o vremenu, vremenskoj prognozi i klimi.</a:t>
                      </a:r>
                    </a:p>
                    <a:p>
                      <a:pPr algn="just">
                        <a:lnSpc>
                          <a:spcPct val="107000"/>
                        </a:lnSpc>
                        <a:spcAft>
                          <a:spcPts val="800"/>
                        </a:spcAft>
                      </a:pPr>
                      <a:endParaRPr lang="hr-HR" sz="1200" noProof="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noProof="0">
                          <a:effectLst/>
                          <a:latin typeface="+mn-lt"/>
                          <a:ea typeface="Calibri" panose="020F0502020204030204" pitchFamily="34" charset="0"/>
                        </a:rPr>
                        <a:t>Papir za printanje i pripremanje radnih materijala.</a:t>
                      </a:r>
                    </a:p>
                  </a:txBody>
                  <a:tcPr marL="68580" marR="68580" marT="0" marB="0">
                    <a:solidFill>
                      <a:schemeClr val="bg1"/>
                    </a:solidFill>
                  </a:tcPr>
                </a:tc>
                <a:extLst>
                  <a:ext uri="{0D108BD9-81ED-4DB2-BD59-A6C34878D82A}">
                    <a16:rowId xmlns:a16="http://schemas.microsoft.com/office/drawing/2014/main" val="1683071559"/>
                  </a:ext>
                </a:extLst>
              </a:tr>
              <a:tr h="60322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r>
                        <a:rPr lang="hr-HR" sz="1200" kern="1200" noProof="0" dirty="0">
                          <a:solidFill>
                            <a:schemeClr val="dk1"/>
                          </a:solidFill>
                          <a:effectLst/>
                          <a:latin typeface="+mn-lt"/>
                          <a:ea typeface="+mn-ea"/>
                          <a:cs typeface="+mn-cs"/>
                        </a:rPr>
                        <a:t>- individualno praćenje rada pojedinaca i zajedničkih uradaka i njihovo prezentiranje u školi </a:t>
                      </a:r>
                    </a:p>
                    <a:p>
                      <a:pPr algn="just"/>
                      <a:r>
                        <a:rPr lang="hr-HR" sz="1200" kern="1200" noProof="0" dirty="0">
                          <a:solidFill>
                            <a:schemeClr val="dk1"/>
                          </a:solidFill>
                          <a:effectLst/>
                          <a:latin typeface="+mn-lt"/>
                          <a:ea typeface="+mn-ea"/>
                          <a:cs typeface="+mn-cs"/>
                        </a:rPr>
                        <a:t>- aktivno sudjelovanje u radu </a:t>
                      </a:r>
                    </a:p>
                    <a:p>
                      <a:pPr algn="just"/>
                      <a:r>
                        <a:rPr lang="hr-HR" sz="1200" kern="1200" noProof="0" dirty="0">
                          <a:solidFill>
                            <a:schemeClr val="dk1"/>
                          </a:solidFill>
                          <a:effectLst/>
                          <a:latin typeface="+mn-lt"/>
                          <a:ea typeface="+mn-ea"/>
                          <a:cs typeface="+mn-cs"/>
                        </a:rPr>
                        <a:t>- izlaganje panoa u školi, prikazivanje prezentacija na redovnoj nastavi</a:t>
                      </a:r>
                    </a:p>
                    <a:p>
                      <a:pPr algn="just"/>
                      <a:r>
                        <a:rPr lang="hr-HR" sz="1200" kern="1200" noProof="0" dirty="0">
                          <a:solidFill>
                            <a:schemeClr val="dk1"/>
                          </a:solidFill>
                          <a:effectLst/>
                          <a:latin typeface="+mn-lt"/>
                          <a:ea typeface="+mn-ea"/>
                          <a:cs typeface="+mn-cs"/>
                        </a:rPr>
                        <a:t>- analiza rada na kraju  školske godine</a:t>
                      </a:r>
                      <a:endParaRPr lang="hr-HR" sz="1200" noProof="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6DC42D80-837D-1A57-8671-2C3DABFD95E8}"/>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89</a:t>
            </a:fld>
            <a:endParaRPr lang="hr-HR" dirty="0"/>
          </a:p>
        </p:txBody>
      </p:sp>
      <p:sp>
        <p:nvSpPr>
          <p:cNvPr id="3" name="Pravokutnik 2">
            <a:extLst>
              <a:ext uri="{FF2B5EF4-FFF2-40B4-BE49-F238E27FC236}">
                <a16:creationId xmlns:a16="http://schemas.microsoft.com/office/drawing/2014/main" id="{6A780D47-2689-352E-AA89-BE186A225229}"/>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7" name="Slika 6" descr="Slika na kojoj se prikazuje tekst, snimka zaslona, Font, logotip&#10;&#10;Sadržaj generiran uz AI možda nije točan.">
            <a:extLst>
              <a:ext uri="{FF2B5EF4-FFF2-40B4-BE49-F238E27FC236}">
                <a16:creationId xmlns:a16="http://schemas.microsoft.com/office/drawing/2014/main" id="{D69A8B0F-04BF-1EA5-0C27-44CC3D948D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20815051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6" name="Rezervirano mjesto broja slajda 1">
            <a:extLst>
              <a:ext uri="{FF2B5EF4-FFF2-40B4-BE49-F238E27FC236}">
                <a16:creationId xmlns:a16="http://schemas.microsoft.com/office/drawing/2014/main" id="{4F951AE1-4087-6FAB-DE42-4275FA02BA07}"/>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90</a:t>
            </a:fld>
            <a:endParaRPr lang="hr-HR" dirty="0"/>
          </a:p>
        </p:txBody>
      </p:sp>
      <p:graphicFrame>
        <p:nvGraphicFramePr>
          <p:cNvPr id="8" name="Tablica 7">
            <a:extLst>
              <a:ext uri="{FF2B5EF4-FFF2-40B4-BE49-F238E27FC236}">
                <a16:creationId xmlns:a16="http://schemas.microsoft.com/office/drawing/2014/main" id="{F3C6A187-6C23-475C-BF0E-D419A6169F11}"/>
              </a:ext>
            </a:extLst>
          </p:cNvPr>
          <p:cNvGraphicFramePr>
            <a:graphicFrameLocks noGrp="1"/>
          </p:cNvGraphicFramePr>
          <p:nvPr>
            <p:extLst>
              <p:ext uri="{D42A27DB-BD31-4B8C-83A1-F6EECF244321}">
                <p14:modId xmlns:p14="http://schemas.microsoft.com/office/powerpoint/2010/main" val="508620275"/>
              </p:ext>
            </p:extLst>
          </p:nvPr>
        </p:nvGraphicFramePr>
        <p:xfrm>
          <a:off x="502126" y="1218559"/>
          <a:ext cx="5853748" cy="5242520"/>
        </p:xfrm>
        <a:graphic>
          <a:graphicData uri="http://schemas.openxmlformats.org/drawingml/2006/table">
            <a:tbl>
              <a:tblPr firstRow="1" firstCol="1" bandRow="1">
                <a:tableStyleId>{22838BEF-8BB2-4498-84A7-C5851F593DF1}</a:tableStyleId>
              </a:tblPr>
              <a:tblGrid>
                <a:gridCol w="2214948">
                  <a:extLst>
                    <a:ext uri="{9D8B030D-6E8A-4147-A177-3AD203B41FA5}">
                      <a16:colId xmlns:a16="http://schemas.microsoft.com/office/drawing/2014/main" val="3944491976"/>
                    </a:ext>
                  </a:extLst>
                </a:gridCol>
                <a:gridCol w="3638800">
                  <a:extLst>
                    <a:ext uri="{9D8B030D-6E8A-4147-A177-3AD203B41FA5}">
                      <a16:colId xmlns:a16="http://schemas.microsoft.com/office/drawing/2014/main" val="1572269892"/>
                    </a:ext>
                  </a:extLst>
                </a:gridCol>
              </a:tblGrid>
              <a:tr h="413109">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NOĆ KNJIGE 2026.</a:t>
                      </a: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D. </a:t>
                      </a:r>
                      <a:r>
                        <a:rPr lang="hr-HR" sz="1200" dirty="0" err="1">
                          <a:effectLst/>
                          <a:latin typeface="Calibri" panose="020F0502020204030204" pitchFamily="34" charset="0"/>
                          <a:ea typeface="Calibri" panose="020F0502020204030204" pitchFamily="34" charset="0"/>
                          <a:cs typeface="Calibri" panose="020F0502020204030204" pitchFamily="34" charset="0"/>
                        </a:rPr>
                        <a:t>Gubić</a:t>
                      </a:r>
                      <a:r>
                        <a:rPr lang="hr-HR" sz="1200" dirty="0">
                          <a:effectLst/>
                          <a:latin typeface="Calibri" panose="020F0502020204030204" pitchFamily="34" charset="0"/>
                          <a:ea typeface="Calibri" panose="020F0502020204030204" pitchFamily="34" charset="0"/>
                          <a:cs typeface="Calibri" panose="020F0502020204030204" pitchFamily="34" charset="0"/>
                        </a:rPr>
                        <a:t>, knjižničarka, učitelji hrvatskog jezika, učiteljice razredne nastave</a:t>
                      </a:r>
                    </a:p>
                  </a:txBody>
                  <a:tcPr marL="68580" marR="68580" marT="0" marB="0">
                    <a:solidFill>
                      <a:schemeClr val="bg1"/>
                    </a:solidFill>
                  </a:tcPr>
                </a:tc>
                <a:extLst>
                  <a:ext uri="{0D108BD9-81ED-4DB2-BD59-A6C34878D82A}">
                    <a16:rowId xmlns:a16="http://schemas.microsoft.com/office/drawing/2014/main" val="1002994163"/>
                  </a:ext>
                </a:extLst>
              </a:tr>
              <a:tr h="260349">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30</a:t>
                      </a:r>
                    </a:p>
                  </a:txBody>
                  <a:tcPr marL="68580" marR="68580" marT="0" marB="0">
                    <a:solidFill>
                      <a:schemeClr val="bg1"/>
                    </a:solidFill>
                  </a:tcPr>
                </a:tc>
                <a:extLst>
                  <a:ext uri="{0D108BD9-81ED-4DB2-BD59-A6C34878D82A}">
                    <a16:rowId xmlns:a16="http://schemas.microsoft.com/office/drawing/2014/main" val="2147242371"/>
                  </a:ext>
                </a:extLst>
              </a:tr>
              <a:tr h="61045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Noć knjige je manifestacija kojom se afirmira ljubav prema knjizi i čitanju, a kojom se obilježava Svjetski dan knjige i autorskih prava (23. travnja). Kako se dan ranije, 22. travnja obilježava i Dan hrvatske knjige, ova dva važna datuma povezuju se u jedinstvenu manifestaciju, u svrhu promicanja knjige, kulture čitanja, autora i izdavaštva.</a:t>
                      </a:r>
                    </a:p>
                  </a:txBody>
                  <a:tcPr marL="68580" marR="68580" marT="0" marB="0">
                    <a:solidFill>
                      <a:schemeClr val="bg1"/>
                    </a:solidFill>
                  </a:tcPr>
                </a:tc>
                <a:extLst>
                  <a:ext uri="{0D108BD9-81ED-4DB2-BD59-A6C34878D82A}">
                    <a16:rowId xmlns:a16="http://schemas.microsoft.com/office/drawing/2014/main" val="2580803967"/>
                  </a:ext>
                </a:extLst>
              </a:tr>
              <a:tr h="0">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Početkom travnja osmisliti program obilježavanja koji se može prijaviti na mrežnoj stranici manifestacije. Zainteresirani učenici sudjeluju u aktivnostima 23. travnja 2026. od 18 do 21 sat u školskoj knjižnici.</a:t>
                      </a:r>
                    </a:p>
                  </a:txBody>
                  <a:tcPr marL="68580" marR="68580" marT="0" marB="0">
                    <a:solidFill>
                      <a:schemeClr val="bg1"/>
                    </a:solidFill>
                  </a:tcPr>
                </a:tc>
                <a:extLst>
                  <a:ext uri="{0D108BD9-81ED-4DB2-BD59-A6C34878D82A}">
                    <a16:rowId xmlns:a16="http://schemas.microsoft.com/office/drawing/2014/main" val="618008231"/>
                  </a:ext>
                </a:extLst>
              </a:tr>
              <a:tr h="21507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Travanj 2026.</a:t>
                      </a: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Razvijati kulturu čitanja kod učenika, poticati učenike na čitanje s razumijevanjem, na istraživanje, otkrivanje, osvijestiti potrebu za čitanjem i promišljanjem o pročitanom u cilju cjeloživotnog učenja, osvijestiti stav o vrijednosti i potrebi očuvanja knjige kao izvora duhov</a:t>
                      </a:r>
                      <a:r>
                        <a:rPr lang="it-IT" sz="1200" dirty="0">
                          <a:effectLst/>
                          <a:latin typeface="Calibri" panose="020F0502020204030204" pitchFamily="34" charset="0"/>
                          <a:ea typeface="Calibri" panose="020F0502020204030204" pitchFamily="34" charset="0"/>
                          <a:cs typeface="Calibri" panose="020F0502020204030204" pitchFamily="34" charset="0"/>
                        </a:rPr>
                        <a:t>ne</a:t>
                      </a:r>
                      <a:r>
                        <a:rPr lang="hr-HR" sz="1200" dirty="0">
                          <a:effectLst/>
                          <a:latin typeface="Calibri" panose="020F0502020204030204" pitchFamily="34" charset="0"/>
                          <a:ea typeface="Calibri" panose="020F0502020204030204" pitchFamily="34" charset="0"/>
                          <a:cs typeface="Calibri" panose="020F0502020204030204" pitchFamily="34" charset="0"/>
                        </a:rPr>
                        <a:t> </a:t>
                      </a:r>
                      <a:r>
                        <a:rPr lang="it-IT" sz="1200" dirty="0" err="1">
                          <a:effectLst/>
                          <a:latin typeface="Calibri" panose="020F0502020204030204" pitchFamily="34" charset="0"/>
                          <a:ea typeface="Calibri" panose="020F0502020204030204" pitchFamily="34" charset="0"/>
                          <a:cs typeface="Calibri" panose="020F0502020204030204" pitchFamily="34" charset="0"/>
                        </a:rPr>
                        <a:t>vrijednosti</a:t>
                      </a:r>
                      <a:r>
                        <a:rPr lang="hr-HR" sz="1200" dirty="0">
                          <a:effectLst/>
                          <a:latin typeface="Calibri" panose="020F0502020204030204" pitchFamily="34" charset="0"/>
                          <a:ea typeface="Calibri" panose="020F0502020204030204" pitchFamily="34" charset="0"/>
                          <a:cs typeface="Calibri" panose="020F0502020204030204" pitchFamily="34" charset="0"/>
                        </a:rPr>
                        <a:t>.</a:t>
                      </a:r>
                    </a:p>
                  </a:txBody>
                  <a:tcPr marL="68580" marR="68580" marT="0" marB="0">
                    <a:solidFill>
                      <a:schemeClr val="bg1"/>
                    </a:solidFill>
                  </a:tcPr>
                </a:tc>
                <a:extLst>
                  <a:ext uri="{0D108BD9-81ED-4DB2-BD59-A6C34878D82A}">
                    <a16:rowId xmlns:a16="http://schemas.microsoft.com/office/drawing/2014/main" val="2630794146"/>
                  </a:ext>
                </a:extLst>
              </a:tr>
              <a:tr h="24414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20 €</a:t>
                      </a:r>
                    </a:p>
                  </a:txBody>
                  <a:tcPr marL="68580" marR="68580" marT="0" marB="0">
                    <a:solidFill>
                      <a:schemeClr val="bg1"/>
                    </a:solidFill>
                  </a:tcPr>
                </a:tc>
                <a:extLst>
                  <a:ext uri="{0D108BD9-81ED-4DB2-BD59-A6C34878D82A}">
                    <a16:rowId xmlns:a16="http://schemas.microsoft.com/office/drawing/2014/main" val="1683071559"/>
                  </a:ext>
                </a:extLst>
              </a:tr>
              <a:tr h="353070">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Objava na web stranici škole, analiza</a:t>
                      </a:r>
                    </a:p>
                    <a:p>
                      <a:pPr algn="just">
                        <a:lnSpc>
                          <a:spcPct val="107000"/>
                        </a:lnSpc>
                        <a:spcAft>
                          <a:spcPts val="0"/>
                        </a:spcAft>
                      </a:pPr>
                      <a:r>
                        <a:rPr lang="hr-HR" sz="1200" dirty="0">
                          <a:effectLst/>
                          <a:latin typeface="Calibri" panose="020F0502020204030204" pitchFamily="34" charset="0"/>
                          <a:ea typeface="Calibri" panose="020F0502020204030204" pitchFamily="34" charset="0"/>
                          <a:cs typeface="Calibri" panose="020F0502020204030204" pitchFamily="34" charset="0"/>
                        </a:rPr>
                        <a:t>uspješnosti i praćenje rezultata za buduće aktivnosti</a:t>
                      </a: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2" name="Pravokutnik 1">
            <a:extLst>
              <a:ext uri="{FF2B5EF4-FFF2-40B4-BE49-F238E27FC236}">
                <a16:creationId xmlns:a16="http://schemas.microsoft.com/office/drawing/2014/main" id="{A384070C-32E5-EFDE-8451-A8958EF85EEE}"/>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3" name="Slika 2" descr="Slika na kojoj se prikazuje tekst, snimka zaslona, Font, logotip&#10;&#10;Sadržaj generiran uz AI možda nije točan.">
            <a:extLst>
              <a:ext uri="{FF2B5EF4-FFF2-40B4-BE49-F238E27FC236}">
                <a16:creationId xmlns:a16="http://schemas.microsoft.com/office/drawing/2014/main" id="{BB0934F9-B385-C617-1D92-415C5B816C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2609971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2" name="Rezervirano mjesto broja slajda 1">
            <a:extLst>
              <a:ext uri="{FF2B5EF4-FFF2-40B4-BE49-F238E27FC236}">
                <a16:creationId xmlns:a16="http://schemas.microsoft.com/office/drawing/2014/main" id="{F8600947-1D76-781A-8D0D-98156446CE13}"/>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91</a:t>
            </a:fld>
            <a:endParaRPr lang="hr-HR" dirty="0"/>
          </a:p>
        </p:txBody>
      </p:sp>
      <p:graphicFrame>
        <p:nvGraphicFramePr>
          <p:cNvPr id="8" name="Tablica 7">
            <a:extLst>
              <a:ext uri="{FF2B5EF4-FFF2-40B4-BE49-F238E27FC236}">
                <a16:creationId xmlns:a16="http://schemas.microsoft.com/office/drawing/2014/main" id="{2B2C7CBD-B6C5-4479-AB4C-2872406921C6}"/>
              </a:ext>
            </a:extLst>
          </p:cNvPr>
          <p:cNvGraphicFramePr>
            <a:graphicFrameLocks noGrp="1"/>
          </p:cNvGraphicFramePr>
          <p:nvPr>
            <p:extLst>
              <p:ext uri="{D42A27DB-BD31-4B8C-83A1-F6EECF244321}">
                <p14:modId xmlns:p14="http://schemas.microsoft.com/office/powerpoint/2010/main" val="929316162"/>
              </p:ext>
            </p:extLst>
          </p:nvPr>
        </p:nvGraphicFramePr>
        <p:xfrm>
          <a:off x="532765" y="1184910"/>
          <a:ext cx="5792470" cy="3145813"/>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344460">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DAN KARIJERA/ZANIMANJA</a:t>
                      </a: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223472">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Ravnatelj, pedagog, knjižničarka, razrednici</a:t>
                      </a:r>
                    </a:p>
                  </a:txBody>
                  <a:tcPr marL="0" marR="0" marT="0" marB="0">
                    <a:solidFill>
                      <a:schemeClr val="bg1"/>
                    </a:solidFill>
                  </a:tcPr>
                </a:tc>
                <a:extLst>
                  <a:ext uri="{0D108BD9-81ED-4DB2-BD59-A6C34878D82A}">
                    <a16:rowId xmlns:a16="http://schemas.microsoft.com/office/drawing/2014/main" val="1002994163"/>
                  </a:ext>
                </a:extLst>
              </a:tr>
              <a:tr h="22347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162</a:t>
                      </a:r>
                    </a:p>
                  </a:txBody>
                  <a:tcPr marL="0" marR="0" marT="0" marB="0">
                    <a:solidFill>
                      <a:schemeClr val="bg1"/>
                    </a:solidFill>
                  </a:tcPr>
                </a:tc>
                <a:extLst>
                  <a:ext uri="{0D108BD9-81ED-4DB2-BD59-A6C34878D82A}">
                    <a16:rowId xmlns:a16="http://schemas.microsoft.com/office/drawing/2014/main" val="2147242371"/>
                  </a:ext>
                </a:extLst>
              </a:tr>
              <a:tr h="630091">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marR="67945" algn="just">
                        <a:lnSpc>
                          <a:spcPts val="1375"/>
                        </a:lnSpc>
                      </a:pPr>
                      <a:r>
                        <a:rPr lang="hr-HR" sz="1200" dirty="0">
                          <a:effectLst/>
                          <a:latin typeface="+mn-lt"/>
                          <a:ea typeface="Times New Roman" panose="02020603050405020304" pitchFamily="18" charset="0"/>
                          <a:cs typeface="Times New Roman" panose="02020603050405020304" pitchFamily="18" charset="0"/>
                        </a:rPr>
                        <a:t>Upoznati učenike sa starim zanatima,</a:t>
                      </a:r>
                      <a:r>
                        <a:rPr lang="hr-HR" sz="1200" baseline="0" dirty="0">
                          <a:effectLst/>
                          <a:latin typeface="+mn-lt"/>
                          <a:ea typeface="Times New Roman" panose="02020603050405020304" pitchFamily="18" charset="0"/>
                          <a:cs typeface="Times New Roman" panose="02020603050405020304" pitchFamily="18" charset="0"/>
                        </a:rPr>
                        <a:t> predstaviti učenicima izbor srednjih škola u našem okruženju kao i u cijeloj RH, posjeta Dana otvorenih vrata SŠ. </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580803967"/>
                  </a:ext>
                </a:extLst>
              </a:tr>
              <a:tr h="430197">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 Predavanja, susret s osobama različitih zvanja i zanimanja, istraživanje</a:t>
                      </a:r>
                    </a:p>
                  </a:txBody>
                  <a:tcPr marL="0" marR="0" marT="0" marB="0">
                    <a:solidFill>
                      <a:schemeClr val="bg1"/>
                    </a:solidFill>
                  </a:tcPr>
                </a:tc>
                <a:extLst>
                  <a:ext uri="{0D108BD9-81ED-4DB2-BD59-A6C34878D82A}">
                    <a16:rowId xmlns:a16="http://schemas.microsoft.com/office/drawing/2014/main" val="618008231"/>
                  </a:ext>
                </a:extLst>
              </a:tr>
              <a:tr h="307847">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noProof="0" dirty="0">
                          <a:solidFill>
                            <a:schemeClr val="tx1"/>
                          </a:solidFill>
                          <a:effectLst/>
                          <a:latin typeface="+mn-lt"/>
                          <a:ea typeface="Times New Roman" panose="02020603050405020304" pitchFamily="18" charset="0"/>
                          <a:cs typeface="Times New Roman" panose="02020603050405020304" pitchFamily="18" charset="0"/>
                        </a:rPr>
                        <a:t>Drugo obrazovno razdoblje</a:t>
                      </a:r>
                      <a:r>
                        <a:rPr lang="hr-HR" sz="1200" baseline="0" noProof="0" dirty="0">
                          <a:solidFill>
                            <a:schemeClr val="tx1"/>
                          </a:solidFill>
                          <a:effectLst/>
                          <a:latin typeface="+mn-lt"/>
                          <a:ea typeface="Times New Roman" panose="02020603050405020304" pitchFamily="18" charset="0"/>
                          <a:cs typeface="Times New Roman" panose="02020603050405020304" pitchFamily="18" charset="0"/>
                        </a:rPr>
                        <a:t> </a:t>
                      </a:r>
                      <a:r>
                        <a:rPr lang="hr-HR" sz="1200" noProof="0" dirty="0">
                          <a:solidFill>
                            <a:schemeClr val="tx1"/>
                          </a:solidFill>
                          <a:effectLst/>
                          <a:latin typeface="+mn-lt"/>
                          <a:ea typeface="Times New Roman" panose="02020603050405020304" pitchFamily="18" charset="0"/>
                          <a:cs typeface="Times New Roman" panose="02020603050405020304" pitchFamily="18" charset="0"/>
                        </a:rPr>
                        <a:t>(8.5.2025.)</a:t>
                      </a:r>
                    </a:p>
                  </a:txBody>
                  <a:tcPr marL="0" marR="0" marT="0" marB="0">
                    <a:solidFill>
                      <a:schemeClr val="bg1"/>
                    </a:solidFill>
                  </a:tcPr>
                </a:tc>
                <a:extLst>
                  <a:ext uri="{0D108BD9-81ED-4DB2-BD59-A6C34878D82A}">
                    <a16:rowId xmlns:a16="http://schemas.microsoft.com/office/drawing/2014/main" val="2888670941"/>
                  </a:ext>
                </a:extLst>
              </a:tr>
              <a:tr h="30807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spcBef>
                          <a:spcPts val="5"/>
                        </a:spcBef>
                      </a:pPr>
                      <a:r>
                        <a:rPr lang="hr-HR" sz="1200" dirty="0">
                          <a:effectLst/>
                          <a:latin typeface="+mn-lt"/>
                          <a:ea typeface="Times New Roman" panose="02020603050405020304" pitchFamily="18" charset="0"/>
                          <a:cs typeface="Times New Roman" panose="02020603050405020304" pitchFamily="18" charset="0"/>
                        </a:rPr>
                        <a:t>Približiti učenicima izbor budećeg zanimanja</a:t>
                      </a:r>
                    </a:p>
                  </a:txBody>
                  <a:tcPr marL="0" marR="0" marT="0" marB="0">
                    <a:solidFill>
                      <a:schemeClr val="bg1"/>
                    </a:solidFill>
                  </a:tcPr>
                </a:tc>
                <a:extLst>
                  <a:ext uri="{0D108BD9-81ED-4DB2-BD59-A6C34878D82A}">
                    <a16:rowId xmlns:a16="http://schemas.microsoft.com/office/drawing/2014/main" val="2630794146"/>
                  </a:ext>
                </a:extLst>
              </a:tr>
              <a:tr h="25033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50 €</a:t>
                      </a:r>
                    </a:p>
                  </a:txBody>
                  <a:tcPr marL="0" marR="0" marT="0" marB="0">
                    <a:solidFill>
                      <a:schemeClr val="bg1"/>
                    </a:solidFill>
                  </a:tcPr>
                </a:tc>
                <a:extLst>
                  <a:ext uri="{0D108BD9-81ED-4DB2-BD59-A6C34878D82A}">
                    <a16:rowId xmlns:a16="http://schemas.microsoft.com/office/drawing/2014/main" val="1683071559"/>
                  </a:ext>
                </a:extLst>
              </a:tr>
              <a:tr h="42786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marR="454025" algn="just">
                        <a:lnSpc>
                          <a:spcPts val="1380"/>
                        </a:lnSpc>
                      </a:pPr>
                      <a:r>
                        <a:rPr lang="hr-HR" sz="1200" dirty="0">
                          <a:effectLst/>
                          <a:latin typeface="+mn-lt"/>
                          <a:ea typeface="Times New Roman" panose="02020603050405020304" pitchFamily="18" charset="0"/>
                          <a:cs typeface="Times New Roman" panose="02020603050405020304" pitchFamily="18" charset="0"/>
                        </a:rPr>
                        <a:t>Analizirati</a:t>
                      </a:r>
                      <a:r>
                        <a:rPr lang="hr-HR" sz="1200" baseline="0" dirty="0">
                          <a:effectLst/>
                          <a:latin typeface="+mn-lt"/>
                          <a:ea typeface="Times New Roman" panose="02020603050405020304" pitchFamily="18" charset="0"/>
                          <a:cs typeface="Times New Roman" panose="02020603050405020304" pitchFamily="18" charset="0"/>
                        </a:rPr>
                        <a:t> gdje su se učenici naše škole upisali u zadnjih 5 godina.</a:t>
                      </a:r>
                      <a:endParaRPr lang="hr-HR" sz="1200" dirty="0">
                        <a:effectLst/>
                        <a:latin typeface="+mn-lt"/>
                        <a:ea typeface="Times New Roman" panose="02020603050405020304" pitchFamily="18" charset="0"/>
                        <a:cs typeface="Times New Roman" panose="02020603050405020304" pitchFamily="18" charset="0"/>
                      </a:endParaRPr>
                    </a:p>
                  </a:txBody>
                  <a:tcPr marL="0" marR="0" marT="0" marB="0">
                    <a:solidFill>
                      <a:schemeClr val="bg1"/>
                    </a:solidFill>
                  </a:tcPr>
                </a:tc>
                <a:extLst>
                  <a:ext uri="{0D108BD9-81ED-4DB2-BD59-A6C34878D82A}">
                    <a16:rowId xmlns:a16="http://schemas.microsoft.com/office/drawing/2014/main" val="2491936116"/>
                  </a:ext>
                </a:extLst>
              </a:tr>
            </a:tbl>
          </a:graphicData>
        </a:graphic>
      </p:graphicFrame>
      <p:sp>
        <p:nvSpPr>
          <p:cNvPr id="3" name="Pravokutnik 2">
            <a:extLst>
              <a:ext uri="{FF2B5EF4-FFF2-40B4-BE49-F238E27FC236}">
                <a16:creationId xmlns:a16="http://schemas.microsoft.com/office/drawing/2014/main" id="{D905461A-9E62-777E-A634-39AFA47D6D4D}"/>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FA957D88-86CD-0EE9-6C0A-3A82A69D65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graphicFrame>
        <p:nvGraphicFramePr>
          <p:cNvPr id="10" name="Tablica 9">
            <a:extLst>
              <a:ext uri="{FF2B5EF4-FFF2-40B4-BE49-F238E27FC236}">
                <a16:creationId xmlns:a16="http://schemas.microsoft.com/office/drawing/2014/main" id="{062A6E1F-260B-4D68-A9E6-E38DCD8E3629}"/>
              </a:ext>
            </a:extLst>
          </p:cNvPr>
          <p:cNvGraphicFramePr>
            <a:graphicFrameLocks noGrp="1"/>
          </p:cNvGraphicFramePr>
          <p:nvPr>
            <p:extLst>
              <p:ext uri="{D42A27DB-BD31-4B8C-83A1-F6EECF244321}">
                <p14:modId xmlns:p14="http://schemas.microsoft.com/office/powerpoint/2010/main" val="3116293390"/>
              </p:ext>
            </p:extLst>
          </p:nvPr>
        </p:nvGraphicFramePr>
        <p:xfrm>
          <a:off x="532765" y="4725733"/>
          <a:ext cx="5792470" cy="3172328"/>
        </p:xfrm>
        <a:graphic>
          <a:graphicData uri="http://schemas.openxmlformats.org/drawingml/2006/table">
            <a:tbl>
              <a:tblPr firstRow="1" firstCol="1" bandRow="1">
                <a:tableStyleId>{22838BEF-8BB2-4498-84A7-C5851F593DF1}</a:tableStyleId>
              </a:tblPr>
              <a:tblGrid>
                <a:gridCol w="2197372">
                  <a:extLst>
                    <a:ext uri="{9D8B030D-6E8A-4147-A177-3AD203B41FA5}">
                      <a16:colId xmlns:a16="http://schemas.microsoft.com/office/drawing/2014/main" val="3944491976"/>
                    </a:ext>
                  </a:extLst>
                </a:gridCol>
                <a:gridCol w="3595098">
                  <a:extLst>
                    <a:ext uri="{9D8B030D-6E8A-4147-A177-3AD203B41FA5}">
                      <a16:colId xmlns:a16="http://schemas.microsoft.com/office/drawing/2014/main" val="1572269892"/>
                    </a:ext>
                  </a:extLst>
                </a:gridCol>
              </a:tblGrid>
              <a:tr h="334782">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MEĐUŠKOLSKI TURNIR U TEQBALL-u</a:t>
                      </a:r>
                    </a:p>
                  </a:txBody>
                  <a:tcPr marL="0" marR="0" marT="0" marB="0">
                    <a:solidFill>
                      <a:schemeClr val="accent6">
                        <a:lumMod val="40000"/>
                        <a:lumOff val="60000"/>
                      </a:schemeClr>
                    </a:solidFill>
                  </a:tcPr>
                </a:tc>
                <a:extLst>
                  <a:ext uri="{0D108BD9-81ED-4DB2-BD59-A6C34878D82A}">
                    <a16:rowId xmlns:a16="http://schemas.microsoft.com/office/drawing/2014/main" val="791155803"/>
                  </a:ext>
                </a:extLst>
              </a:tr>
              <a:tr h="287097">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M. Marjanović, ravnatelj, Hrvatski </a:t>
                      </a:r>
                      <a:r>
                        <a:rPr lang="hr-HR" sz="1200" dirty="0" err="1">
                          <a:effectLst/>
                          <a:latin typeface="+mn-lt"/>
                          <a:ea typeface="Times New Roman" panose="02020603050405020304" pitchFamily="18" charset="0"/>
                          <a:cs typeface="Times New Roman" panose="02020603050405020304" pitchFamily="18" charset="0"/>
                        </a:rPr>
                        <a:t>teqball</a:t>
                      </a:r>
                      <a:r>
                        <a:rPr lang="hr-HR" sz="1200" dirty="0">
                          <a:effectLst/>
                          <a:latin typeface="+mn-lt"/>
                          <a:ea typeface="Times New Roman" panose="02020603050405020304" pitchFamily="18" charset="0"/>
                          <a:cs typeface="Times New Roman" panose="02020603050405020304" pitchFamily="18" charset="0"/>
                        </a:rPr>
                        <a:t> savez</a:t>
                      </a:r>
                    </a:p>
                  </a:txBody>
                  <a:tcPr marL="0" marR="0" marT="0" marB="0">
                    <a:solidFill>
                      <a:schemeClr val="bg1"/>
                    </a:solidFill>
                  </a:tcPr>
                </a:tc>
                <a:extLst>
                  <a:ext uri="{0D108BD9-81ED-4DB2-BD59-A6C34878D82A}">
                    <a16:rowId xmlns:a16="http://schemas.microsoft.com/office/drawing/2014/main" val="1002994163"/>
                  </a:ext>
                </a:extLst>
              </a:tr>
              <a:tr h="339204">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marL="69850">
                        <a:lnSpc>
                          <a:spcPts val="1375"/>
                        </a:lnSpc>
                      </a:pPr>
                      <a:r>
                        <a:rPr lang="hr-HR" sz="1200" dirty="0">
                          <a:effectLst/>
                          <a:latin typeface="+mn-lt"/>
                          <a:ea typeface="Times New Roman" panose="02020603050405020304" pitchFamily="18" charset="0"/>
                          <a:cs typeface="Times New Roman" panose="02020603050405020304" pitchFamily="18" charset="0"/>
                        </a:rPr>
                        <a:t>16</a:t>
                      </a:r>
                    </a:p>
                  </a:txBody>
                  <a:tcPr marL="0" marR="0" marT="0" marB="0">
                    <a:solidFill>
                      <a:schemeClr val="bg1"/>
                    </a:solidFill>
                  </a:tcPr>
                </a:tc>
                <a:extLst>
                  <a:ext uri="{0D108BD9-81ED-4DB2-BD59-A6C34878D82A}">
                    <a16:rowId xmlns:a16="http://schemas.microsoft.com/office/drawing/2014/main" val="2147242371"/>
                  </a:ext>
                </a:extLst>
              </a:tr>
              <a:tr h="443908">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marR="67945" algn="just">
                        <a:lnSpc>
                          <a:spcPts val="1375"/>
                        </a:lnSpc>
                      </a:pPr>
                      <a:r>
                        <a:rPr lang="hr-HR" sz="1200" dirty="0">
                          <a:effectLst/>
                          <a:latin typeface="+mn-lt"/>
                          <a:ea typeface="Times New Roman" panose="02020603050405020304" pitchFamily="18" charset="0"/>
                          <a:cs typeface="Times New Roman" panose="02020603050405020304" pitchFamily="18" charset="0"/>
                        </a:rPr>
                        <a:t>Povezivanje i suradnja naše škole s drugim školama te promocija </a:t>
                      </a:r>
                      <a:r>
                        <a:rPr lang="hr-HR" sz="1200" dirty="0" err="1">
                          <a:effectLst/>
                          <a:latin typeface="+mn-lt"/>
                          <a:ea typeface="Times New Roman" panose="02020603050405020304" pitchFamily="18" charset="0"/>
                          <a:cs typeface="Times New Roman" panose="02020603050405020304" pitchFamily="18" charset="0"/>
                        </a:rPr>
                        <a:t>teqball</a:t>
                      </a:r>
                      <a:r>
                        <a:rPr lang="hr-HR" sz="1200" dirty="0">
                          <a:effectLst/>
                          <a:latin typeface="+mn-lt"/>
                          <a:ea typeface="Times New Roman" panose="02020603050405020304" pitchFamily="18" charset="0"/>
                          <a:cs typeface="Times New Roman" panose="02020603050405020304" pitchFamily="18" charset="0"/>
                        </a:rPr>
                        <a:t>-a kao sporta.</a:t>
                      </a:r>
                    </a:p>
                  </a:txBody>
                  <a:tcPr marL="0" marR="0" marT="0" marB="0">
                    <a:solidFill>
                      <a:schemeClr val="bg1"/>
                    </a:solidFill>
                  </a:tcPr>
                </a:tc>
                <a:extLst>
                  <a:ext uri="{0D108BD9-81ED-4DB2-BD59-A6C34878D82A}">
                    <a16:rowId xmlns:a16="http://schemas.microsoft.com/office/drawing/2014/main" val="2580803967"/>
                  </a:ext>
                </a:extLst>
              </a:tr>
              <a:tr h="424795">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 Natjecanje u </a:t>
                      </a:r>
                      <a:r>
                        <a:rPr lang="hr-HR" sz="1200" dirty="0" err="1">
                          <a:effectLst/>
                          <a:latin typeface="+mn-lt"/>
                          <a:ea typeface="Times New Roman" panose="02020603050405020304" pitchFamily="18" charset="0"/>
                          <a:cs typeface="Times New Roman" panose="02020603050405020304" pitchFamily="18" charset="0"/>
                        </a:rPr>
                        <a:t>teqball</a:t>
                      </a:r>
                      <a:r>
                        <a:rPr lang="hr-HR" sz="1200" dirty="0">
                          <a:effectLst/>
                          <a:latin typeface="+mn-lt"/>
                          <a:ea typeface="Times New Roman" panose="02020603050405020304" pitchFamily="18" charset="0"/>
                          <a:cs typeface="Times New Roman" panose="02020603050405020304" pitchFamily="18" charset="0"/>
                        </a:rPr>
                        <a:t>-u </a:t>
                      </a:r>
                      <a:r>
                        <a:rPr lang="hr-HR" sz="1200" dirty="0" err="1">
                          <a:effectLst/>
                          <a:latin typeface="+mn-lt"/>
                          <a:ea typeface="Times New Roman" panose="02020603050405020304" pitchFamily="18" charset="0"/>
                          <a:cs typeface="Times New Roman" panose="02020603050405020304" pitchFamily="18" charset="0"/>
                        </a:rPr>
                        <a:t>u</a:t>
                      </a:r>
                      <a:r>
                        <a:rPr lang="hr-HR" sz="1200" dirty="0">
                          <a:effectLst/>
                          <a:latin typeface="+mn-lt"/>
                          <a:ea typeface="Times New Roman" panose="02020603050405020304" pitchFamily="18" charset="0"/>
                          <a:cs typeface="Times New Roman" panose="02020603050405020304" pitchFamily="18" charset="0"/>
                        </a:rPr>
                        <a:t> OŠ Ante Starčevića Rešetari, gosti će biti učenici susjednih škola.</a:t>
                      </a:r>
                    </a:p>
                  </a:txBody>
                  <a:tcPr marL="0" marR="0" marT="0" marB="0">
                    <a:solidFill>
                      <a:schemeClr val="bg1"/>
                    </a:solidFill>
                  </a:tcPr>
                </a:tc>
                <a:extLst>
                  <a:ext uri="{0D108BD9-81ED-4DB2-BD59-A6C34878D82A}">
                    <a16:rowId xmlns:a16="http://schemas.microsoft.com/office/drawing/2014/main" val="618008231"/>
                  </a:ext>
                </a:extLst>
              </a:tr>
              <a:tr h="308744">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solidFill>
                            <a:schemeClr val="tx1"/>
                          </a:solidFill>
                          <a:effectLst/>
                          <a:latin typeface="+mn-lt"/>
                          <a:ea typeface="Times New Roman" panose="02020603050405020304" pitchFamily="18" charset="0"/>
                          <a:cs typeface="Times New Roman" panose="02020603050405020304" pitchFamily="18" charset="0"/>
                        </a:rPr>
                        <a:t>Prosinac 2025.</a:t>
                      </a:r>
                    </a:p>
                  </a:txBody>
                  <a:tcPr marL="0" marR="0" marT="0" marB="0">
                    <a:solidFill>
                      <a:schemeClr val="bg1"/>
                    </a:solidFill>
                  </a:tcPr>
                </a:tc>
                <a:extLst>
                  <a:ext uri="{0D108BD9-81ED-4DB2-BD59-A6C34878D82A}">
                    <a16:rowId xmlns:a16="http://schemas.microsoft.com/office/drawing/2014/main" val="2888670941"/>
                  </a:ext>
                </a:extLst>
              </a:tr>
              <a:tr h="308076">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spcBef>
                          <a:spcPts val="5"/>
                        </a:spcBef>
                      </a:pPr>
                      <a:r>
                        <a:rPr lang="hr-HR" sz="1200" dirty="0">
                          <a:effectLst/>
                          <a:latin typeface="+mn-lt"/>
                          <a:ea typeface="Times New Roman" panose="02020603050405020304" pitchFamily="18" charset="0"/>
                          <a:cs typeface="Times New Roman" panose="02020603050405020304" pitchFamily="18" charset="0"/>
                        </a:rPr>
                        <a:t>Povezivanje i suradnja škola iz okolice te upoznavanje s brzorastućim novim sportom.</a:t>
                      </a:r>
                    </a:p>
                  </a:txBody>
                  <a:tcPr marL="0" marR="0" marT="0" marB="0">
                    <a:solidFill>
                      <a:schemeClr val="bg1"/>
                    </a:solidFill>
                  </a:tcPr>
                </a:tc>
                <a:extLst>
                  <a:ext uri="{0D108BD9-81ED-4DB2-BD59-A6C34878D82A}">
                    <a16:rowId xmlns:a16="http://schemas.microsoft.com/office/drawing/2014/main" val="2630794146"/>
                  </a:ext>
                </a:extLst>
              </a:tr>
              <a:tr h="250332">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algn="just">
                        <a:lnSpc>
                          <a:spcPts val="1375"/>
                        </a:lnSpc>
                      </a:pPr>
                      <a:r>
                        <a:rPr lang="hr-HR" sz="1200" dirty="0">
                          <a:effectLst/>
                          <a:latin typeface="+mn-lt"/>
                          <a:ea typeface="Times New Roman" panose="02020603050405020304" pitchFamily="18" charset="0"/>
                          <a:cs typeface="Times New Roman" panose="02020603050405020304" pitchFamily="18" charset="0"/>
                        </a:rPr>
                        <a:t>100 €</a:t>
                      </a:r>
                    </a:p>
                  </a:txBody>
                  <a:tcPr marL="0" marR="0" marT="0" marB="0">
                    <a:solidFill>
                      <a:schemeClr val="bg1"/>
                    </a:solidFill>
                  </a:tcPr>
                </a:tc>
                <a:extLst>
                  <a:ext uri="{0D108BD9-81ED-4DB2-BD59-A6C34878D82A}">
                    <a16:rowId xmlns:a16="http://schemas.microsoft.com/office/drawing/2014/main" val="1683071559"/>
                  </a:ext>
                </a:extLst>
              </a:tr>
              <a:tr h="427866">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69850" marR="454025" algn="just">
                        <a:lnSpc>
                          <a:spcPts val="1380"/>
                        </a:lnSpc>
                      </a:pPr>
                      <a:r>
                        <a:rPr lang="hr-HR" sz="1200" dirty="0">
                          <a:effectLst/>
                          <a:latin typeface="+mn-lt"/>
                          <a:ea typeface="Times New Roman" panose="02020603050405020304" pitchFamily="18" charset="0"/>
                          <a:cs typeface="Times New Roman" panose="02020603050405020304" pitchFamily="18" charset="0"/>
                        </a:rPr>
                        <a:t>Objava na mrežnim stranicama, fotografiranje</a:t>
                      </a:r>
                    </a:p>
                  </a:txBody>
                  <a:tcPr marL="0" marR="0" marT="0" marB="0">
                    <a:solidFill>
                      <a:schemeClr val="bg1"/>
                    </a:solidFill>
                  </a:tcPr>
                </a:tc>
                <a:extLst>
                  <a:ext uri="{0D108BD9-81ED-4DB2-BD59-A6C34878D82A}">
                    <a16:rowId xmlns:a16="http://schemas.microsoft.com/office/drawing/2014/main" val="2491936116"/>
                  </a:ext>
                </a:extLst>
              </a:tr>
            </a:tbl>
          </a:graphicData>
        </a:graphic>
      </p:graphicFrame>
    </p:spTree>
    <p:extLst>
      <p:ext uri="{BB962C8B-B14F-4D97-AF65-F5344CB8AC3E}">
        <p14:creationId xmlns:p14="http://schemas.microsoft.com/office/powerpoint/2010/main" val="11444820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ADFEB1AF-384C-DBA4-4E79-983340F21B48}"/>
              </a:ext>
            </a:extLst>
          </p:cNvPr>
          <p:cNvSpPr>
            <a:spLocks noChangeArrowheads="1"/>
          </p:cNvSpPr>
          <p:nvPr/>
        </p:nvSpPr>
        <p:spPr bwMode="auto">
          <a:xfrm>
            <a:off x="431800" y="952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dirty="0"/>
          </a:p>
        </p:txBody>
      </p:sp>
      <p:sp>
        <p:nvSpPr>
          <p:cNvPr id="8" name="TekstniOkvir 7">
            <a:extLst>
              <a:ext uri="{FF2B5EF4-FFF2-40B4-BE49-F238E27FC236}">
                <a16:creationId xmlns:a16="http://schemas.microsoft.com/office/drawing/2014/main" id="{2953678E-469D-4524-9242-C132C403E6C1}"/>
              </a:ext>
            </a:extLst>
          </p:cNvPr>
          <p:cNvSpPr txBox="1"/>
          <p:nvPr/>
        </p:nvSpPr>
        <p:spPr>
          <a:xfrm>
            <a:off x="2913538" y="1025206"/>
            <a:ext cx="1210460" cy="307777"/>
          </a:xfrm>
          <a:prstGeom prst="rect">
            <a:avLst/>
          </a:prstGeom>
          <a:noFill/>
        </p:spPr>
        <p:txBody>
          <a:bodyPr wrap="none" rtlCol="0">
            <a:spAutoFit/>
          </a:bodyPr>
          <a:lstStyle/>
          <a:p>
            <a:r>
              <a:rPr lang="hr-HR" sz="1400" b="1" dirty="0"/>
              <a:t>9. PROGRAMI</a:t>
            </a:r>
          </a:p>
        </p:txBody>
      </p:sp>
      <p:graphicFrame>
        <p:nvGraphicFramePr>
          <p:cNvPr id="2" name="Tablica 1">
            <a:extLst>
              <a:ext uri="{FF2B5EF4-FFF2-40B4-BE49-F238E27FC236}">
                <a16:creationId xmlns:a16="http://schemas.microsoft.com/office/drawing/2014/main" id="{CD385F48-FDBC-82D2-D59B-676AEAD8CEA1}"/>
              </a:ext>
            </a:extLst>
          </p:cNvPr>
          <p:cNvGraphicFramePr>
            <a:graphicFrameLocks noGrp="1"/>
          </p:cNvGraphicFramePr>
          <p:nvPr/>
        </p:nvGraphicFramePr>
        <p:xfrm>
          <a:off x="532764" y="1332983"/>
          <a:ext cx="5792470" cy="4334003"/>
        </p:xfrm>
        <a:graphic>
          <a:graphicData uri="http://schemas.openxmlformats.org/drawingml/2006/table">
            <a:tbl>
              <a:tblPr firstRow="1" firstCol="1" bandRow="1">
                <a:tableStyleId>{22838BEF-8BB2-4498-84A7-C5851F593DF1}</a:tableStyleId>
              </a:tblPr>
              <a:tblGrid>
                <a:gridCol w="2235150">
                  <a:extLst>
                    <a:ext uri="{9D8B030D-6E8A-4147-A177-3AD203B41FA5}">
                      <a16:colId xmlns:a16="http://schemas.microsoft.com/office/drawing/2014/main" val="3944491976"/>
                    </a:ext>
                  </a:extLst>
                </a:gridCol>
                <a:gridCol w="3557320">
                  <a:extLst>
                    <a:ext uri="{9D8B030D-6E8A-4147-A177-3AD203B41FA5}">
                      <a16:colId xmlns:a16="http://schemas.microsoft.com/office/drawing/2014/main" val="1572269892"/>
                    </a:ext>
                  </a:extLst>
                </a:gridCol>
              </a:tblGrid>
              <a:tr h="301507">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b="1" dirty="0">
                          <a:effectLst/>
                          <a:latin typeface="Calibri" panose="020F0502020204030204" pitchFamily="34" charset="0"/>
                          <a:ea typeface="Times New Roman" panose="02020603050405020304" pitchFamily="18" charset="0"/>
                          <a:cs typeface="Calibri" panose="020F0502020204030204" pitchFamily="34" charset="0"/>
                        </a:rPr>
                        <a:t>CAP</a:t>
                      </a:r>
                      <a:r>
                        <a:rPr lang="hr-HR" sz="1200" b="1" spc="-15" dirty="0">
                          <a:effectLst/>
                          <a:latin typeface="Calibri" panose="020F0502020204030204" pitchFamily="34" charset="0"/>
                          <a:ea typeface="Times New Roman" panose="02020603050405020304" pitchFamily="18" charset="0"/>
                          <a:cs typeface="Calibri" panose="020F0502020204030204" pitchFamily="34" charset="0"/>
                        </a:rPr>
                        <a:t> </a:t>
                      </a:r>
                      <a:r>
                        <a:rPr lang="hr-HR" sz="1200" b="1" dirty="0">
                          <a:effectLst/>
                          <a:latin typeface="Calibri" panose="020F0502020204030204" pitchFamily="34" charset="0"/>
                          <a:ea typeface="Times New Roman" panose="02020603050405020304" pitchFamily="18" charset="0"/>
                          <a:cs typeface="Calibri" panose="020F0502020204030204" pitchFamily="34" charset="0"/>
                        </a:rPr>
                        <a:t>-program</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311944">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M.</a:t>
                      </a:r>
                      <a:r>
                        <a:rPr lang="hr-HR" sz="1200" spc="22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err="1">
                          <a:effectLst/>
                          <a:latin typeface="Calibri" panose="020F0502020204030204" pitchFamily="34" charset="0"/>
                          <a:ea typeface="Times New Roman" panose="02020603050405020304" pitchFamily="18" charset="0"/>
                          <a:cs typeface="Calibri" panose="020F0502020204030204" pitchFamily="34" charset="0"/>
                        </a:rPr>
                        <a:t>Dautović</a:t>
                      </a:r>
                      <a:r>
                        <a:rPr lang="hr-HR" sz="1200" dirty="0">
                          <a:effectLst/>
                          <a:latin typeface="Calibri" panose="020F0502020204030204" pitchFamily="34" charset="0"/>
                          <a:ea typeface="Times New Roman" panose="02020603050405020304" pitchFamily="18" charset="0"/>
                          <a:cs typeface="Calibri" panose="020F0502020204030204" pitchFamily="34" charset="0"/>
                        </a:rPr>
                        <a:t>,</a:t>
                      </a:r>
                      <a:r>
                        <a:rPr lang="hr-HR" sz="1200" spc="23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a:t>
                      </a:r>
                      <a:r>
                        <a:rPr lang="hr-HR" sz="1200" spc="23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err="1">
                          <a:effectLst/>
                          <a:latin typeface="Calibri" panose="020F0502020204030204" pitchFamily="34" charset="0"/>
                          <a:ea typeface="Times New Roman" panose="02020603050405020304" pitchFamily="18" charset="0"/>
                          <a:cs typeface="Calibri" panose="020F0502020204030204" pitchFamily="34" charset="0"/>
                        </a:rPr>
                        <a:t>Ninković</a:t>
                      </a:r>
                      <a:r>
                        <a:rPr lang="hr-HR" sz="1200" dirty="0">
                          <a:effectLst/>
                          <a:latin typeface="Calibri" panose="020F0502020204030204" pitchFamily="34" charset="0"/>
                          <a:ea typeface="Times New Roman" panose="02020603050405020304" pitchFamily="18" charset="0"/>
                          <a:cs typeface="Calibri" panose="020F0502020204030204" pitchFamily="34" charset="0"/>
                        </a:rPr>
                        <a:t>,</a:t>
                      </a:r>
                      <a:r>
                        <a:rPr lang="hr-HR" sz="1200" spc="22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M.</a:t>
                      </a:r>
                      <a:r>
                        <a:rPr lang="hr-HR" sz="1200" spc="-28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Horvat,</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razrednici 2. 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3. razreda</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258726">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35 učenika</a:t>
                      </a:r>
                    </a:p>
                  </a:txBody>
                  <a:tcPr marL="114300" marR="114300" marT="0" marB="0">
                    <a:solidFill>
                      <a:schemeClr val="bg1"/>
                    </a:solidFill>
                  </a:tcPr>
                </a:tc>
                <a:extLst>
                  <a:ext uri="{0D108BD9-81ED-4DB2-BD59-A6C34878D82A}">
                    <a16:rowId xmlns:a16="http://schemas.microsoft.com/office/drawing/2014/main" val="2147242371"/>
                  </a:ext>
                </a:extLst>
              </a:tr>
              <a:tr h="277447">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veljača 2025.</a:t>
                      </a:r>
                    </a:p>
                  </a:txBody>
                  <a:tcPr marL="114300" marR="114300" marT="0" marB="0">
                    <a:solidFill>
                      <a:schemeClr val="bg1"/>
                    </a:solidFill>
                  </a:tcPr>
                </a:tc>
                <a:extLst>
                  <a:ext uri="{0D108BD9-81ED-4DB2-BD59-A6C34878D82A}">
                    <a16:rowId xmlns:a16="http://schemas.microsoft.com/office/drawing/2014/main" val="1870274001"/>
                  </a:ext>
                </a:extLst>
              </a:tr>
              <a:tr h="837669">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CAP poučava djecu da budu sigurna,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jaka 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slobodna.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Informira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ih</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kako</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prepoznati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opasne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situacije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poučava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strategijama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kojima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će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povećati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svoju sigurnost.</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61431">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Radionice</a:t>
                      </a:r>
                      <a:r>
                        <a:rPr lang="hr-HR" sz="1200" spc="-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za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učenike, roditelje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učitelje.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62890">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Školska godina 2025./2026.</a:t>
                      </a:r>
                    </a:p>
                  </a:txBody>
                  <a:tcPr marL="68580" marR="68580" marT="0" marB="0">
                    <a:solidFill>
                      <a:schemeClr val="bg1"/>
                    </a:solidFill>
                  </a:tcPr>
                </a:tc>
                <a:extLst>
                  <a:ext uri="{0D108BD9-81ED-4DB2-BD59-A6C34878D82A}">
                    <a16:rowId xmlns:a16="http://schemas.microsoft.com/office/drawing/2014/main" val="2888670941"/>
                  </a:ext>
                </a:extLst>
              </a:tr>
              <a:tr h="503680">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Naučiti djecu da taže pomoć odraslih u koje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imaju</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povjerenje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uvijek</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kad</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osjećaju</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uplašeno</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nesigurno.</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CAP</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program</a:t>
                      </a:r>
                      <a:r>
                        <a:rPr lang="hr-HR" sz="1200" spc="30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djecu</a:t>
                      </a:r>
                      <a:r>
                        <a:rPr lang="hr-HR" sz="1200" spc="1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da</a:t>
                      </a:r>
                      <a:r>
                        <a:rPr lang="hr-HR" sz="1200" spc="10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jasno</a:t>
                      </a:r>
                      <a:r>
                        <a:rPr lang="hr-HR" sz="1200" spc="1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12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glasno</a:t>
                      </a:r>
                      <a:r>
                        <a:rPr lang="hr-HR" sz="1200" spc="1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kažu</a:t>
                      </a:r>
                      <a:r>
                        <a:rPr lang="hr-HR" sz="1200" spc="1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NE</a:t>
                      </a:r>
                      <a:r>
                        <a:rPr lang="hr-HR" sz="1200" spc="1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onome</a:t>
                      </a:r>
                      <a:r>
                        <a:rPr lang="hr-HR" sz="1200" spc="11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tko</a:t>
                      </a:r>
                      <a:r>
                        <a:rPr lang="hr-HR" sz="1200" spc="-29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ih</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pokušava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ugroziti.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409270">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514350" rtl="0" eaLnBrk="1" fontAlgn="auto" latinLnBrk="0" hangingPunct="1">
                        <a:lnSpc>
                          <a:spcPct val="107000"/>
                        </a:lnSpc>
                        <a:spcBef>
                          <a:spcPts val="0"/>
                        </a:spcBef>
                        <a:spcAft>
                          <a:spcPts val="800"/>
                        </a:spcAft>
                        <a:buClrTx/>
                        <a:buSzTx/>
                        <a:buFontTx/>
                        <a:buNone/>
                        <a:tabLst/>
                        <a:defRPr/>
                      </a:pPr>
                      <a:r>
                        <a:rPr kumimoji="0" lang="hr-HR" sz="1200" b="0" i="0" u="none" strike="noStrike" kern="1200" cap="none" spc="0" normalizeH="0" baseline="0" noProof="0" dirty="0">
                          <a:ln>
                            <a:noFill/>
                          </a:ln>
                          <a:solidFill>
                            <a:prstClr val="black"/>
                          </a:solidFill>
                          <a:effectLst/>
                          <a:uLnTx/>
                          <a:uFillTx/>
                          <a:latin typeface="+mn-lt"/>
                          <a:ea typeface="+mn-ea"/>
                          <a:cs typeface="+mn-cs"/>
                        </a:rPr>
                        <a:t>Sredstava za kopiranje radnih materijala, izrada brošura.</a:t>
                      </a:r>
                      <a:endParaRPr kumimoji="0" lang="hr-HR" sz="1200" b="0" i="0" u="none" strike="noStrike" kern="1200" cap="none" spc="0" normalizeH="0" baseline="0" noProof="0" dirty="0">
                        <a:ln>
                          <a:noFill/>
                        </a:ln>
                        <a:solidFill>
                          <a:prstClr val="black"/>
                        </a:solidFill>
                        <a:effectLst/>
                        <a:uLnTx/>
                        <a:uFillTx/>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683071559"/>
                  </a:ext>
                </a:extLst>
              </a:tr>
              <a:tr h="568093">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Evaluacijski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listić</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za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učenike,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učitelje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29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roditelje.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Oglašavanje putem</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info-plakata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i web stranice škole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6" name="Rezervirano mjesto broja slajda 1">
            <a:extLst>
              <a:ext uri="{FF2B5EF4-FFF2-40B4-BE49-F238E27FC236}">
                <a16:creationId xmlns:a16="http://schemas.microsoft.com/office/drawing/2014/main" id="{41B54C4B-F1D0-35D0-FDBD-F2D184B00C5A}"/>
              </a:ext>
            </a:extLst>
          </p:cNvPr>
          <p:cNvSpPr>
            <a:spLocks noGrp="1"/>
          </p:cNvSpPr>
          <p:nvPr>
            <p:ph type="sldNum" sz="quarter" idx="12"/>
          </p:nvPr>
        </p:nvSpPr>
        <p:spPr>
          <a:xfrm>
            <a:off x="4843463" y="9181397"/>
            <a:ext cx="1543050" cy="527403"/>
          </a:xfrm>
        </p:spPr>
        <p:txBody>
          <a:bodyPr/>
          <a:lstStyle/>
          <a:p>
            <a:fld id="{E7FDF1D0-E4F4-4EC6-B6AF-9683D68D0AF0}" type="slidenum">
              <a:rPr lang="hr-HR" smtClean="0"/>
              <a:t>92</a:t>
            </a:fld>
            <a:endParaRPr lang="hr-HR" dirty="0"/>
          </a:p>
        </p:txBody>
      </p:sp>
      <p:graphicFrame>
        <p:nvGraphicFramePr>
          <p:cNvPr id="7" name="Tablica 6">
            <a:extLst>
              <a:ext uri="{FF2B5EF4-FFF2-40B4-BE49-F238E27FC236}">
                <a16:creationId xmlns:a16="http://schemas.microsoft.com/office/drawing/2014/main" id="{6080D1D9-361C-43BE-98A7-9AB4A4B84997}"/>
              </a:ext>
            </a:extLst>
          </p:cNvPr>
          <p:cNvGraphicFramePr>
            <a:graphicFrameLocks noGrp="1"/>
          </p:cNvGraphicFramePr>
          <p:nvPr>
            <p:extLst>
              <p:ext uri="{D42A27DB-BD31-4B8C-83A1-F6EECF244321}">
                <p14:modId xmlns:p14="http://schemas.microsoft.com/office/powerpoint/2010/main" val="2044981526"/>
              </p:ext>
            </p:extLst>
          </p:nvPr>
        </p:nvGraphicFramePr>
        <p:xfrm>
          <a:off x="532764" y="5740719"/>
          <a:ext cx="5792470" cy="3472883"/>
        </p:xfrm>
        <a:graphic>
          <a:graphicData uri="http://schemas.openxmlformats.org/drawingml/2006/table">
            <a:tbl>
              <a:tblPr firstRow="1" firstCol="1" bandRow="1">
                <a:tableStyleId>{22838BEF-8BB2-4498-84A7-C5851F593DF1}</a:tableStyleId>
              </a:tblPr>
              <a:tblGrid>
                <a:gridCol w="2256156">
                  <a:extLst>
                    <a:ext uri="{9D8B030D-6E8A-4147-A177-3AD203B41FA5}">
                      <a16:colId xmlns:a16="http://schemas.microsoft.com/office/drawing/2014/main" val="3944491976"/>
                    </a:ext>
                  </a:extLst>
                </a:gridCol>
                <a:gridCol w="3536314">
                  <a:extLst>
                    <a:ext uri="{9D8B030D-6E8A-4147-A177-3AD203B41FA5}">
                      <a16:colId xmlns:a16="http://schemas.microsoft.com/office/drawing/2014/main" val="1572269892"/>
                    </a:ext>
                  </a:extLst>
                </a:gridCol>
              </a:tblGrid>
              <a:tr h="236999">
                <a:tc>
                  <a:txBody>
                    <a:bodyPr/>
                    <a:lstStyle/>
                    <a:p>
                      <a:pPr>
                        <a:lnSpc>
                          <a:spcPct val="107000"/>
                        </a:lnSpc>
                        <a:spcAft>
                          <a:spcPts val="800"/>
                        </a:spcAft>
                      </a:pPr>
                      <a:r>
                        <a:rPr lang="hr-HR" sz="1200" dirty="0">
                          <a:effectLst/>
                          <a:latin typeface="+mn-lt"/>
                        </a:rPr>
                        <a:t>Aktivnost</a:t>
                      </a:r>
                      <a:endParaRPr lang="hr-HR" sz="1100" dirty="0">
                        <a:effectLst/>
                        <a:latin typeface="+mn-lt"/>
                        <a:ea typeface="Calibri" panose="020F0502020204030204" pitchFamily="34"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hr-HR" sz="1200" b="1" dirty="0">
                          <a:effectLst/>
                          <a:latin typeface="Calibri" panose="020F0502020204030204" pitchFamily="34" charset="0"/>
                          <a:ea typeface="Times New Roman" panose="02020603050405020304" pitchFamily="18" charset="0"/>
                          <a:cs typeface="Calibri" panose="020F0502020204030204" pitchFamily="34" charset="0"/>
                        </a:rPr>
                        <a:t>Preventivno djelovanje na suzbijanju </a:t>
                      </a:r>
                      <a:r>
                        <a:rPr lang="hr-HR" sz="1200" b="1" spc="-285" dirty="0">
                          <a:effectLst/>
                          <a:latin typeface="Calibri" panose="020F0502020204030204" pitchFamily="34" charset="0"/>
                          <a:ea typeface="Times New Roman" panose="02020603050405020304" pitchFamily="18" charset="0"/>
                          <a:cs typeface="Calibri" panose="020F0502020204030204" pitchFamily="34" charset="0"/>
                        </a:rPr>
                        <a:t>               </a:t>
                      </a:r>
                      <a:r>
                        <a:rPr lang="hr-HR" sz="1200" b="1" dirty="0">
                          <a:effectLst/>
                          <a:latin typeface="Calibri" panose="020F0502020204030204" pitchFamily="34" charset="0"/>
                          <a:ea typeface="Times New Roman" panose="02020603050405020304" pitchFamily="18" charset="0"/>
                          <a:cs typeface="Calibri" panose="020F0502020204030204" pitchFamily="34" charset="0"/>
                        </a:rPr>
                        <a:t>zloupotrebe</a:t>
                      </a:r>
                      <a:r>
                        <a:rPr lang="hr-HR" sz="1200" b="1" spc="-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b="1" dirty="0">
                          <a:effectLst/>
                          <a:latin typeface="Calibri" panose="020F0502020204030204" pitchFamily="34" charset="0"/>
                          <a:ea typeface="Times New Roman" panose="02020603050405020304" pitchFamily="18" charset="0"/>
                          <a:cs typeface="Calibri" panose="020F0502020204030204" pitchFamily="34" charset="0"/>
                        </a:rPr>
                        <a:t>sredstava ovisnosti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791155803"/>
                  </a:ext>
                </a:extLst>
              </a:tr>
              <a:tr h="274465">
                <a:tc>
                  <a:txBody>
                    <a:bodyPr/>
                    <a:lstStyle/>
                    <a:p>
                      <a:pPr>
                        <a:lnSpc>
                          <a:spcPct val="107000"/>
                        </a:lnSpc>
                        <a:spcAft>
                          <a:spcPts val="800"/>
                        </a:spcAft>
                      </a:pPr>
                      <a:r>
                        <a:rPr lang="hr-HR" sz="1200" dirty="0">
                          <a:effectLst/>
                          <a:latin typeface="+mn-lt"/>
                          <a:ea typeface="Calibri" panose="020F0502020204030204" pitchFamily="34" charset="0"/>
                        </a:rPr>
                        <a:t>Nositelj</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M. </a:t>
                      </a:r>
                      <a:r>
                        <a:rPr lang="hr-HR" sz="1200" dirty="0" err="1">
                          <a:effectLst/>
                          <a:latin typeface="Calibri" panose="020F0502020204030204" pitchFamily="34" charset="0"/>
                          <a:ea typeface="Times New Roman" panose="02020603050405020304" pitchFamily="18" charset="0"/>
                          <a:cs typeface="Calibri" panose="020F0502020204030204" pitchFamily="34" charset="0"/>
                        </a:rPr>
                        <a:t>Dautović</a:t>
                      </a:r>
                      <a:r>
                        <a:rPr lang="hr-HR" sz="1200" dirty="0">
                          <a:effectLst/>
                          <a:latin typeface="Calibri" panose="020F0502020204030204" pitchFamily="34" charset="0"/>
                          <a:ea typeface="Times New Roman" panose="02020603050405020304" pitchFamily="18" charset="0"/>
                          <a:cs typeface="Calibri" panose="020F0502020204030204" pitchFamily="34" charset="0"/>
                        </a:rPr>
                        <a:t>,</a:t>
                      </a:r>
                      <a:r>
                        <a:rPr lang="hr-HR" sz="1200" spc="1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D. Horvat, </a:t>
                      </a:r>
                      <a:r>
                        <a:rPr lang="hr-HR" sz="1200" spc="-28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M.  Marjanović,</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svi učitelji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002994163"/>
                  </a:ext>
                </a:extLst>
              </a:tr>
              <a:tr h="260582">
                <a:tc>
                  <a:txBody>
                    <a:bodyPr/>
                    <a:lstStyle/>
                    <a:p>
                      <a:pPr>
                        <a:lnSpc>
                          <a:spcPct val="107000"/>
                        </a:lnSpc>
                        <a:spcAft>
                          <a:spcPts val="800"/>
                        </a:spcAft>
                      </a:pPr>
                      <a:r>
                        <a:rPr lang="hr-HR" sz="1200" dirty="0">
                          <a:effectLst/>
                          <a:latin typeface="+mn-lt"/>
                          <a:ea typeface="Calibri" panose="020F0502020204030204" pitchFamily="34" charset="0"/>
                        </a:rPr>
                        <a:t>Planirani broj učenika</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mn-lt"/>
                          <a:ea typeface="Calibri" panose="020F0502020204030204" pitchFamily="34" charset="0"/>
                        </a:rPr>
                        <a:t>162</a:t>
                      </a:r>
                    </a:p>
                  </a:txBody>
                  <a:tcPr marL="114300" marR="114300" marT="0" marB="0">
                    <a:solidFill>
                      <a:schemeClr val="bg1"/>
                    </a:solidFill>
                  </a:tcPr>
                </a:tc>
                <a:extLst>
                  <a:ext uri="{0D108BD9-81ED-4DB2-BD59-A6C34878D82A}">
                    <a16:rowId xmlns:a16="http://schemas.microsoft.com/office/drawing/2014/main" val="2147242371"/>
                  </a:ext>
                </a:extLst>
              </a:tr>
              <a:tr h="244172">
                <a:tc>
                  <a:txBody>
                    <a:bodyPr/>
                    <a:lstStyle/>
                    <a:p>
                      <a:pPr>
                        <a:lnSpc>
                          <a:spcPct val="107000"/>
                        </a:lnSpc>
                        <a:spcAft>
                          <a:spcPts val="800"/>
                        </a:spcAft>
                      </a:pPr>
                      <a:r>
                        <a:rPr lang="hr-HR" sz="1200" dirty="0">
                          <a:effectLst/>
                          <a:latin typeface="+mn-lt"/>
                          <a:ea typeface="Calibri" panose="020F0502020204030204" pitchFamily="34" charset="0"/>
                        </a:rPr>
                        <a:t>Planirani broj sati tjedno</a:t>
                      </a:r>
                    </a:p>
                  </a:txBody>
                  <a:tcPr marL="68580" marR="68580" marT="0" marB="0">
                    <a:solidFill>
                      <a:schemeClr val="accent5">
                        <a:lumMod val="20000"/>
                        <a:lumOff val="80000"/>
                      </a:schemeClr>
                    </a:solidFill>
                  </a:tcPr>
                </a:tc>
                <a:tc>
                  <a:txBody>
                    <a:bodyPr/>
                    <a:lstStyle/>
                    <a:p>
                      <a:pPr algn="l">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1</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sat tjedno</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1870274001"/>
                  </a:ext>
                </a:extLst>
              </a:tr>
              <a:tr h="738652">
                <a:tc>
                  <a:txBody>
                    <a:bodyPr/>
                    <a:lstStyle/>
                    <a:p>
                      <a:pPr>
                        <a:lnSpc>
                          <a:spcPct val="107000"/>
                        </a:lnSpc>
                        <a:spcAft>
                          <a:spcPts val="800"/>
                        </a:spcAft>
                      </a:pPr>
                      <a:r>
                        <a:rPr lang="hr-HR" sz="1200" dirty="0">
                          <a:effectLst/>
                          <a:latin typeface="+mn-lt"/>
                        </a:rPr>
                        <a:t>Ciljevi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Sustavno djelovanje na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promicanju zdravog</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načina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života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uz</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primjerene</a:t>
                      </a:r>
                      <a:r>
                        <a:rPr lang="hr-HR" sz="1200" spc="30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metode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odgojnog</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djelovanja.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Razvijanje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pozitivne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slike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sebi,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samopoštovanja.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Poticanje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odgovornosti.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114300" marR="114300" marT="0" marB="0">
                    <a:solidFill>
                      <a:schemeClr val="bg1"/>
                    </a:solidFill>
                  </a:tcPr>
                </a:tc>
                <a:extLst>
                  <a:ext uri="{0D108BD9-81ED-4DB2-BD59-A6C34878D82A}">
                    <a16:rowId xmlns:a16="http://schemas.microsoft.com/office/drawing/2014/main" val="2580803967"/>
                  </a:ext>
                </a:extLst>
              </a:tr>
              <a:tr h="251866">
                <a:tc>
                  <a:txBody>
                    <a:bodyPr/>
                    <a:lstStyle/>
                    <a:p>
                      <a:pPr>
                        <a:lnSpc>
                          <a:spcPct val="107000"/>
                        </a:lnSpc>
                        <a:spcAft>
                          <a:spcPts val="800"/>
                        </a:spcAft>
                      </a:pPr>
                      <a:r>
                        <a:rPr lang="hr-HR" sz="1200" dirty="0">
                          <a:effectLst/>
                          <a:latin typeface="+mn-lt"/>
                        </a:rPr>
                        <a:t>Način realizacije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Radionice</a:t>
                      </a:r>
                      <a:r>
                        <a:rPr lang="hr-HR" sz="1200" spc="-10"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za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učenike, roditelje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učitelje.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618008231"/>
                  </a:ext>
                </a:extLst>
              </a:tr>
              <a:tr h="220489">
                <a:tc>
                  <a:txBody>
                    <a:bodyPr/>
                    <a:lstStyle/>
                    <a:p>
                      <a:pPr>
                        <a:lnSpc>
                          <a:spcPct val="107000"/>
                        </a:lnSpc>
                        <a:spcAft>
                          <a:spcPts val="800"/>
                        </a:spcAft>
                      </a:pPr>
                      <a:r>
                        <a:rPr lang="hr-HR" sz="1200" dirty="0">
                          <a:effectLst/>
                          <a:latin typeface="+mn-lt"/>
                        </a:rPr>
                        <a:t>Vremenski okvir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nSpc>
                          <a:spcPct val="107000"/>
                        </a:lnSpc>
                        <a:spcAft>
                          <a:spcPts val="800"/>
                        </a:spcAft>
                      </a:pPr>
                      <a:r>
                        <a:rPr lang="hr-HR" sz="1200" dirty="0">
                          <a:effectLst/>
                          <a:latin typeface="+mn-lt"/>
                          <a:ea typeface="Calibri" panose="020F0502020204030204" pitchFamily="34" charset="0"/>
                        </a:rPr>
                        <a:t>Školska </a:t>
                      </a:r>
                      <a:r>
                        <a:rPr lang="hr-HR" sz="1200">
                          <a:effectLst/>
                          <a:latin typeface="+mn-lt"/>
                          <a:ea typeface="Calibri" panose="020F0502020204030204" pitchFamily="34" charset="0"/>
                        </a:rPr>
                        <a:t>godina 2025./2026.</a:t>
                      </a:r>
                      <a:endParaRPr lang="hr-HR" sz="1200" dirty="0">
                        <a:effectLst/>
                        <a:latin typeface="+mn-lt"/>
                        <a:ea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888670941"/>
                  </a:ext>
                </a:extLst>
              </a:tr>
              <a:tr h="286657">
                <a:tc>
                  <a:txBody>
                    <a:bodyPr/>
                    <a:lstStyle/>
                    <a:p>
                      <a:pPr>
                        <a:lnSpc>
                          <a:spcPct val="107000"/>
                        </a:lnSpc>
                        <a:spcAft>
                          <a:spcPts val="800"/>
                        </a:spcAft>
                      </a:pPr>
                      <a:r>
                        <a:rPr lang="hr-HR" sz="1200" dirty="0">
                          <a:effectLst/>
                          <a:latin typeface="+mn-lt"/>
                        </a:rPr>
                        <a:t>Osnovna namjena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Prevencija</a:t>
                      </a:r>
                      <a:r>
                        <a:rPr lang="hr-HR" sz="1200" spc="-1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ovisnosti</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630794146"/>
                  </a:ext>
                </a:extLst>
              </a:tr>
              <a:tr h="293461">
                <a:tc>
                  <a:txBody>
                    <a:bodyPr/>
                    <a:lstStyle/>
                    <a:p>
                      <a:pPr>
                        <a:lnSpc>
                          <a:spcPct val="107000"/>
                        </a:lnSpc>
                        <a:spcAft>
                          <a:spcPts val="800"/>
                        </a:spcAft>
                      </a:pPr>
                      <a:r>
                        <a:rPr lang="hr-HR" sz="1200" dirty="0">
                          <a:effectLst/>
                          <a:latin typeface="+mn-lt"/>
                        </a:rPr>
                        <a:t>Okvirni troškovnik za aktivnost</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marL="0" marR="0" lvl="0" indent="0" algn="l" defTabSz="514350" rtl="0" eaLnBrk="1" fontAlgn="auto" latinLnBrk="0" hangingPunct="1">
                        <a:lnSpc>
                          <a:spcPct val="107000"/>
                        </a:lnSpc>
                        <a:spcBef>
                          <a:spcPts val="0"/>
                        </a:spcBef>
                        <a:spcAft>
                          <a:spcPts val="800"/>
                        </a:spcAft>
                        <a:buClrTx/>
                        <a:buSzTx/>
                        <a:buFontTx/>
                        <a:buNone/>
                        <a:tabLst/>
                        <a:defRPr/>
                      </a:pPr>
                      <a:r>
                        <a:rPr kumimoji="0" lang="hr-HR" sz="1200" b="0" i="0" u="none" strike="noStrike" kern="1200" cap="none" spc="0" normalizeH="0" baseline="0" noProof="0" dirty="0">
                          <a:ln>
                            <a:noFill/>
                          </a:ln>
                          <a:solidFill>
                            <a:prstClr val="black"/>
                          </a:solidFill>
                          <a:effectLst/>
                          <a:uLnTx/>
                          <a:uFillTx/>
                          <a:latin typeface="+mn-lt"/>
                          <a:ea typeface="+mn-ea"/>
                          <a:cs typeface="+mn-cs"/>
                        </a:rPr>
                        <a:t>Sredstava za kopiranje radnih materijala, izrada brošura.</a:t>
                      </a:r>
                      <a:endParaRPr kumimoji="0" lang="hr-HR" sz="1200" b="0" i="0" u="none" strike="noStrike" kern="1200" cap="none" spc="0" normalizeH="0" baseline="0" noProof="0" dirty="0">
                        <a:ln>
                          <a:noFill/>
                        </a:ln>
                        <a:solidFill>
                          <a:prstClr val="black"/>
                        </a:solidFill>
                        <a:effectLst/>
                        <a:uLnTx/>
                        <a:uFillTx/>
                        <a:latin typeface="+mn-lt"/>
                        <a:ea typeface="Calibri" panose="020F0502020204030204" pitchFamily="34" charset="0"/>
                        <a:cs typeface="+mn-cs"/>
                      </a:endParaRPr>
                    </a:p>
                  </a:txBody>
                  <a:tcPr marL="68580" marR="68580" marT="0" marB="0">
                    <a:solidFill>
                      <a:schemeClr val="bg1"/>
                    </a:solidFill>
                  </a:tcPr>
                </a:tc>
                <a:extLst>
                  <a:ext uri="{0D108BD9-81ED-4DB2-BD59-A6C34878D82A}">
                    <a16:rowId xmlns:a16="http://schemas.microsoft.com/office/drawing/2014/main" val="1683071559"/>
                  </a:ext>
                </a:extLst>
              </a:tr>
              <a:tr h="394904">
                <a:tc>
                  <a:txBody>
                    <a:bodyPr/>
                    <a:lstStyle/>
                    <a:p>
                      <a:pPr>
                        <a:lnSpc>
                          <a:spcPct val="107000"/>
                        </a:lnSpc>
                        <a:spcAft>
                          <a:spcPts val="800"/>
                        </a:spcAft>
                      </a:pPr>
                      <a:r>
                        <a:rPr lang="hr-HR" sz="1200" dirty="0">
                          <a:effectLst/>
                          <a:latin typeface="+mn-lt"/>
                        </a:rPr>
                        <a:t>Način praćenja aktivnosti</a:t>
                      </a:r>
                      <a:endParaRPr lang="hr-HR" sz="1100" dirty="0">
                        <a:effectLst/>
                        <a:latin typeface="+mn-lt"/>
                        <a:ea typeface="Calibri" panose="020F0502020204030204" pitchFamily="34" charset="0"/>
                      </a:endParaRPr>
                    </a:p>
                  </a:txBody>
                  <a:tcPr marL="68580" marR="68580" marT="0" marB="0">
                    <a:solidFill>
                      <a:schemeClr val="accent5">
                        <a:lumMod val="20000"/>
                        <a:lumOff val="80000"/>
                      </a:schemeClr>
                    </a:solidFill>
                  </a:tcPr>
                </a:tc>
                <a:tc>
                  <a:txBody>
                    <a:bodyPr/>
                    <a:lstStyle/>
                    <a:p>
                      <a:pPr algn="just">
                        <a:lnSpc>
                          <a:spcPct val="107000"/>
                        </a:lnSpc>
                        <a:spcAft>
                          <a:spcPts val="800"/>
                        </a:spcAft>
                      </a:pPr>
                      <a:r>
                        <a:rPr lang="hr-HR" sz="1200" dirty="0">
                          <a:effectLst/>
                          <a:latin typeface="Calibri" panose="020F0502020204030204" pitchFamily="34" charset="0"/>
                          <a:ea typeface="Times New Roman" panose="02020603050405020304" pitchFamily="18" charset="0"/>
                          <a:cs typeface="Calibri" panose="020F0502020204030204" pitchFamily="34" charset="0"/>
                        </a:rPr>
                        <a:t>Mjesečna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polugodišnja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evaluacija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postavljenih</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ciljeva,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anketni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upitnici</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za</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učenike</a:t>
                      </a:r>
                      <a:r>
                        <a:rPr lang="hr-HR" sz="1200" spc="-5" dirty="0">
                          <a:effectLst/>
                          <a:latin typeface="Calibri" panose="020F0502020204030204" pitchFamily="34" charset="0"/>
                          <a:ea typeface="Times New Roman" panose="02020603050405020304" pitchFamily="18" charset="0"/>
                          <a:cs typeface="Calibri" panose="020F0502020204030204" pitchFamily="34" charset="0"/>
                        </a:rPr>
                        <a:t> </a:t>
                      </a:r>
                      <a:r>
                        <a:rPr lang="hr-HR" sz="1200" dirty="0">
                          <a:effectLst/>
                          <a:latin typeface="Calibri" panose="020F0502020204030204" pitchFamily="34" charset="0"/>
                          <a:ea typeface="Times New Roman" panose="02020603050405020304" pitchFamily="18" charset="0"/>
                          <a:cs typeface="Calibri" panose="020F0502020204030204" pitchFamily="34" charset="0"/>
                        </a:rPr>
                        <a:t>i roditelje.</a:t>
                      </a:r>
                      <a:endParaRPr lang="hr-HR"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solidFill>
                      <a:schemeClr val="bg1"/>
                    </a:solidFill>
                  </a:tcPr>
                </a:tc>
                <a:extLst>
                  <a:ext uri="{0D108BD9-81ED-4DB2-BD59-A6C34878D82A}">
                    <a16:rowId xmlns:a16="http://schemas.microsoft.com/office/drawing/2014/main" val="2491936116"/>
                  </a:ext>
                </a:extLst>
              </a:tr>
            </a:tbl>
          </a:graphicData>
        </a:graphic>
      </p:graphicFrame>
      <p:sp>
        <p:nvSpPr>
          <p:cNvPr id="3" name="Pravokutnik 2">
            <a:extLst>
              <a:ext uri="{FF2B5EF4-FFF2-40B4-BE49-F238E27FC236}">
                <a16:creationId xmlns:a16="http://schemas.microsoft.com/office/drawing/2014/main" id="{A8E59D7A-802F-4C28-F65E-308B632D0C7A}"/>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9" name="Slika 8" descr="Slika na kojoj se prikazuje tekst, snimka zaslona, Font, logotip&#10;&#10;Sadržaj generiran uz AI možda nije točan.">
            <a:extLst>
              <a:ext uri="{FF2B5EF4-FFF2-40B4-BE49-F238E27FC236}">
                <a16:creationId xmlns:a16="http://schemas.microsoft.com/office/drawing/2014/main" id="{30726ECD-7E60-5CFD-A349-0572424129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4091992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93</a:t>
            </a:fld>
            <a:endParaRPr lang="hr-HR" dirty="0"/>
          </a:p>
        </p:txBody>
      </p:sp>
      <p:sp>
        <p:nvSpPr>
          <p:cNvPr id="4" name="TekstniOkvir 3">
            <a:extLst>
              <a:ext uri="{FF2B5EF4-FFF2-40B4-BE49-F238E27FC236}">
                <a16:creationId xmlns:a16="http://schemas.microsoft.com/office/drawing/2014/main" id="{5FCB2560-E391-43CF-AB9E-52FAC180043B}"/>
              </a:ext>
            </a:extLst>
          </p:cNvPr>
          <p:cNvSpPr txBox="1"/>
          <p:nvPr/>
        </p:nvSpPr>
        <p:spPr>
          <a:xfrm>
            <a:off x="471487" y="1176946"/>
            <a:ext cx="5915026" cy="8217634"/>
          </a:xfrm>
          <a:prstGeom prst="rect">
            <a:avLst/>
          </a:prstGeom>
          <a:noFill/>
        </p:spPr>
        <p:txBody>
          <a:bodyPr wrap="square" rtlCol="0">
            <a:spAutoFit/>
          </a:bodyPr>
          <a:lstStyle/>
          <a:p>
            <a:r>
              <a:rPr lang="hr-HR" sz="1200" b="1" dirty="0"/>
              <a:t>ŠKOLSKA SHEMA</a:t>
            </a:r>
          </a:p>
          <a:p>
            <a:pPr algn="just"/>
            <a:r>
              <a:rPr lang="hr-HR" sz="1200" dirty="0"/>
              <a:t>Cilj projekta "Shema školskog voća", koji će se po principima Europske unije (EU) provoditi u Hrvatskoj u školskoj godini 2025./2026. je promovirati i oblikovati zdravu prehranu i prehrambene navike i omogućiti dodatni obrok svježeg voća.</a:t>
            </a:r>
          </a:p>
          <a:p>
            <a:pPr algn="just"/>
            <a:r>
              <a:rPr lang="hr-HR" sz="1200" dirty="0"/>
              <a:t>Nositelj projekta je Ministarstvo poljoprivrede, a u njegovoj provedbi sudjeluju i ministarstva zdravlja te znanosti i obrazovanja. Projekt je namijenjen učenicima od 1. do 8. razreda osnovnih škola. Škole i svi učenici od 1.do 8.razreda koji će sudjelovati u Školskoj shemi najmanje jednom tjedno besplatno će dobivati voće. Školska shema projekt je EU osmišljen s ciljem promoviranja zdravih prehrambenih navika kako bi se povećao udio voća i povrća u svakodnevnoj prehrani te spriječila debljina i bolesti uzrokovane neadekvatnom prehranom u dječjoj dobi.</a:t>
            </a:r>
          </a:p>
          <a:p>
            <a:endParaRPr lang="hr-HR" sz="1200" dirty="0"/>
          </a:p>
          <a:p>
            <a:r>
              <a:rPr lang="hr-HR" sz="1200" b="1" dirty="0"/>
              <a:t>S OSMJEHOM U ŠKOLU 7</a:t>
            </a:r>
          </a:p>
          <a:p>
            <a:pPr algn="just"/>
            <a:r>
              <a:rPr lang="hr-HR" sz="1200" dirty="0"/>
              <a:t>Projekt „S osmijehom u školu 7“ usmjeren je na pomoć učenika s teškoćama u razvoju putem osiguravanja neposredne potpore za njihovim potpunim i ravnopravnim sudjelovanjem u nastavi. Pomoć se ostvaruje u zadacima koji zahtijevaju komunikacijsku, senzornu i motoričku aktivnost učenika u kretanju, pri uzimanju hrane i pića, u obavljanju higijenskih potreba, u svakidašnjim nastavnim i </a:t>
            </a:r>
            <a:r>
              <a:rPr lang="hr-HR" sz="1200" dirty="0" err="1"/>
              <a:t>izvanučioničkim</a:t>
            </a:r>
            <a:r>
              <a:rPr lang="hr-HR" sz="1200" dirty="0"/>
              <a:t> aktivnostima prema izrađenom programu rada prema potrebama svakog pojedinog učenika.</a:t>
            </a:r>
          </a:p>
          <a:p>
            <a:pPr algn="just"/>
            <a:r>
              <a:rPr lang="hr-HR" sz="1200" dirty="0"/>
              <a:t>Svrha projekta je unaprijediti sustav neposredne podrške učenicima s teškoćama u razvoju. Tijekom obrazovnog procesa uloga posrednika je pružanje potpore učeniku kako bi postigao bolje rezultate u učenju, uspješnije se prilagodio skupini ili razredu te postupno osamostaljivao u radu. U okviru naše škole, već sedmu godinu jedna učenica ostvaruje pomoć stručnog komunikacijskog posrednika (SKP), a jedan učenik petu godinu ima pomoć pomoćnika u nastavi (PUN).</a:t>
            </a:r>
          </a:p>
          <a:p>
            <a:pPr algn="just"/>
            <a:endParaRPr lang="hr-HR" sz="1200" dirty="0"/>
          </a:p>
          <a:p>
            <a:r>
              <a:rPr lang="hr-HR" sz="1200" b="1" dirty="0"/>
              <a:t>PROGRAM ŠKOLSKI MEDNI DAN S HRVATSKIH PAŠNJAKA</a:t>
            </a:r>
          </a:p>
          <a:p>
            <a:pPr algn="just"/>
            <a:r>
              <a:rPr lang="hr-HR" sz="1200" dirty="0"/>
              <a:t>Glavna svrha programa je podizanje svijesti djece, od rane dobi, o potrebi konzumacije lokalnih poljoprivrednih proizvoda i stvaranje zdravih prehrambenih navika s ciljem  trajnog povećanja  udjela meda u njihovoj prehrani. Program se provodi među učenicima prvog razreda početkom šk. god. 2025./2026. Med koji će se dodijeliti učenicima prvih razreda bit će zapakiran u Nacionalnu staklenku za med što dovodi do prepoznatljivosti proizvoda na tržištu. Programom je predviđena  i promocija hrvatskog pčelarstva kroz promociju meda lokalnih proizvođača. </a:t>
            </a:r>
          </a:p>
          <a:p>
            <a:pPr algn="just"/>
            <a:endParaRPr lang="hr-HR" sz="1200" dirty="0"/>
          </a:p>
          <a:p>
            <a:r>
              <a:rPr lang="hr-HR" sz="1200" b="1" dirty="0"/>
              <a:t>PROGRAM BESPLATNE PREHRANE ZA SVE UČENIKE</a:t>
            </a:r>
          </a:p>
          <a:p>
            <a:pPr algn="just"/>
            <a:r>
              <a:rPr lang="hr-HR" sz="1200" dirty="0"/>
              <a:t>Vlada Republike Hrvatske je donijela Odluku o kriterijima i načinu financiranja, odnosno sufinanciranja troškova prehrane za učenike osnovnih škola  od drugog polugodište školske godine 2022./23. MZOM će podmirivat troškove financiranja za svakog učenika uključenog u školsku prehranu u iznosu od 1,33 eura po danu, za dane kada je na nastavi.</a:t>
            </a:r>
          </a:p>
          <a:p>
            <a:pPr algn="just"/>
            <a:r>
              <a:rPr lang="hr-HR" sz="1200" dirty="0"/>
              <a:t>Kroz ovaj projekt odobreno nam je zapošljavanje  druge kuharice na nepuno radno vrijeme.</a:t>
            </a:r>
          </a:p>
          <a:p>
            <a:pPr algn="just"/>
            <a:r>
              <a:rPr lang="hr-HR" sz="1200" dirty="0"/>
              <a:t>Prehrana mora u najvećoj mogućoj mjeri biti organizirana u skladu s Normativima za prehranu učenika u osnovnoj školi i Nacionalnim smjernicama za prehranu učenika u osnovnim školama.</a:t>
            </a:r>
          </a:p>
        </p:txBody>
      </p:sp>
      <p:sp>
        <p:nvSpPr>
          <p:cNvPr id="5" name="Pravokutnik 4">
            <a:extLst>
              <a:ext uri="{FF2B5EF4-FFF2-40B4-BE49-F238E27FC236}">
                <a16:creationId xmlns:a16="http://schemas.microsoft.com/office/drawing/2014/main" id="{468A7BE3-416D-6B44-2E5C-E41ADD4D5724}"/>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186151F5-DAA4-93D1-8743-BD9BE19A6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8997089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broja slajda 1">
            <a:extLst>
              <a:ext uri="{FF2B5EF4-FFF2-40B4-BE49-F238E27FC236}">
                <a16:creationId xmlns:a16="http://schemas.microsoft.com/office/drawing/2014/main" id="{41474306-BBC3-DD37-E511-54A7966961C5}"/>
              </a:ext>
            </a:extLst>
          </p:cNvPr>
          <p:cNvSpPr>
            <a:spLocks noGrp="1"/>
          </p:cNvSpPr>
          <p:nvPr>
            <p:ph type="sldNum" sz="quarter" idx="12"/>
          </p:nvPr>
        </p:nvSpPr>
        <p:spPr/>
        <p:txBody>
          <a:bodyPr/>
          <a:lstStyle/>
          <a:p>
            <a:fld id="{E7FDF1D0-E4F4-4EC6-B6AF-9683D68D0AF0}" type="slidenum">
              <a:rPr lang="hr-HR" smtClean="0"/>
              <a:t>94</a:t>
            </a:fld>
            <a:endParaRPr lang="hr-HR" dirty="0"/>
          </a:p>
        </p:txBody>
      </p:sp>
      <p:sp>
        <p:nvSpPr>
          <p:cNvPr id="4" name="Pravokutnik 3">
            <a:extLst>
              <a:ext uri="{FF2B5EF4-FFF2-40B4-BE49-F238E27FC236}">
                <a16:creationId xmlns:a16="http://schemas.microsoft.com/office/drawing/2014/main" id="{2329F588-5635-41FC-ABE6-637F562CCC03}"/>
              </a:ext>
            </a:extLst>
          </p:cNvPr>
          <p:cNvSpPr/>
          <p:nvPr/>
        </p:nvSpPr>
        <p:spPr>
          <a:xfrm>
            <a:off x="800099" y="1444347"/>
            <a:ext cx="5586413" cy="3046988"/>
          </a:xfrm>
          <a:prstGeom prst="rect">
            <a:avLst/>
          </a:prstGeom>
        </p:spPr>
        <p:txBody>
          <a:bodyPr wrap="square">
            <a:spAutoFit/>
          </a:bodyPr>
          <a:lstStyle/>
          <a:p>
            <a:pPr algn="just"/>
            <a:r>
              <a:rPr lang="hr-HR" sz="1200" dirty="0"/>
              <a:t>Temeljem članaka 28. i 118. Zakona o odgoju i obrazovanju u osnovnoj i srednjoj školi (NN, br. 87/08, 86/09, 92/10, 105/10, 90/11, 5/12, 16/12, 86/12, 126/12, 94/13, 152/14, 07/17, 68/18, 98/19, 64/20, 151/22, 155/23 i 156/23) i članka 11. Statuta Osnovne škole Ante Starčevića, Rešetari, Školski odbor na sjednici održanoj 7.10.2025. godine, na prijedlog Učiteljskog vijeća i pozitivnog mišljenja Vijeća roditelja donio je Školski </a:t>
            </a:r>
            <a:r>
              <a:rPr lang="hr-HR" sz="1200" dirty="0" err="1"/>
              <a:t>kurikul</a:t>
            </a:r>
            <a:r>
              <a:rPr lang="hr-HR" sz="1200" dirty="0"/>
              <a:t> za školsku godinu 2025./2026.</a:t>
            </a:r>
          </a:p>
          <a:p>
            <a:endParaRPr lang="hr-HR" sz="1200" dirty="0"/>
          </a:p>
          <a:p>
            <a:r>
              <a:rPr lang="hr-HR" sz="1200" dirty="0"/>
              <a:t>KLASA: 602-01/25-24/01</a:t>
            </a:r>
          </a:p>
          <a:p>
            <a:r>
              <a:rPr lang="hr-HR" sz="1200" dirty="0"/>
              <a:t>URBROJ: 2178-22-01-25-01</a:t>
            </a:r>
          </a:p>
          <a:p>
            <a:endParaRPr lang="hr-HR" sz="1200" dirty="0"/>
          </a:p>
          <a:p>
            <a:r>
              <a:rPr lang="hr-HR" sz="1200" dirty="0"/>
              <a:t>U Rešetarima, 7.10.2025.</a:t>
            </a:r>
          </a:p>
          <a:p>
            <a:endParaRPr lang="hr-HR" sz="1200" dirty="0"/>
          </a:p>
          <a:p>
            <a:r>
              <a:rPr lang="hr-HR" sz="1200" dirty="0"/>
              <a:t>Ravnatelj:						Predsjednica  Školskog odbora: </a:t>
            </a:r>
          </a:p>
          <a:p>
            <a:endParaRPr lang="hr-HR" sz="1200" dirty="0"/>
          </a:p>
          <a:p>
            <a:r>
              <a:rPr lang="hr-HR" sz="1200" dirty="0"/>
              <a:t>Tihomir Batalo, dipl. inž.				Željka Gospočić, dipl. </a:t>
            </a:r>
            <a:r>
              <a:rPr lang="hr-HR" sz="1200" dirty="0" err="1"/>
              <a:t>uč</a:t>
            </a:r>
            <a:r>
              <a:rPr lang="hr-HR" sz="1200" dirty="0"/>
              <a:t>.				</a:t>
            </a:r>
          </a:p>
        </p:txBody>
      </p:sp>
      <p:sp>
        <p:nvSpPr>
          <p:cNvPr id="5" name="Pravokutnik 4">
            <a:extLst>
              <a:ext uri="{FF2B5EF4-FFF2-40B4-BE49-F238E27FC236}">
                <a16:creationId xmlns:a16="http://schemas.microsoft.com/office/drawing/2014/main" id="{073677D3-F319-04AE-B170-F35D016EF590}"/>
              </a:ext>
            </a:extLst>
          </p:cNvPr>
          <p:cNvSpPr/>
          <p:nvPr/>
        </p:nvSpPr>
        <p:spPr>
          <a:xfrm>
            <a:off x="-5576" y="464648"/>
            <a:ext cx="1748790" cy="3429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hr-HR" sz="1600" dirty="0"/>
              <a:t>2024./2025.</a:t>
            </a:r>
          </a:p>
        </p:txBody>
      </p:sp>
      <p:pic>
        <p:nvPicPr>
          <p:cNvPr id="6" name="Slika 5" descr="Slika na kojoj se prikazuje tekst, snimka zaslona, Font, logotip&#10;&#10;Sadržaj generiran uz AI možda nije točan.">
            <a:extLst>
              <a:ext uri="{FF2B5EF4-FFF2-40B4-BE49-F238E27FC236}">
                <a16:creationId xmlns:a16="http://schemas.microsoft.com/office/drawing/2014/main" id="{CAAE3FD5-A782-93B6-802E-0818FB3810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286"/>
            <a:ext cx="6858000" cy="952500"/>
          </a:xfrm>
          <a:prstGeom prst="rect">
            <a:avLst/>
          </a:prstGeom>
        </p:spPr>
      </p:pic>
    </p:spTree>
    <p:extLst>
      <p:ext uri="{BB962C8B-B14F-4D97-AF65-F5344CB8AC3E}">
        <p14:creationId xmlns:p14="http://schemas.microsoft.com/office/powerpoint/2010/main" val="3512900415"/>
      </p:ext>
    </p:extLst>
  </p:cSld>
  <p:clrMapOvr>
    <a:masterClrMapping/>
  </p:clrMapOvr>
</p:sld>
</file>

<file path=ppt/theme/theme1.xml><?xml version="1.0" encoding="utf-8"?>
<a:theme xmlns:a="http://schemas.openxmlformats.org/drawingml/2006/main" name="Tema sustava Office">
  <a:themeElements>
    <a:clrScheme name="Plava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Tema sustava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sustava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7990</TotalTime>
  <Words>19332</Words>
  <Application>Microsoft Office PowerPoint</Application>
  <PresentationFormat>A4 (210x297 mm)</PresentationFormat>
  <Paragraphs>3034</Paragraphs>
  <Slides>94</Slides>
  <Notes>5</Notes>
  <HiddenSlides>0</HiddenSlides>
  <MMClips>0</MMClips>
  <ScaleCrop>false</ScaleCrop>
  <HeadingPairs>
    <vt:vector size="6" baseType="variant">
      <vt:variant>
        <vt:lpstr>Korišteni fontovi</vt:lpstr>
      </vt:variant>
      <vt:variant>
        <vt:i4>7</vt:i4>
      </vt:variant>
      <vt:variant>
        <vt:lpstr>Tema</vt:lpstr>
      </vt:variant>
      <vt:variant>
        <vt:i4>1</vt:i4>
      </vt:variant>
      <vt:variant>
        <vt:lpstr>Naslovi slajdova</vt:lpstr>
      </vt:variant>
      <vt:variant>
        <vt:i4>94</vt:i4>
      </vt:variant>
    </vt:vector>
  </HeadingPairs>
  <TitlesOfParts>
    <vt:vector size="102" baseType="lpstr">
      <vt:lpstr>Aptos</vt:lpstr>
      <vt:lpstr>Arial</vt:lpstr>
      <vt:lpstr>Calibri</vt:lpstr>
      <vt:lpstr>Calibri Light</vt:lpstr>
      <vt:lpstr>等线</vt:lpstr>
      <vt:lpstr>等线</vt:lpstr>
      <vt:lpstr>Times New Roman</vt:lpstr>
      <vt:lpstr>Tema sustava Office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dc:creator>Darko</dc:creator>
  <cp:lastModifiedBy>korisnik</cp:lastModifiedBy>
  <cp:revision>631</cp:revision>
  <cp:lastPrinted>2023-09-14T06:26:58Z</cp:lastPrinted>
  <dcterms:created xsi:type="dcterms:W3CDTF">2022-09-06T15:42:25Z</dcterms:created>
  <dcterms:modified xsi:type="dcterms:W3CDTF">2026-10-08T06:19:35Z</dcterms:modified>
</cp:coreProperties>
</file>